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12192000" cy="6858000"/>
  <p:defaultTextStyle>
    <a:defPPr>
      <a:defRPr lang="es-MX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9D4903-41FB-6D74-EED3-6EB06E0CD8C2}">
  <a:tblStyle styleId="{0F9D4903-41FB-6D74-EED3-6EB06E0CD8C2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1262252" y="1952320"/>
            <a:ext cx="9667494" cy="1301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D152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6D152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6D152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4000" b="1" i="0">
                <a:solidFill>
                  <a:srgbClr val="6D152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459740" y="512444"/>
            <a:ext cx="10365740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6D152D"/>
                </a:solidFill>
                <a:latin typeface="Tahoma"/>
                <a:cs typeface="Tahom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5792723" y="1053846"/>
            <a:ext cx="5358765" cy="45554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7/5/2023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hnet.gob.mx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jp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 bwMode="auto"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126615" marR="5080" indent="-2114550">
              <a:lnSpc>
                <a:spcPts val="4750"/>
              </a:lnSpc>
              <a:spcBef>
                <a:spcPts val="705"/>
              </a:spcBef>
              <a:defRPr/>
            </a:pPr>
            <a:r>
              <a:rPr spc="170"/>
              <a:t>ENCUESTA</a:t>
            </a:r>
            <a:r>
              <a:rPr spc="-110"/>
              <a:t> </a:t>
            </a:r>
            <a:r>
              <a:rPr spc="275"/>
              <a:t>DE</a:t>
            </a:r>
            <a:r>
              <a:rPr spc="-80"/>
              <a:t> </a:t>
            </a:r>
            <a:r>
              <a:rPr spc="40"/>
              <a:t>CLIMA</a:t>
            </a:r>
            <a:r>
              <a:rPr spc="-100"/>
              <a:t> </a:t>
            </a:r>
            <a:r>
              <a:rPr spc="-40"/>
              <a:t>Y</a:t>
            </a:r>
            <a:r>
              <a:rPr spc="-80"/>
              <a:t> </a:t>
            </a:r>
            <a:r>
              <a:rPr spc="155"/>
              <a:t>CULTURA </a:t>
            </a:r>
            <a:r>
              <a:rPr spc="-1275"/>
              <a:t> </a:t>
            </a:r>
            <a:r>
              <a:rPr spc="75"/>
              <a:t>ORGANIZACIONAL</a:t>
            </a:r>
            <a:endParaRPr/>
          </a:p>
        </p:txBody>
      </p:sp>
      <p:sp>
        <p:nvSpPr>
          <p:cNvPr id="4" name="object 4"/>
          <p:cNvSpPr txBox="1"/>
          <p:nvPr/>
        </p:nvSpPr>
        <p:spPr bwMode="auto">
          <a:xfrm>
            <a:off x="2338197" y="3502279"/>
            <a:ext cx="75158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2400" b="1" spc="35">
                <a:solidFill>
                  <a:srgbClr val="BB935A"/>
                </a:solidFill>
                <a:latin typeface="Tahoma"/>
                <a:cs typeface="Tahoma"/>
              </a:rPr>
              <a:t>Hospital</a:t>
            </a:r>
            <a:r>
              <a:rPr sz="2400" b="1" spc="-50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40">
                <a:solidFill>
                  <a:srgbClr val="BB935A"/>
                </a:solidFill>
                <a:latin typeface="Tahoma"/>
                <a:cs typeface="Tahoma"/>
              </a:rPr>
              <a:t>Regional</a:t>
            </a:r>
            <a:r>
              <a:rPr sz="2400" b="1" spc="-45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100">
                <a:solidFill>
                  <a:srgbClr val="BB935A"/>
                </a:solidFill>
                <a:latin typeface="Tahoma"/>
                <a:cs typeface="Tahoma"/>
              </a:rPr>
              <a:t>de</a:t>
            </a:r>
            <a:r>
              <a:rPr sz="2400" b="1" spc="-45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40">
                <a:solidFill>
                  <a:srgbClr val="BB935A"/>
                </a:solidFill>
                <a:latin typeface="Tahoma"/>
                <a:cs typeface="Tahoma"/>
              </a:rPr>
              <a:t>Alta</a:t>
            </a:r>
            <a:r>
              <a:rPr sz="2400" b="1" spc="-55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55">
                <a:solidFill>
                  <a:srgbClr val="BB935A"/>
                </a:solidFill>
                <a:latin typeface="Tahoma"/>
                <a:cs typeface="Tahoma"/>
              </a:rPr>
              <a:t>Especialidad</a:t>
            </a:r>
            <a:r>
              <a:rPr sz="2400" b="1" spc="-15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55">
                <a:solidFill>
                  <a:srgbClr val="BB935A"/>
                </a:solidFill>
                <a:latin typeface="Tahoma"/>
                <a:cs typeface="Tahoma"/>
              </a:rPr>
              <a:t>del</a:t>
            </a:r>
            <a:r>
              <a:rPr sz="2400" b="1" spc="-50">
                <a:solidFill>
                  <a:srgbClr val="BB935A"/>
                </a:solidFill>
                <a:latin typeface="Tahoma"/>
                <a:cs typeface="Tahoma"/>
              </a:rPr>
              <a:t> </a:t>
            </a:r>
            <a:r>
              <a:rPr sz="2400" b="1" spc="10">
                <a:solidFill>
                  <a:srgbClr val="BB935A"/>
                </a:solidFill>
                <a:latin typeface="Tahoma"/>
                <a:cs typeface="Tahoma"/>
              </a:rPr>
              <a:t>Bajío</a:t>
            </a:r>
            <a:endParaRPr sz="2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614172" y="5745479"/>
            <a:ext cx="2837688" cy="59131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06831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Estado</a:t>
            </a:r>
            <a:r>
              <a:rPr spc="-130"/>
              <a:t> </a:t>
            </a:r>
            <a:r>
              <a:rPr spc="10"/>
              <a:t>Civil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781812" y="1709927"/>
            <a:ext cx="9688830" cy="4318635"/>
            <a:chOff x="781812" y="1709927"/>
            <a:chExt cx="9688830" cy="4318635"/>
          </a:xfrm>
        </p:grpSpPr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781812" y="1709927"/>
              <a:ext cx="9688830" cy="43182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/>
            <a:stretch/>
          </p:blipFill>
          <p:spPr bwMode="auto">
            <a:xfrm>
              <a:off x="7431023" y="3244570"/>
              <a:ext cx="701027" cy="7681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 bwMode="auto">
            <a:xfrm>
              <a:off x="7463028" y="3276600"/>
              <a:ext cx="586740" cy="654050"/>
            </a:xfrm>
            <a:custGeom>
              <a:avLst/>
              <a:gdLst/>
              <a:ahLst/>
              <a:cxnLst/>
              <a:rect l="l" t="t" r="r" b="b"/>
              <a:pathLst>
                <a:path w="586740" h="654050" extrusionOk="0">
                  <a:moveTo>
                    <a:pt x="586740" y="0"/>
                  </a:moveTo>
                  <a:lnTo>
                    <a:pt x="0" y="0"/>
                  </a:lnTo>
                  <a:lnTo>
                    <a:pt x="0" y="653795"/>
                  </a:lnTo>
                  <a:lnTo>
                    <a:pt x="586740" y="653795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463028" y="3276600"/>
              <a:ext cx="586740" cy="654050"/>
            </a:xfrm>
            <a:custGeom>
              <a:avLst/>
              <a:gdLst/>
              <a:ahLst/>
              <a:cxnLst/>
              <a:rect l="l" t="t" r="r" b="b"/>
              <a:pathLst>
                <a:path w="586740" h="654050" extrusionOk="0">
                  <a:moveTo>
                    <a:pt x="0" y="653795"/>
                  </a:moveTo>
                  <a:lnTo>
                    <a:pt x="586740" y="653795"/>
                  </a:lnTo>
                  <a:lnTo>
                    <a:pt x="586740" y="0"/>
                  </a:lnTo>
                  <a:lnTo>
                    <a:pt x="0" y="0"/>
                  </a:lnTo>
                  <a:lnTo>
                    <a:pt x="0" y="653795"/>
                  </a:lnTo>
                  <a:close/>
                </a:path>
              </a:pathLst>
            </a:custGeom>
            <a:grpFill/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7469378" y="3282950"/>
            <a:ext cx="574040" cy="219074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ts val="1670"/>
              </a:lnSpc>
              <a:defRPr/>
            </a:pPr>
            <a:r>
              <a:rPr sz="1400" spc="-135">
                <a:latin typeface="Arial MT"/>
                <a:cs typeface="Arial MT"/>
              </a:rPr>
              <a:t>Casado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7469378" y="3501898"/>
            <a:ext cx="574040" cy="205103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35890">
              <a:lnSpc>
                <a:spcPts val="1555"/>
              </a:lnSpc>
              <a:defRPr/>
            </a:pPr>
            <a:r>
              <a:rPr sz="1400" spc="10">
                <a:latin typeface="Arial MT"/>
                <a:cs typeface="Arial MT"/>
              </a:rPr>
              <a:t>643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7469378" y="3706876"/>
            <a:ext cx="574040" cy="21717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ts val="1560"/>
              </a:lnSpc>
              <a:defRPr/>
            </a:pPr>
            <a:r>
              <a:rPr sz="1400" spc="-40">
                <a:latin typeface="Arial MT"/>
                <a:cs typeface="Arial MT"/>
              </a:rPr>
              <a:t>52%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2" name="object 12"/>
          <p:cNvGrpSpPr/>
          <p:nvPr/>
        </p:nvGrpSpPr>
        <p:grpSpPr bwMode="auto">
          <a:xfrm>
            <a:off x="3364991" y="3041878"/>
            <a:ext cx="680085" cy="768350"/>
            <a:chOff x="3364991" y="3041878"/>
            <a:chExt cx="680085" cy="768350"/>
          </a:xfrm>
        </p:grpSpPr>
        <p:pic>
          <p:nvPicPr>
            <p:cNvPr id="13" name="object 13"/>
            <p:cNvPicPr/>
            <p:nvPr/>
          </p:nvPicPr>
          <p:blipFill>
            <a:blip r:embed="rId5"/>
            <a:stretch/>
          </p:blipFill>
          <p:spPr bwMode="auto">
            <a:xfrm>
              <a:off x="3364991" y="3041878"/>
              <a:ext cx="679716" cy="76812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3396995" y="3073908"/>
              <a:ext cx="565785" cy="654050"/>
            </a:xfrm>
            <a:custGeom>
              <a:avLst/>
              <a:gdLst/>
              <a:ahLst/>
              <a:cxnLst/>
              <a:rect l="l" t="t" r="r" b="b"/>
              <a:pathLst>
                <a:path w="565785" h="654050" extrusionOk="0">
                  <a:moveTo>
                    <a:pt x="565403" y="0"/>
                  </a:moveTo>
                  <a:lnTo>
                    <a:pt x="0" y="0"/>
                  </a:lnTo>
                  <a:lnTo>
                    <a:pt x="0" y="653795"/>
                  </a:lnTo>
                  <a:lnTo>
                    <a:pt x="565403" y="653795"/>
                  </a:lnTo>
                  <a:lnTo>
                    <a:pt x="5654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3396995" y="3073908"/>
              <a:ext cx="565785" cy="654050"/>
            </a:xfrm>
            <a:custGeom>
              <a:avLst/>
              <a:gdLst/>
              <a:ahLst/>
              <a:cxnLst/>
              <a:rect l="l" t="t" r="r" b="b"/>
              <a:pathLst>
                <a:path w="565785" h="654050" extrusionOk="0">
                  <a:moveTo>
                    <a:pt x="0" y="653795"/>
                  </a:moveTo>
                  <a:lnTo>
                    <a:pt x="565403" y="653795"/>
                  </a:lnTo>
                  <a:lnTo>
                    <a:pt x="565403" y="0"/>
                  </a:lnTo>
                  <a:lnTo>
                    <a:pt x="0" y="0"/>
                  </a:lnTo>
                  <a:lnTo>
                    <a:pt x="0" y="653795"/>
                  </a:lnTo>
                  <a:close/>
                </a:path>
              </a:pathLst>
            </a:custGeom>
            <a:grpFill/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6"/>
          <p:cNvSpPr txBox="1"/>
          <p:nvPr/>
        </p:nvSpPr>
        <p:spPr bwMode="auto">
          <a:xfrm>
            <a:off x="3403346" y="3080257"/>
            <a:ext cx="553085" cy="219074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ts val="1670"/>
              </a:lnSpc>
              <a:defRPr/>
            </a:pPr>
            <a:r>
              <a:rPr sz="1400" spc="-85">
                <a:latin typeface="Arial MT"/>
                <a:cs typeface="Arial MT"/>
              </a:rPr>
              <a:t>Soltero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3403346" y="3299205"/>
            <a:ext cx="553085" cy="205103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25730">
              <a:lnSpc>
                <a:spcPts val="1555"/>
              </a:lnSpc>
              <a:defRPr/>
            </a:pPr>
            <a:r>
              <a:rPr sz="1400" spc="10">
                <a:latin typeface="Arial MT"/>
                <a:cs typeface="Arial MT"/>
              </a:rPr>
              <a:t>582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3403346" y="3504184"/>
            <a:ext cx="553085" cy="217170"/>
          </a:xfrm>
          <a:prstGeom prst="rect">
            <a:avLst/>
          </a:prstGeom>
          <a:solidFill>
            <a:srgbClr val="FFFFFF">
              <a:alpha val="90194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06045">
              <a:lnSpc>
                <a:spcPts val="1560"/>
              </a:lnSpc>
              <a:defRPr/>
            </a:pPr>
            <a:r>
              <a:rPr sz="1400" spc="-40">
                <a:latin typeface="Arial MT"/>
                <a:cs typeface="Arial MT"/>
              </a:rPr>
              <a:t>48%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420736" y="1395730"/>
            <a:ext cx="411162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</a:t>
            </a:r>
            <a:r>
              <a:rPr sz="1400" b="1" spc="-15">
                <a:solidFill>
                  <a:srgbClr val="691B33"/>
                </a:solidFill>
                <a:latin typeface="Arial"/>
                <a:cs typeface="Arial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participantes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la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Encuesta de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Clima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Cultura Organizacional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el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52% </a:t>
            </a:r>
            <a:r>
              <a:rPr sz="1400" b="1" spc="-4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do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48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 spc="-6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lte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ro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rcRect l="7500" t="21111" r="18750" b="13332"/>
          <a:stretch/>
        </p:blipFill>
        <p:spPr bwMode="auto">
          <a:xfrm>
            <a:off x="140208" y="228600"/>
            <a:ext cx="12039600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249671" y="2757042"/>
            <a:ext cx="1805305" cy="58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3700" spc="35">
                <a:solidFill>
                  <a:srgbClr val="DEC8A1"/>
                </a:solidFill>
              </a:rPr>
              <a:t>Gracias</a:t>
            </a:r>
            <a:endParaRPr sz="3700"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477012" y="5731764"/>
            <a:ext cx="2604516" cy="8031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3705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0"/>
              <a:t>Nivel</a:t>
            </a:r>
            <a:r>
              <a:rPr spc="-155"/>
              <a:t> </a:t>
            </a:r>
            <a:r>
              <a:rPr spc="65"/>
              <a:t>Escolar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1071372" y="1400555"/>
            <a:ext cx="10039350" cy="254127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826414" y="3789426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626465" y="3406266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626465" y="3023362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626465" y="2640330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626465" y="2257170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626465" y="1874012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626465" y="1490548"/>
            <a:ext cx="325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/>
          <a:stretch/>
        </p:blipFill>
        <p:spPr bwMode="auto">
          <a:xfrm>
            <a:off x="1000772" y="4023867"/>
            <a:ext cx="7424660" cy="2480525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 bwMode="auto">
          <a:xfrm>
            <a:off x="8641333" y="4104894"/>
            <a:ext cx="491490" cy="445770"/>
          </a:xfrm>
          <a:custGeom>
            <a:avLst/>
            <a:gdLst/>
            <a:ahLst/>
            <a:cxnLst/>
            <a:rect l="l" t="t" r="r" b="b"/>
            <a:pathLst>
              <a:path w="491490" h="445770" extrusionOk="0">
                <a:moveTo>
                  <a:pt x="6985" y="353059"/>
                </a:moveTo>
                <a:lnTo>
                  <a:pt x="0" y="360679"/>
                </a:lnTo>
                <a:lnTo>
                  <a:pt x="85979" y="445769"/>
                </a:lnTo>
                <a:lnTo>
                  <a:pt x="91694" y="440689"/>
                </a:lnTo>
                <a:lnTo>
                  <a:pt x="32385" y="380999"/>
                </a:lnTo>
                <a:lnTo>
                  <a:pt x="29083" y="378459"/>
                </a:lnTo>
                <a:lnTo>
                  <a:pt x="25654" y="374649"/>
                </a:lnTo>
                <a:lnTo>
                  <a:pt x="22098" y="372109"/>
                </a:lnTo>
                <a:lnTo>
                  <a:pt x="19939" y="369569"/>
                </a:lnTo>
                <a:lnTo>
                  <a:pt x="19050" y="369569"/>
                </a:lnTo>
                <a:lnTo>
                  <a:pt x="10668" y="361949"/>
                </a:lnTo>
                <a:lnTo>
                  <a:pt x="10541" y="360679"/>
                </a:lnTo>
                <a:lnTo>
                  <a:pt x="31369" y="360679"/>
                </a:lnTo>
                <a:lnTo>
                  <a:pt x="6985" y="353059"/>
                </a:lnTo>
                <a:close/>
              </a:path>
              <a:path w="491490" h="445770" extrusionOk="0">
                <a:moveTo>
                  <a:pt x="31369" y="360679"/>
                </a:moveTo>
                <a:lnTo>
                  <a:pt x="11175" y="360679"/>
                </a:lnTo>
                <a:lnTo>
                  <a:pt x="11938" y="361949"/>
                </a:lnTo>
                <a:lnTo>
                  <a:pt x="14732" y="361949"/>
                </a:lnTo>
                <a:lnTo>
                  <a:pt x="16891" y="363219"/>
                </a:lnTo>
                <a:lnTo>
                  <a:pt x="19176" y="364489"/>
                </a:lnTo>
                <a:lnTo>
                  <a:pt x="24002" y="365759"/>
                </a:lnTo>
                <a:lnTo>
                  <a:pt x="31115" y="368299"/>
                </a:lnTo>
                <a:lnTo>
                  <a:pt x="37211" y="369569"/>
                </a:lnTo>
                <a:lnTo>
                  <a:pt x="102997" y="389889"/>
                </a:lnTo>
                <a:lnTo>
                  <a:pt x="99968" y="379729"/>
                </a:lnTo>
                <a:lnTo>
                  <a:pt x="92329" y="379729"/>
                </a:lnTo>
                <a:lnTo>
                  <a:pt x="31369" y="360679"/>
                </a:lnTo>
                <a:close/>
              </a:path>
              <a:path w="491490" h="445770" extrusionOk="0">
                <a:moveTo>
                  <a:pt x="73660" y="287019"/>
                </a:moveTo>
                <a:lnTo>
                  <a:pt x="66548" y="293369"/>
                </a:lnTo>
                <a:lnTo>
                  <a:pt x="92329" y="379729"/>
                </a:lnTo>
                <a:lnTo>
                  <a:pt x="99968" y="379729"/>
                </a:lnTo>
                <a:lnTo>
                  <a:pt x="83693" y="325119"/>
                </a:lnTo>
                <a:lnTo>
                  <a:pt x="79629" y="312419"/>
                </a:lnTo>
                <a:lnTo>
                  <a:pt x="77850" y="307339"/>
                </a:lnTo>
                <a:lnTo>
                  <a:pt x="76326" y="303529"/>
                </a:lnTo>
                <a:lnTo>
                  <a:pt x="74930" y="299719"/>
                </a:lnTo>
                <a:lnTo>
                  <a:pt x="73660" y="297179"/>
                </a:lnTo>
                <a:lnTo>
                  <a:pt x="83775" y="297179"/>
                </a:lnTo>
                <a:lnTo>
                  <a:pt x="73660" y="287019"/>
                </a:lnTo>
                <a:close/>
              </a:path>
              <a:path w="491490" h="445770" extrusionOk="0">
                <a:moveTo>
                  <a:pt x="83775" y="297179"/>
                </a:moveTo>
                <a:lnTo>
                  <a:pt x="74168" y="297179"/>
                </a:lnTo>
                <a:lnTo>
                  <a:pt x="80264" y="303529"/>
                </a:lnTo>
                <a:lnTo>
                  <a:pt x="80645" y="304799"/>
                </a:lnTo>
                <a:lnTo>
                  <a:pt x="81407" y="304799"/>
                </a:lnTo>
                <a:lnTo>
                  <a:pt x="85217" y="309879"/>
                </a:lnTo>
                <a:lnTo>
                  <a:pt x="86233" y="309879"/>
                </a:lnTo>
                <a:lnTo>
                  <a:pt x="90170" y="314959"/>
                </a:lnTo>
                <a:lnTo>
                  <a:pt x="153924" y="378459"/>
                </a:lnTo>
                <a:lnTo>
                  <a:pt x="159639" y="373379"/>
                </a:lnTo>
                <a:lnTo>
                  <a:pt x="83775" y="297179"/>
                </a:lnTo>
                <a:close/>
              </a:path>
              <a:path w="491490" h="445770" extrusionOk="0">
                <a:moveTo>
                  <a:pt x="178407" y="271779"/>
                </a:moveTo>
                <a:lnTo>
                  <a:pt x="159639" y="271779"/>
                </a:lnTo>
                <a:lnTo>
                  <a:pt x="167132" y="273049"/>
                </a:lnTo>
                <a:lnTo>
                  <a:pt x="170561" y="275589"/>
                </a:lnTo>
                <a:lnTo>
                  <a:pt x="173609" y="278129"/>
                </a:lnTo>
                <a:lnTo>
                  <a:pt x="177419" y="281939"/>
                </a:lnTo>
                <a:lnTo>
                  <a:pt x="171557" y="289559"/>
                </a:lnTo>
                <a:lnTo>
                  <a:pt x="166528" y="295909"/>
                </a:lnTo>
                <a:lnTo>
                  <a:pt x="162309" y="302259"/>
                </a:lnTo>
                <a:lnTo>
                  <a:pt x="158876" y="307339"/>
                </a:lnTo>
                <a:lnTo>
                  <a:pt x="154940" y="313689"/>
                </a:lnTo>
                <a:lnTo>
                  <a:pt x="152781" y="320039"/>
                </a:lnTo>
                <a:lnTo>
                  <a:pt x="151511" y="331469"/>
                </a:lnTo>
                <a:lnTo>
                  <a:pt x="153543" y="336549"/>
                </a:lnTo>
                <a:lnTo>
                  <a:pt x="161290" y="344169"/>
                </a:lnTo>
                <a:lnTo>
                  <a:pt x="164846" y="346709"/>
                </a:lnTo>
                <a:lnTo>
                  <a:pt x="173736" y="349249"/>
                </a:lnTo>
                <a:lnTo>
                  <a:pt x="178308" y="347979"/>
                </a:lnTo>
                <a:lnTo>
                  <a:pt x="187960" y="345439"/>
                </a:lnTo>
                <a:lnTo>
                  <a:pt x="192405" y="342899"/>
                </a:lnTo>
                <a:lnTo>
                  <a:pt x="195114" y="340359"/>
                </a:lnTo>
                <a:lnTo>
                  <a:pt x="172085" y="340359"/>
                </a:lnTo>
                <a:lnTo>
                  <a:pt x="167767" y="339089"/>
                </a:lnTo>
                <a:lnTo>
                  <a:pt x="164465" y="335279"/>
                </a:lnTo>
                <a:lnTo>
                  <a:pt x="160782" y="331469"/>
                </a:lnTo>
                <a:lnTo>
                  <a:pt x="159385" y="327659"/>
                </a:lnTo>
                <a:lnTo>
                  <a:pt x="181991" y="287019"/>
                </a:lnTo>
                <a:lnTo>
                  <a:pt x="193321" y="287019"/>
                </a:lnTo>
                <a:lnTo>
                  <a:pt x="178407" y="271779"/>
                </a:lnTo>
                <a:close/>
              </a:path>
              <a:path w="491490" h="445770" extrusionOk="0">
                <a:moveTo>
                  <a:pt x="193321" y="287019"/>
                </a:moveTo>
                <a:lnTo>
                  <a:pt x="181991" y="287019"/>
                </a:lnTo>
                <a:lnTo>
                  <a:pt x="188341" y="293369"/>
                </a:lnTo>
                <a:lnTo>
                  <a:pt x="192659" y="297179"/>
                </a:lnTo>
                <a:lnTo>
                  <a:pt x="195707" y="302259"/>
                </a:lnTo>
                <a:lnTo>
                  <a:pt x="197358" y="307339"/>
                </a:lnTo>
                <a:lnTo>
                  <a:pt x="199136" y="312419"/>
                </a:lnTo>
                <a:lnTo>
                  <a:pt x="199517" y="316229"/>
                </a:lnTo>
                <a:lnTo>
                  <a:pt x="197485" y="326389"/>
                </a:lnTo>
                <a:lnTo>
                  <a:pt x="195325" y="330199"/>
                </a:lnTo>
                <a:lnTo>
                  <a:pt x="187579" y="337819"/>
                </a:lnTo>
                <a:lnTo>
                  <a:pt x="182752" y="340359"/>
                </a:lnTo>
                <a:lnTo>
                  <a:pt x="195114" y="340359"/>
                </a:lnTo>
                <a:lnTo>
                  <a:pt x="196469" y="339089"/>
                </a:lnTo>
                <a:lnTo>
                  <a:pt x="201549" y="334009"/>
                </a:lnTo>
                <a:lnTo>
                  <a:pt x="204343" y="328929"/>
                </a:lnTo>
                <a:lnTo>
                  <a:pt x="205232" y="320039"/>
                </a:lnTo>
                <a:lnTo>
                  <a:pt x="205105" y="316229"/>
                </a:lnTo>
                <a:lnTo>
                  <a:pt x="204850" y="313689"/>
                </a:lnTo>
                <a:lnTo>
                  <a:pt x="203454" y="308609"/>
                </a:lnTo>
                <a:lnTo>
                  <a:pt x="225234" y="308609"/>
                </a:lnTo>
                <a:lnTo>
                  <a:pt x="225933" y="307339"/>
                </a:lnTo>
                <a:lnTo>
                  <a:pt x="216535" y="307339"/>
                </a:lnTo>
                <a:lnTo>
                  <a:pt x="215011" y="306069"/>
                </a:lnTo>
                <a:lnTo>
                  <a:pt x="211963" y="306069"/>
                </a:lnTo>
                <a:lnTo>
                  <a:pt x="193321" y="287019"/>
                </a:lnTo>
                <a:close/>
              </a:path>
              <a:path w="491490" h="445770" extrusionOk="0">
                <a:moveTo>
                  <a:pt x="225234" y="308609"/>
                </a:moveTo>
                <a:lnTo>
                  <a:pt x="203708" y="308609"/>
                </a:lnTo>
                <a:lnTo>
                  <a:pt x="208025" y="312419"/>
                </a:lnTo>
                <a:lnTo>
                  <a:pt x="212471" y="317499"/>
                </a:lnTo>
                <a:lnTo>
                  <a:pt x="217424" y="316229"/>
                </a:lnTo>
                <a:lnTo>
                  <a:pt x="224536" y="309879"/>
                </a:lnTo>
                <a:lnTo>
                  <a:pt x="225234" y="308609"/>
                </a:lnTo>
                <a:close/>
              </a:path>
              <a:path w="491490" h="445770" extrusionOk="0">
                <a:moveTo>
                  <a:pt x="221488" y="299719"/>
                </a:moveTo>
                <a:lnTo>
                  <a:pt x="221615" y="300989"/>
                </a:lnTo>
                <a:lnTo>
                  <a:pt x="220725" y="303529"/>
                </a:lnTo>
                <a:lnTo>
                  <a:pt x="217805" y="306069"/>
                </a:lnTo>
                <a:lnTo>
                  <a:pt x="216535" y="307339"/>
                </a:lnTo>
                <a:lnTo>
                  <a:pt x="225933" y="307339"/>
                </a:lnTo>
                <a:lnTo>
                  <a:pt x="227075" y="304799"/>
                </a:lnTo>
                <a:lnTo>
                  <a:pt x="221488" y="299719"/>
                </a:lnTo>
                <a:close/>
              </a:path>
              <a:path w="491490" h="445770" extrusionOk="0">
                <a:moveTo>
                  <a:pt x="163068" y="264159"/>
                </a:moveTo>
                <a:lnTo>
                  <a:pt x="152526" y="264159"/>
                </a:lnTo>
                <a:lnTo>
                  <a:pt x="148971" y="266699"/>
                </a:lnTo>
                <a:lnTo>
                  <a:pt x="145415" y="267969"/>
                </a:lnTo>
                <a:lnTo>
                  <a:pt x="127889" y="290829"/>
                </a:lnTo>
                <a:lnTo>
                  <a:pt x="126492" y="294639"/>
                </a:lnTo>
                <a:lnTo>
                  <a:pt x="125475" y="299719"/>
                </a:lnTo>
                <a:lnTo>
                  <a:pt x="131191" y="304799"/>
                </a:lnTo>
                <a:lnTo>
                  <a:pt x="133330" y="297179"/>
                </a:lnTo>
                <a:lnTo>
                  <a:pt x="136112" y="289559"/>
                </a:lnTo>
                <a:lnTo>
                  <a:pt x="139513" y="283209"/>
                </a:lnTo>
                <a:lnTo>
                  <a:pt x="143510" y="279399"/>
                </a:lnTo>
                <a:lnTo>
                  <a:pt x="145923" y="276859"/>
                </a:lnTo>
                <a:lnTo>
                  <a:pt x="148844" y="274319"/>
                </a:lnTo>
                <a:lnTo>
                  <a:pt x="155956" y="271779"/>
                </a:lnTo>
                <a:lnTo>
                  <a:pt x="178407" y="271779"/>
                </a:lnTo>
                <a:lnTo>
                  <a:pt x="177165" y="270509"/>
                </a:lnTo>
                <a:lnTo>
                  <a:pt x="173736" y="267969"/>
                </a:lnTo>
                <a:lnTo>
                  <a:pt x="163068" y="264159"/>
                </a:lnTo>
                <a:close/>
              </a:path>
              <a:path w="491490" h="445770" extrusionOk="0">
                <a:moveTo>
                  <a:pt x="224282" y="201929"/>
                </a:moveTo>
                <a:lnTo>
                  <a:pt x="219201" y="201929"/>
                </a:lnTo>
                <a:lnTo>
                  <a:pt x="213995" y="204469"/>
                </a:lnTo>
                <a:lnTo>
                  <a:pt x="208915" y="205739"/>
                </a:lnTo>
                <a:lnTo>
                  <a:pt x="188341" y="237489"/>
                </a:lnTo>
                <a:lnTo>
                  <a:pt x="188595" y="243839"/>
                </a:lnTo>
                <a:lnTo>
                  <a:pt x="190626" y="251459"/>
                </a:lnTo>
                <a:lnTo>
                  <a:pt x="192786" y="259079"/>
                </a:lnTo>
                <a:lnTo>
                  <a:pt x="196723" y="265429"/>
                </a:lnTo>
                <a:lnTo>
                  <a:pt x="202565" y="270509"/>
                </a:lnTo>
                <a:lnTo>
                  <a:pt x="208152" y="276859"/>
                </a:lnTo>
                <a:lnTo>
                  <a:pt x="214630" y="280669"/>
                </a:lnTo>
                <a:lnTo>
                  <a:pt x="229108" y="285749"/>
                </a:lnTo>
                <a:lnTo>
                  <a:pt x="236093" y="285749"/>
                </a:lnTo>
                <a:lnTo>
                  <a:pt x="250063" y="281939"/>
                </a:lnTo>
                <a:lnTo>
                  <a:pt x="256032" y="279399"/>
                </a:lnTo>
                <a:lnTo>
                  <a:pt x="258508" y="276859"/>
                </a:lnTo>
                <a:lnTo>
                  <a:pt x="231648" y="276859"/>
                </a:lnTo>
                <a:lnTo>
                  <a:pt x="219201" y="274319"/>
                </a:lnTo>
                <a:lnTo>
                  <a:pt x="213360" y="270509"/>
                </a:lnTo>
                <a:lnTo>
                  <a:pt x="207137" y="264159"/>
                </a:lnTo>
                <a:lnTo>
                  <a:pt x="206883" y="262889"/>
                </a:lnTo>
                <a:lnTo>
                  <a:pt x="205613" y="261619"/>
                </a:lnTo>
                <a:lnTo>
                  <a:pt x="210749" y="256539"/>
                </a:lnTo>
                <a:lnTo>
                  <a:pt x="201675" y="256539"/>
                </a:lnTo>
                <a:lnTo>
                  <a:pt x="198120" y="248919"/>
                </a:lnTo>
                <a:lnTo>
                  <a:pt x="196342" y="242569"/>
                </a:lnTo>
                <a:lnTo>
                  <a:pt x="196596" y="228599"/>
                </a:lnTo>
                <a:lnTo>
                  <a:pt x="199136" y="223519"/>
                </a:lnTo>
                <a:lnTo>
                  <a:pt x="206375" y="215899"/>
                </a:lnTo>
                <a:lnTo>
                  <a:pt x="208915" y="214629"/>
                </a:lnTo>
                <a:lnTo>
                  <a:pt x="214502" y="212089"/>
                </a:lnTo>
                <a:lnTo>
                  <a:pt x="217550" y="210819"/>
                </a:lnTo>
                <a:lnTo>
                  <a:pt x="246443" y="210819"/>
                </a:lnTo>
                <a:lnTo>
                  <a:pt x="244729" y="209549"/>
                </a:lnTo>
                <a:lnTo>
                  <a:pt x="241426" y="208279"/>
                </a:lnTo>
                <a:lnTo>
                  <a:pt x="238125" y="205739"/>
                </a:lnTo>
                <a:lnTo>
                  <a:pt x="234188" y="204469"/>
                </a:lnTo>
                <a:lnTo>
                  <a:pt x="229489" y="203199"/>
                </a:lnTo>
                <a:lnTo>
                  <a:pt x="224282" y="201929"/>
                </a:lnTo>
                <a:close/>
              </a:path>
              <a:path w="491490" h="445770" extrusionOk="0">
                <a:moveTo>
                  <a:pt x="266826" y="233679"/>
                </a:moveTo>
                <a:lnTo>
                  <a:pt x="253238" y="271779"/>
                </a:lnTo>
                <a:lnTo>
                  <a:pt x="237363" y="276859"/>
                </a:lnTo>
                <a:lnTo>
                  <a:pt x="258508" y="276859"/>
                </a:lnTo>
                <a:lnTo>
                  <a:pt x="260985" y="274319"/>
                </a:lnTo>
                <a:lnTo>
                  <a:pt x="266192" y="269239"/>
                </a:lnTo>
                <a:lnTo>
                  <a:pt x="269621" y="262889"/>
                </a:lnTo>
                <a:lnTo>
                  <a:pt x="271272" y="257809"/>
                </a:lnTo>
                <a:lnTo>
                  <a:pt x="272923" y="251459"/>
                </a:lnTo>
                <a:lnTo>
                  <a:pt x="273812" y="246379"/>
                </a:lnTo>
                <a:lnTo>
                  <a:pt x="274066" y="241299"/>
                </a:lnTo>
                <a:lnTo>
                  <a:pt x="266826" y="233679"/>
                </a:lnTo>
                <a:close/>
              </a:path>
              <a:path w="491490" h="445770" extrusionOk="0">
                <a:moveTo>
                  <a:pt x="246443" y="210819"/>
                </a:moveTo>
                <a:lnTo>
                  <a:pt x="227457" y="210819"/>
                </a:lnTo>
                <a:lnTo>
                  <a:pt x="230759" y="212089"/>
                </a:lnTo>
                <a:lnTo>
                  <a:pt x="233934" y="213359"/>
                </a:lnTo>
                <a:lnTo>
                  <a:pt x="237236" y="215899"/>
                </a:lnTo>
                <a:lnTo>
                  <a:pt x="240411" y="218439"/>
                </a:lnTo>
                <a:lnTo>
                  <a:pt x="201675" y="256539"/>
                </a:lnTo>
                <a:lnTo>
                  <a:pt x="210749" y="256539"/>
                </a:lnTo>
                <a:lnTo>
                  <a:pt x="251841" y="215899"/>
                </a:lnTo>
                <a:lnTo>
                  <a:pt x="248158" y="212089"/>
                </a:lnTo>
                <a:lnTo>
                  <a:pt x="246443" y="210819"/>
                </a:lnTo>
                <a:close/>
              </a:path>
              <a:path w="491490" h="445770" extrusionOk="0">
                <a:moveTo>
                  <a:pt x="321394" y="182879"/>
                </a:moveTo>
                <a:lnTo>
                  <a:pt x="304546" y="182879"/>
                </a:lnTo>
                <a:lnTo>
                  <a:pt x="309499" y="184149"/>
                </a:lnTo>
                <a:lnTo>
                  <a:pt x="311785" y="185419"/>
                </a:lnTo>
                <a:lnTo>
                  <a:pt x="316102" y="189229"/>
                </a:lnTo>
                <a:lnTo>
                  <a:pt x="317373" y="191769"/>
                </a:lnTo>
                <a:lnTo>
                  <a:pt x="317881" y="199389"/>
                </a:lnTo>
                <a:lnTo>
                  <a:pt x="317246" y="203199"/>
                </a:lnTo>
                <a:lnTo>
                  <a:pt x="313944" y="210819"/>
                </a:lnTo>
                <a:lnTo>
                  <a:pt x="311531" y="213359"/>
                </a:lnTo>
                <a:lnTo>
                  <a:pt x="308483" y="217169"/>
                </a:lnTo>
                <a:lnTo>
                  <a:pt x="302744" y="220979"/>
                </a:lnTo>
                <a:lnTo>
                  <a:pt x="296005" y="224789"/>
                </a:lnTo>
                <a:lnTo>
                  <a:pt x="288266" y="227329"/>
                </a:lnTo>
                <a:lnTo>
                  <a:pt x="279526" y="228599"/>
                </a:lnTo>
                <a:lnTo>
                  <a:pt x="286385" y="236219"/>
                </a:lnTo>
                <a:lnTo>
                  <a:pt x="290068" y="234949"/>
                </a:lnTo>
                <a:lnTo>
                  <a:pt x="293116" y="233679"/>
                </a:lnTo>
                <a:lnTo>
                  <a:pt x="295401" y="233679"/>
                </a:lnTo>
                <a:lnTo>
                  <a:pt x="297688" y="232409"/>
                </a:lnTo>
                <a:lnTo>
                  <a:pt x="300609" y="231139"/>
                </a:lnTo>
                <a:lnTo>
                  <a:pt x="307213" y="227329"/>
                </a:lnTo>
                <a:lnTo>
                  <a:pt x="325882" y="196849"/>
                </a:lnTo>
                <a:lnTo>
                  <a:pt x="325247" y="193039"/>
                </a:lnTo>
                <a:lnTo>
                  <a:pt x="324485" y="187959"/>
                </a:lnTo>
                <a:lnTo>
                  <a:pt x="322452" y="184149"/>
                </a:lnTo>
                <a:lnTo>
                  <a:pt x="321394" y="182879"/>
                </a:lnTo>
                <a:close/>
              </a:path>
              <a:path w="491490" h="445770" extrusionOk="0">
                <a:moveTo>
                  <a:pt x="277495" y="146049"/>
                </a:moveTo>
                <a:lnTo>
                  <a:pt x="274827" y="147319"/>
                </a:lnTo>
                <a:lnTo>
                  <a:pt x="272034" y="147319"/>
                </a:lnTo>
                <a:lnTo>
                  <a:pt x="269494" y="148589"/>
                </a:lnTo>
                <a:lnTo>
                  <a:pt x="266826" y="149859"/>
                </a:lnTo>
                <a:lnTo>
                  <a:pt x="264033" y="151129"/>
                </a:lnTo>
                <a:lnTo>
                  <a:pt x="260985" y="153669"/>
                </a:lnTo>
                <a:lnTo>
                  <a:pt x="258064" y="154939"/>
                </a:lnTo>
                <a:lnTo>
                  <a:pt x="255270" y="157479"/>
                </a:lnTo>
                <a:lnTo>
                  <a:pt x="252602" y="160019"/>
                </a:lnTo>
                <a:lnTo>
                  <a:pt x="248412" y="163829"/>
                </a:lnTo>
                <a:lnTo>
                  <a:pt x="245491" y="168909"/>
                </a:lnTo>
                <a:lnTo>
                  <a:pt x="243586" y="172719"/>
                </a:lnTo>
                <a:lnTo>
                  <a:pt x="241808" y="177799"/>
                </a:lnTo>
                <a:lnTo>
                  <a:pt x="241300" y="182879"/>
                </a:lnTo>
                <a:lnTo>
                  <a:pt x="242824" y="190499"/>
                </a:lnTo>
                <a:lnTo>
                  <a:pt x="244475" y="194309"/>
                </a:lnTo>
                <a:lnTo>
                  <a:pt x="247269" y="196849"/>
                </a:lnTo>
                <a:lnTo>
                  <a:pt x="249427" y="199389"/>
                </a:lnTo>
                <a:lnTo>
                  <a:pt x="251460" y="200659"/>
                </a:lnTo>
                <a:lnTo>
                  <a:pt x="253365" y="200659"/>
                </a:lnTo>
                <a:lnTo>
                  <a:pt x="255270" y="201929"/>
                </a:lnTo>
                <a:lnTo>
                  <a:pt x="263144" y="201929"/>
                </a:lnTo>
                <a:lnTo>
                  <a:pt x="266826" y="200659"/>
                </a:lnTo>
                <a:lnTo>
                  <a:pt x="274700" y="198119"/>
                </a:lnTo>
                <a:lnTo>
                  <a:pt x="279146" y="195579"/>
                </a:lnTo>
                <a:lnTo>
                  <a:pt x="280797" y="194309"/>
                </a:lnTo>
                <a:lnTo>
                  <a:pt x="259842" y="194309"/>
                </a:lnTo>
                <a:lnTo>
                  <a:pt x="257301" y="193039"/>
                </a:lnTo>
                <a:lnTo>
                  <a:pt x="255016" y="193039"/>
                </a:lnTo>
                <a:lnTo>
                  <a:pt x="252984" y="190499"/>
                </a:lnTo>
                <a:lnTo>
                  <a:pt x="251206" y="189229"/>
                </a:lnTo>
                <a:lnTo>
                  <a:pt x="250063" y="186689"/>
                </a:lnTo>
                <a:lnTo>
                  <a:pt x="249427" y="180339"/>
                </a:lnTo>
                <a:lnTo>
                  <a:pt x="249936" y="177799"/>
                </a:lnTo>
                <a:lnTo>
                  <a:pt x="284225" y="152399"/>
                </a:lnTo>
                <a:lnTo>
                  <a:pt x="277495" y="146049"/>
                </a:lnTo>
                <a:close/>
              </a:path>
              <a:path w="491490" h="445770" extrusionOk="0">
                <a:moveTo>
                  <a:pt x="312927" y="175259"/>
                </a:moveTo>
                <a:lnTo>
                  <a:pt x="301498" y="175259"/>
                </a:lnTo>
                <a:lnTo>
                  <a:pt x="296925" y="177799"/>
                </a:lnTo>
                <a:lnTo>
                  <a:pt x="292354" y="179069"/>
                </a:lnTo>
                <a:lnTo>
                  <a:pt x="287147" y="181609"/>
                </a:lnTo>
                <a:lnTo>
                  <a:pt x="281050" y="185419"/>
                </a:lnTo>
                <a:lnTo>
                  <a:pt x="275971" y="189229"/>
                </a:lnTo>
                <a:lnTo>
                  <a:pt x="271780" y="190499"/>
                </a:lnTo>
                <a:lnTo>
                  <a:pt x="268477" y="191769"/>
                </a:lnTo>
                <a:lnTo>
                  <a:pt x="265302" y="193039"/>
                </a:lnTo>
                <a:lnTo>
                  <a:pt x="262382" y="194309"/>
                </a:lnTo>
                <a:lnTo>
                  <a:pt x="280797" y="194309"/>
                </a:lnTo>
                <a:lnTo>
                  <a:pt x="284099" y="191769"/>
                </a:lnTo>
                <a:lnTo>
                  <a:pt x="289433" y="189229"/>
                </a:lnTo>
                <a:lnTo>
                  <a:pt x="294005" y="186689"/>
                </a:lnTo>
                <a:lnTo>
                  <a:pt x="301371" y="184149"/>
                </a:lnTo>
                <a:lnTo>
                  <a:pt x="304546" y="182879"/>
                </a:lnTo>
                <a:lnTo>
                  <a:pt x="321394" y="182879"/>
                </a:lnTo>
                <a:lnTo>
                  <a:pt x="319277" y="180339"/>
                </a:lnTo>
                <a:lnTo>
                  <a:pt x="316230" y="177799"/>
                </a:lnTo>
                <a:lnTo>
                  <a:pt x="312927" y="175259"/>
                </a:lnTo>
                <a:close/>
              </a:path>
              <a:path w="491490" h="445770" extrusionOk="0">
                <a:moveTo>
                  <a:pt x="307532" y="126999"/>
                </a:moveTo>
                <a:lnTo>
                  <a:pt x="297052" y="126999"/>
                </a:lnTo>
                <a:lnTo>
                  <a:pt x="343916" y="173989"/>
                </a:lnTo>
                <a:lnTo>
                  <a:pt x="347980" y="176529"/>
                </a:lnTo>
                <a:lnTo>
                  <a:pt x="355981" y="176529"/>
                </a:lnTo>
                <a:lnTo>
                  <a:pt x="360172" y="175259"/>
                </a:lnTo>
                <a:lnTo>
                  <a:pt x="364363" y="171449"/>
                </a:lnTo>
                <a:lnTo>
                  <a:pt x="365506" y="170179"/>
                </a:lnTo>
                <a:lnTo>
                  <a:pt x="355346" y="170179"/>
                </a:lnTo>
                <a:lnTo>
                  <a:pt x="349885" y="168909"/>
                </a:lnTo>
                <a:lnTo>
                  <a:pt x="343916" y="163829"/>
                </a:lnTo>
                <a:lnTo>
                  <a:pt x="307532" y="126999"/>
                </a:lnTo>
                <a:close/>
              </a:path>
              <a:path w="491490" h="445770" extrusionOk="0">
                <a:moveTo>
                  <a:pt x="365379" y="153669"/>
                </a:moveTo>
                <a:lnTo>
                  <a:pt x="364998" y="156209"/>
                </a:lnTo>
                <a:lnTo>
                  <a:pt x="364363" y="158749"/>
                </a:lnTo>
                <a:lnTo>
                  <a:pt x="362839" y="161289"/>
                </a:lnTo>
                <a:lnTo>
                  <a:pt x="361569" y="163829"/>
                </a:lnTo>
                <a:lnTo>
                  <a:pt x="360045" y="165099"/>
                </a:lnTo>
                <a:lnTo>
                  <a:pt x="355346" y="170179"/>
                </a:lnTo>
                <a:lnTo>
                  <a:pt x="365506" y="170179"/>
                </a:lnTo>
                <a:lnTo>
                  <a:pt x="367792" y="167639"/>
                </a:lnTo>
                <a:lnTo>
                  <a:pt x="370205" y="163829"/>
                </a:lnTo>
                <a:lnTo>
                  <a:pt x="371475" y="160019"/>
                </a:lnTo>
                <a:lnTo>
                  <a:pt x="365379" y="153669"/>
                </a:lnTo>
                <a:close/>
              </a:path>
              <a:path w="491490" h="445770" extrusionOk="0">
                <a:moveTo>
                  <a:pt x="328930" y="86359"/>
                </a:moveTo>
                <a:lnTo>
                  <a:pt x="324231" y="91439"/>
                </a:lnTo>
                <a:lnTo>
                  <a:pt x="382777" y="149859"/>
                </a:lnTo>
                <a:lnTo>
                  <a:pt x="388239" y="144779"/>
                </a:lnTo>
                <a:lnTo>
                  <a:pt x="354838" y="110489"/>
                </a:lnTo>
                <a:lnTo>
                  <a:pt x="351282" y="107949"/>
                </a:lnTo>
                <a:lnTo>
                  <a:pt x="348615" y="102869"/>
                </a:lnTo>
                <a:lnTo>
                  <a:pt x="346437" y="97789"/>
                </a:lnTo>
                <a:lnTo>
                  <a:pt x="339979" y="97789"/>
                </a:lnTo>
                <a:lnTo>
                  <a:pt x="328930" y="86359"/>
                </a:lnTo>
                <a:close/>
              </a:path>
              <a:path w="491490" h="445770" extrusionOk="0">
                <a:moveTo>
                  <a:pt x="280416" y="100329"/>
                </a:moveTo>
                <a:lnTo>
                  <a:pt x="275082" y="105409"/>
                </a:lnTo>
                <a:lnTo>
                  <a:pt x="292481" y="123189"/>
                </a:lnTo>
                <a:lnTo>
                  <a:pt x="282701" y="132079"/>
                </a:lnTo>
                <a:lnTo>
                  <a:pt x="287400" y="137159"/>
                </a:lnTo>
                <a:lnTo>
                  <a:pt x="297052" y="126999"/>
                </a:lnTo>
                <a:lnTo>
                  <a:pt x="307532" y="126999"/>
                </a:lnTo>
                <a:lnTo>
                  <a:pt x="302514" y="121919"/>
                </a:lnTo>
                <a:lnTo>
                  <a:pt x="307763" y="116839"/>
                </a:lnTo>
                <a:lnTo>
                  <a:pt x="297815" y="116839"/>
                </a:lnTo>
                <a:lnTo>
                  <a:pt x="280416" y="100329"/>
                </a:lnTo>
                <a:close/>
              </a:path>
              <a:path w="491490" h="445770" extrusionOk="0">
                <a:moveTo>
                  <a:pt x="313563" y="101599"/>
                </a:moveTo>
                <a:lnTo>
                  <a:pt x="297815" y="116839"/>
                </a:lnTo>
                <a:lnTo>
                  <a:pt x="307763" y="116839"/>
                </a:lnTo>
                <a:lnTo>
                  <a:pt x="318262" y="106679"/>
                </a:lnTo>
                <a:lnTo>
                  <a:pt x="313563" y="101599"/>
                </a:lnTo>
                <a:close/>
              </a:path>
              <a:path w="491490" h="445770" extrusionOk="0">
                <a:moveTo>
                  <a:pt x="367030" y="48259"/>
                </a:moveTo>
                <a:lnTo>
                  <a:pt x="361569" y="53339"/>
                </a:lnTo>
                <a:lnTo>
                  <a:pt x="420243" y="111759"/>
                </a:lnTo>
                <a:lnTo>
                  <a:pt x="425704" y="106679"/>
                </a:lnTo>
                <a:lnTo>
                  <a:pt x="367030" y="48259"/>
                </a:lnTo>
                <a:close/>
              </a:path>
              <a:path w="491490" h="445770" extrusionOk="0">
                <a:moveTo>
                  <a:pt x="353441" y="63499"/>
                </a:moveTo>
                <a:lnTo>
                  <a:pt x="338091" y="88899"/>
                </a:lnTo>
                <a:lnTo>
                  <a:pt x="340233" y="96519"/>
                </a:lnTo>
                <a:lnTo>
                  <a:pt x="339979" y="97789"/>
                </a:lnTo>
                <a:lnTo>
                  <a:pt x="346437" y="97789"/>
                </a:lnTo>
                <a:lnTo>
                  <a:pt x="344805" y="93979"/>
                </a:lnTo>
                <a:lnTo>
                  <a:pt x="344170" y="90169"/>
                </a:lnTo>
                <a:lnTo>
                  <a:pt x="359029" y="68579"/>
                </a:lnTo>
                <a:lnTo>
                  <a:pt x="353441" y="63499"/>
                </a:lnTo>
                <a:close/>
              </a:path>
              <a:path w="491490" h="445770" extrusionOk="0">
                <a:moveTo>
                  <a:pt x="441198" y="7619"/>
                </a:moveTo>
                <a:lnTo>
                  <a:pt x="423672" y="7619"/>
                </a:lnTo>
                <a:lnTo>
                  <a:pt x="431165" y="8889"/>
                </a:lnTo>
                <a:lnTo>
                  <a:pt x="434594" y="11429"/>
                </a:lnTo>
                <a:lnTo>
                  <a:pt x="437642" y="13969"/>
                </a:lnTo>
                <a:lnTo>
                  <a:pt x="441451" y="17779"/>
                </a:lnTo>
                <a:lnTo>
                  <a:pt x="435572" y="25399"/>
                </a:lnTo>
                <a:lnTo>
                  <a:pt x="430514" y="31749"/>
                </a:lnTo>
                <a:lnTo>
                  <a:pt x="422910" y="43179"/>
                </a:lnTo>
                <a:lnTo>
                  <a:pt x="418973" y="49529"/>
                </a:lnTo>
                <a:lnTo>
                  <a:pt x="416687" y="55879"/>
                </a:lnTo>
                <a:lnTo>
                  <a:pt x="416179" y="62229"/>
                </a:lnTo>
                <a:lnTo>
                  <a:pt x="415544" y="67309"/>
                </a:lnTo>
                <a:lnTo>
                  <a:pt x="437769" y="85089"/>
                </a:lnTo>
                <a:lnTo>
                  <a:pt x="442341" y="83819"/>
                </a:lnTo>
                <a:lnTo>
                  <a:pt x="451993" y="81279"/>
                </a:lnTo>
                <a:lnTo>
                  <a:pt x="456438" y="78739"/>
                </a:lnTo>
                <a:lnTo>
                  <a:pt x="459147" y="76199"/>
                </a:lnTo>
                <a:lnTo>
                  <a:pt x="436118" y="76199"/>
                </a:lnTo>
                <a:lnTo>
                  <a:pt x="431800" y="74929"/>
                </a:lnTo>
                <a:lnTo>
                  <a:pt x="428498" y="71119"/>
                </a:lnTo>
                <a:lnTo>
                  <a:pt x="424688" y="68579"/>
                </a:lnTo>
                <a:lnTo>
                  <a:pt x="423418" y="63499"/>
                </a:lnTo>
                <a:lnTo>
                  <a:pt x="425196" y="53339"/>
                </a:lnTo>
                <a:lnTo>
                  <a:pt x="427355" y="48259"/>
                </a:lnTo>
                <a:lnTo>
                  <a:pt x="430911" y="43179"/>
                </a:lnTo>
                <a:lnTo>
                  <a:pt x="434340" y="38099"/>
                </a:lnTo>
                <a:lnTo>
                  <a:pt x="439420" y="30479"/>
                </a:lnTo>
                <a:lnTo>
                  <a:pt x="446024" y="22859"/>
                </a:lnTo>
                <a:lnTo>
                  <a:pt x="457174" y="22859"/>
                </a:lnTo>
                <a:lnTo>
                  <a:pt x="444626" y="10159"/>
                </a:lnTo>
                <a:lnTo>
                  <a:pt x="441198" y="7619"/>
                </a:lnTo>
                <a:close/>
              </a:path>
              <a:path w="491490" h="445770" extrusionOk="0">
                <a:moveTo>
                  <a:pt x="457174" y="22859"/>
                </a:moveTo>
                <a:lnTo>
                  <a:pt x="446024" y="22859"/>
                </a:lnTo>
                <a:lnTo>
                  <a:pt x="452374" y="29209"/>
                </a:lnTo>
                <a:lnTo>
                  <a:pt x="456692" y="33019"/>
                </a:lnTo>
                <a:lnTo>
                  <a:pt x="459740" y="38099"/>
                </a:lnTo>
                <a:lnTo>
                  <a:pt x="461391" y="43179"/>
                </a:lnTo>
                <a:lnTo>
                  <a:pt x="463169" y="48259"/>
                </a:lnTo>
                <a:lnTo>
                  <a:pt x="463550" y="52069"/>
                </a:lnTo>
                <a:lnTo>
                  <a:pt x="461518" y="62229"/>
                </a:lnTo>
                <a:lnTo>
                  <a:pt x="459359" y="66039"/>
                </a:lnTo>
                <a:lnTo>
                  <a:pt x="451612" y="73659"/>
                </a:lnTo>
                <a:lnTo>
                  <a:pt x="446786" y="76199"/>
                </a:lnTo>
                <a:lnTo>
                  <a:pt x="459147" y="76199"/>
                </a:lnTo>
                <a:lnTo>
                  <a:pt x="460501" y="74929"/>
                </a:lnTo>
                <a:lnTo>
                  <a:pt x="465582" y="69849"/>
                </a:lnTo>
                <a:lnTo>
                  <a:pt x="468375" y="64769"/>
                </a:lnTo>
                <a:lnTo>
                  <a:pt x="469265" y="55879"/>
                </a:lnTo>
                <a:lnTo>
                  <a:pt x="469138" y="52069"/>
                </a:lnTo>
                <a:lnTo>
                  <a:pt x="468884" y="49529"/>
                </a:lnTo>
                <a:lnTo>
                  <a:pt x="467487" y="44449"/>
                </a:lnTo>
                <a:lnTo>
                  <a:pt x="489267" y="44449"/>
                </a:lnTo>
                <a:lnTo>
                  <a:pt x="489966" y="43179"/>
                </a:lnTo>
                <a:lnTo>
                  <a:pt x="477520" y="43179"/>
                </a:lnTo>
                <a:lnTo>
                  <a:pt x="475996" y="41909"/>
                </a:lnTo>
                <a:lnTo>
                  <a:pt x="457174" y="22859"/>
                </a:lnTo>
                <a:close/>
              </a:path>
              <a:path w="491490" h="445770" extrusionOk="0">
                <a:moveTo>
                  <a:pt x="489267" y="44449"/>
                </a:moveTo>
                <a:lnTo>
                  <a:pt x="467741" y="44449"/>
                </a:lnTo>
                <a:lnTo>
                  <a:pt x="472059" y="48259"/>
                </a:lnTo>
                <a:lnTo>
                  <a:pt x="476504" y="53339"/>
                </a:lnTo>
                <a:lnTo>
                  <a:pt x="481457" y="52069"/>
                </a:lnTo>
                <a:lnTo>
                  <a:pt x="488569" y="45719"/>
                </a:lnTo>
                <a:lnTo>
                  <a:pt x="489267" y="44449"/>
                </a:lnTo>
                <a:close/>
              </a:path>
              <a:path w="491490" h="445770" extrusionOk="0">
                <a:moveTo>
                  <a:pt x="348234" y="13969"/>
                </a:moveTo>
                <a:lnTo>
                  <a:pt x="341122" y="20319"/>
                </a:lnTo>
                <a:lnTo>
                  <a:pt x="347725" y="50799"/>
                </a:lnTo>
                <a:lnTo>
                  <a:pt x="352679" y="45719"/>
                </a:lnTo>
                <a:lnTo>
                  <a:pt x="348234" y="13969"/>
                </a:lnTo>
                <a:close/>
              </a:path>
              <a:path w="491490" h="445770" extrusionOk="0">
                <a:moveTo>
                  <a:pt x="485521" y="35559"/>
                </a:moveTo>
                <a:lnTo>
                  <a:pt x="485648" y="38099"/>
                </a:lnTo>
                <a:lnTo>
                  <a:pt x="484759" y="39369"/>
                </a:lnTo>
                <a:lnTo>
                  <a:pt x="482854" y="41909"/>
                </a:lnTo>
                <a:lnTo>
                  <a:pt x="481838" y="43179"/>
                </a:lnTo>
                <a:lnTo>
                  <a:pt x="489966" y="43179"/>
                </a:lnTo>
                <a:lnTo>
                  <a:pt x="491109" y="40639"/>
                </a:lnTo>
                <a:lnTo>
                  <a:pt x="485521" y="35559"/>
                </a:lnTo>
                <a:close/>
              </a:path>
              <a:path w="491490" h="445770" extrusionOk="0">
                <a:moveTo>
                  <a:pt x="427100" y="0"/>
                </a:moveTo>
                <a:lnTo>
                  <a:pt x="420116" y="0"/>
                </a:lnTo>
                <a:lnTo>
                  <a:pt x="409448" y="3809"/>
                </a:lnTo>
                <a:lnTo>
                  <a:pt x="391922" y="26669"/>
                </a:lnTo>
                <a:lnTo>
                  <a:pt x="390398" y="30479"/>
                </a:lnTo>
                <a:lnTo>
                  <a:pt x="389509" y="35559"/>
                </a:lnTo>
                <a:lnTo>
                  <a:pt x="395224" y="40639"/>
                </a:lnTo>
                <a:lnTo>
                  <a:pt x="397345" y="33019"/>
                </a:lnTo>
                <a:lnTo>
                  <a:pt x="400097" y="25399"/>
                </a:lnTo>
                <a:lnTo>
                  <a:pt x="403492" y="19049"/>
                </a:lnTo>
                <a:lnTo>
                  <a:pt x="407543" y="15239"/>
                </a:lnTo>
                <a:lnTo>
                  <a:pt x="409956" y="12699"/>
                </a:lnTo>
                <a:lnTo>
                  <a:pt x="412876" y="10159"/>
                </a:lnTo>
                <a:lnTo>
                  <a:pt x="419989" y="7619"/>
                </a:lnTo>
                <a:lnTo>
                  <a:pt x="441198" y="7619"/>
                </a:lnTo>
                <a:lnTo>
                  <a:pt x="437769" y="3809"/>
                </a:lnTo>
                <a:lnTo>
                  <a:pt x="427100" y="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4" name="object 14"/>
          <p:cNvPicPr/>
          <p:nvPr/>
        </p:nvPicPr>
        <p:blipFill>
          <a:blip r:embed="rId5"/>
          <a:stretch/>
        </p:blipFill>
        <p:spPr bwMode="auto">
          <a:xfrm>
            <a:off x="9240393" y="4104385"/>
            <a:ext cx="570229" cy="542289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 bwMode="auto">
          <a:xfrm>
            <a:off x="10247810" y="4104385"/>
            <a:ext cx="258445" cy="231140"/>
          </a:xfrm>
          <a:custGeom>
            <a:avLst/>
            <a:gdLst/>
            <a:ahLst/>
            <a:cxnLst/>
            <a:rect l="l" t="t" r="r" b="b"/>
            <a:pathLst>
              <a:path w="258445" h="231139" extrusionOk="0">
                <a:moveTo>
                  <a:pt x="45285" y="114553"/>
                </a:moveTo>
                <a:lnTo>
                  <a:pt x="8169" y="134064"/>
                </a:lnTo>
                <a:lnTo>
                  <a:pt x="0" y="161260"/>
                </a:lnTo>
                <a:lnTo>
                  <a:pt x="533" y="168608"/>
                </a:lnTo>
                <a:lnTo>
                  <a:pt x="16323" y="203461"/>
                </a:lnTo>
                <a:lnTo>
                  <a:pt x="47825" y="226821"/>
                </a:lnTo>
                <a:lnTo>
                  <a:pt x="62557" y="229743"/>
                </a:lnTo>
                <a:lnTo>
                  <a:pt x="70177" y="230631"/>
                </a:lnTo>
                <a:lnTo>
                  <a:pt x="77289" y="229869"/>
                </a:lnTo>
                <a:lnTo>
                  <a:pt x="91005" y="225551"/>
                </a:lnTo>
                <a:lnTo>
                  <a:pt x="97101" y="221869"/>
                </a:lnTo>
                <a:lnTo>
                  <a:pt x="97474" y="221495"/>
                </a:lnTo>
                <a:lnTo>
                  <a:pt x="71491" y="221495"/>
                </a:lnTo>
                <a:lnTo>
                  <a:pt x="65351" y="221329"/>
                </a:lnTo>
                <a:lnTo>
                  <a:pt x="28267" y="202945"/>
                </a:lnTo>
                <a:lnTo>
                  <a:pt x="9312" y="166131"/>
                </a:lnTo>
                <a:lnTo>
                  <a:pt x="8860" y="159835"/>
                </a:lnTo>
                <a:lnTo>
                  <a:pt x="9217" y="153669"/>
                </a:lnTo>
                <a:lnTo>
                  <a:pt x="37665" y="124206"/>
                </a:lnTo>
                <a:lnTo>
                  <a:pt x="43634" y="123697"/>
                </a:lnTo>
                <a:lnTo>
                  <a:pt x="77670" y="123697"/>
                </a:lnTo>
                <a:lnTo>
                  <a:pt x="67510" y="118618"/>
                </a:lnTo>
                <a:lnTo>
                  <a:pt x="60144" y="116458"/>
                </a:lnTo>
                <a:lnTo>
                  <a:pt x="52778" y="115443"/>
                </a:lnTo>
                <a:lnTo>
                  <a:pt x="45285" y="114553"/>
                </a:lnTo>
                <a:close/>
              </a:path>
              <a:path w="258445" h="231139" extrusionOk="0">
                <a:moveTo>
                  <a:pt x="77670" y="123697"/>
                </a:moveTo>
                <a:lnTo>
                  <a:pt x="43634" y="123697"/>
                </a:lnTo>
                <a:lnTo>
                  <a:pt x="56588" y="124968"/>
                </a:lnTo>
                <a:lnTo>
                  <a:pt x="63065" y="126872"/>
                </a:lnTo>
                <a:lnTo>
                  <a:pt x="96085" y="152907"/>
                </a:lnTo>
                <a:lnTo>
                  <a:pt x="106940" y="185546"/>
                </a:lnTo>
                <a:lnTo>
                  <a:pt x="106753" y="190119"/>
                </a:lnTo>
                <a:lnTo>
                  <a:pt x="77416" y="220852"/>
                </a:lnTo>
                <a:lnTo>
                  <a:pt x="71491" y="221495"/>
                </a:lnTo>
                <a:lnTo>
                  <a:pt x="97474" y="221495"/>
                </a:lnTo>
                <a:lnTo>
                  <a:pt x="102432" y="216534"/>
                </a:lnTo>
                <a:lnTo>
                  <a:pt x="107261" y="211581"/>
                </a:lnTo>
                <a:lnTo>
                  <a:pt x="110817" y="205866"/>
                </a:lnTo>
                <a:lnTo>
                  <a:pt x="113609" y="197199"/>
                </a:lnTo>
                <a:lnTo>
                  <a:pt x="115135" y="192531"/>
                </a:lnTo>
                <a:lnTo>
                  <a:pt x="115765" y="185497"/>
                </a:lnTo>
                <a:lnTo>
                  <a:pt x="114246" y="170687"/>
                </a:lnTo>
                <a:lnTo>
                  <a:pt x="112087" y="163321"/>
                </a:lnTo>
                <a:lnTo>
                  <a:pt x="108531" y="156209"/>
                </a:lnTo>
                <a:lnTo>
                  <a:pt x="104975" y="148970"/>
                </a:lnTo>
                <a:lnTo>
                  <a:pt x="100276" y="142366"/>
                </a:lnTo>
                <a:lnTo>
                  <a:pt x="94180" y="136397"/>
                </a:lnTo>
                <a:lnTo>
                  <a:pt x="88338" y="130556"/>
                </a:lnTo>
                <a:lnTo>
                  <a:pt x="81734" y="125730"/>
                </a:lnTo>
                <a:lnTo>
                  <a:pt x="77670" y="123697"/>
                </a:lnTo>
                <a:close/>
              </a:path>
              <a:path w="258445" h="231139" extrusionOk="0">
                <a:moveTo>
                  <a:pt x="110944" y="107822"/>
                </a:moveTo>
                <a:lnTo>
                  <a:pt x="100276" y="107822"/>
                </a:lnTo>
                <a:lnTo>
                  <a:pt x="147139" y="154686"/>
                </a:lnTo>
                <a:lnTo>
                  <a:pt x="151203" y="156971"/>
                </a:lnTo>
                <a:lnTo>
                  <a:pt x="155140" y="157225"/>
                </a:lnTo>
                <a:lnTo>
                  <a:pt x="159204" y="157606"/>
                </a:lnTo>
                <a:lnTo>
                  <a:pt x="163395" y="155575"/>
                </a:lnTo>
                <a:lnTo>
                  <a:pt x="168348" y="150621"/>
                </a:lnTo>
                <a:lnTo>
                  <a:pt x="158442" y="150621"/>
                </a:lnTo>
                <a:lnTo>
                  <a:pt x="153108" y="149859"/>
                </a:lnTo>
                <a:lnTo>
                  <a:pt x="147012" y="143890"/>
                </a:lnTo>
                <a:lnTo>
                  <a:pt x="110944" y="107822"/>
                </a:lnTo>
                <a:close/>
              </a:path>
              <a:path w="258445" h="231139" extrusionOk="0">
                <a:moveTo>
                  <a:pt x="168602" y="133857"/>
                </a:moveTo>
                <a:lnTo>
                  <a:pt x="158442" y="150621"/>
                </a:lnTo>
                <a:lnTo>
                  <a:pt x="168348" y="150621"/>
                </a:lnTo>
                <a:lnTo>
                  <a:pt x="171015" y="147955"/>
                </a:lnTo>
                <a:lnTo>
                  <a:pt x="173301" y="144144"/>
                </a:lnTo>
                <a:lnTo>
                  <a:pt x="174698" y="139953"/>
                </a:lnTo>
                <a:lnTo>
                  <a:pt x="168602" y="133857"/>
                </a:lnTo>
                <a:close/>
              </a:path>
              <a:path w="258445" h="231139" extrusionOk="0">
                <a:moveTo>
                  <a:pt x="131010" y="67944"/>
                </a:moveTo>
                <a:lnTo>
                  <a:pt x="126311" y="72643"/>
                </a:lnTo>
                <a:lnTo>
                  <a:pt x="184858" y="131190"/>
                </a:lnTo>
                <a:lnTo>
                  <a:pt x="190319" y="125730"/>
                </a:lnTo>
                <a:lnTo>
                  <a:pt x="156918" y="92328"/>
                </a:lnTo>
                <a:lnTo>
                  <a:pt x="153362" y="88900"/>
                </a:lnTo>
                <a:lnTo>
                  <a:pt x="150695" y="84836"/>
                </a:lnTo>
                <a:lnTo>
                  <a:pt x="148191" y="78993"/>
                </a:lnTo>
                <a:lnTo>
                  <a:pt x="142059" y="78993"/>
                </a:lnTo>
                <a:lnTo>
                  <a:pt x="131010" y="67944"/>
                </a:lnTo>
                <a:close/>
              </a:path>
              <a:path w="258445" h="231139" extrusionOk="0">
                <a:moveTo>
                  <a:pt x="83639" y="80390"/>
                </a:moveTo>
                <a:lnTo>
                  <a:pt x="78178" y="85851"/>
                </a:lnTo>
                <a:lnTo>
                  <a:pt x="95577" y="103250"/>
                </a:lnTo>
                <a:lnTo>
                  <a:pt x="85925" y="113030"/>
                </a:lnTo>
                <a:lnTo>
                  <a:pt x="90497" y="117601"/>
                </a:lnTo>
                <a:lnTo>
                  <a:pt x="100276" y="107822"/>
                </a:lnTo>
                <a:lnTo>
                  <a:pt x="110944" y="107822"/>
                </a:lnTo>
                <a:lnTo>
                  <a:pt x="105610" y="102488"/>
                </a:lnTo>
                <a:lnTo>
                  <a:pt x="110347" y="97789"/>
                </a:lnTo>
                <a:lnTo>
                  <a:pt x="101038" y="97789"/>
                </a:lnTo>
                <a:lnTo>
                  <a:pt x="83639" y="80390"/>
                </a:lnTo>
                <a:close/>
              </a:path>
              <a:path w="258445" h="231139" extrusionOk="0">
                <a:moveTo>
                  <a:pt x="116786" y="82041"/>
                </a:moveTo>
                <a:lnTo>
                  <a:pt x="101038" y="97789"/>
                </a:lnTo>
                <a:lnTo>
                  <a:pt x="110347" y="97789"/>
                </a:lnTo>
                <a:lnTo>
                  <a:pt x="121485" y="86740"/>
                </a:lnTo>
                <a:lnTo>
                  <a:pt x="116786" y="82041"/>
                </a:lnTo>
                <a:close/>
              </a:path>
              <a:path w="258445" h="231139" extrusionOk="0">
                <a:moveTo>
                  <a:pt x="210258" y="0"/>
                </a:moveTo>
                <a:lnTo>
                  <a:pt x="177746" y="19938"/>
                </a:lnTo>
                <a:lnTo>
                  <a:pt x="173618" y="34543"/>
                </a:lnTo>
                <a:lnTo>
                  <a:pt x="173618" y="35940"/>
                </a:lnTo>
                <a:lnTo>
                  <a:pt x="174290" y="45338"/>
                </a:lnTo>
                <a:lnTo>
                  <a:pt x="174387" y="45974"/>
                </a:lnTo>
                <a:lnTo>
                  <a:pt x="175714" y="50800"/>
                </a:lnTo>
                <a:lnTo>
                  <a:pt x="178127" y="55752"/>
                </a:lnTo>
                <a:lnTo>
                  <a:pt x="180540" y="60832"/>
                </a:lnTo>
                <a:lnTo>
                  <a:pt x="212163" y="82931"/>
                </a:lnTo>
                <a:lnTo>
                  <a:pt x="217624" y="83184"/>
                </a:lnTo>
                <a:lnTo>
                  <a:pt x="223085" y="83565"/>
                </a:lnTo>
                <a:lnTo>
                  <a:pt x="228292" y="82676"/>
                </a:lnTo>
                <a:lnTo>
                  <a:pt x="233372" y="80771"/>
                </a:lnTo>
                <a:lnTo>
                  <a:pt x="238452" y="78993"/>
                </a:lnTo>
                <a:lnTo>
                  <a:pt x="242897" y="75945"/>
                </a:lnTo>
                <a:lnTo>
                  <a:pt x="221434" y="75945"/>
                </a:lnTo>
                <a:lnTo>
                  <a:pt x="215592" y="75437"/>
                </a:lnTo>
                <a:lnTo>
                  <a:pt x="203654" y="71374"/>
                </a:lnTo>
                <a:lnTo>
                  <a:pt x="198320" y="67944"/>
                </a:lnTo>
                <a:lnTo>
                  <a:pt x="193748" y="63372"/>
                </a:lnTo>
                <a:lnTo>
                  <a:pt x="189049" y="58800"/>
                </a:lnTo>
                <a:lnTo>
                  <a:pt x="185747" y="53466"/>
                </a:lnTo>
                <a:lnTo>
                  <a:pt x="183066" y="45719"/>
                </a:lnTo>
                <a:lnTo>
                  <a:pt x="181683" y="41656"/>
                </a:lnTo>
                <a:lnTo>
                  <a:pt x="181302" y="35940"/>
                </a:lnTo>
                <a:lnTo>
                  <a:pt x="182396" y="29971"/>
                </a:lnTo>
                <a:lnTo>
                  <a:pt x="183461" y="24764"/>
                </a:lnTo>
                <a:lnTo>
                  <a:pt x="185874" y="20065"/>
                </a:lnTo>
                <a:lnTo>
                  <a:pt x="189684" y="16256"/>
                </a:lnTo>
                <a:lnTo>
                  <a:pt x="192478" y="13334"/>
                </a:lnTo>
                <a:lnTo>
                  <a:pt x="195907" y="11302"/>
                </a:lnTo>
                <a:lnTo>
                  <a:pt x="199590" y="10032"/>
                </a:lnTo>
                <a:lnTo>
                  <a:pt x="203400" y="8636"/>
                </a:lnTo>
                <a:lnTo>
                  <a:pt x="207464" y="8127"/>
                </a:lnTo>
                <a:lnTo>
                  <a:pt x="236158" y="8127"/>
                </a:lnTo>
                <a:lnTo>
                  <a:pt x="231594" y="5206"/>
                </a:lnTo>
                <a:lnTo>
                  <a:pt x="224482" y="2920"/>
                </a:lnTo>
                <a:lnTo>
                  <a:pt x="217370" y="507"/>
                </a:lnTo>
                <a:lnTo>
                  <a:pt x="210258" y="0"/>
                </a:lnTo>
                <a:close/>
              </a:path>
              <a:path w="258445" h="231139" extrusionOk="0">
                <a:moveTo>
                  <a:pt x="155521" y="44576"/>
                </a:moveTo>
                <a:lnTo>
                  <a:pt x="140172" y="70455"/>
                </a:lnTo>
                <a:lnTo>
                  <a:pt x="142313" y="78739"/>
                </a:lnTo>
                <a:lnTo>
                  <a:pt x="142059" y="78993"/>
                </a:lnTo>
                <a:lnTo>
                  <a:pt x="148191" y="78993"/>
                </a:lnTo>
                <a:lnTo>
                  <a:pt x="146885" y="75945"/>
                </a:lnTo>
                <a:lnTo>
                  <a:pt x="146322" y="72008"/>
                </a:lnTo>
                <a:lnTo>
                  <a:pt x="146268" y="71374"/>
                </a:lnTo>
                <a:lnTo>
                  <a:pt x="146885" y="67056"/>
                </a:lnTo>
                <a:lnTo>
                  <a:pt x="147393" y="62611"/>
                </a:lnTo>
                <a:lnTo>
                  <a:pt x="149298" y="58800"/>
                </a:lnTo>
                <a:lnTo>
                  <a:pt x="154378" y="53720"/>
                </a:lnTo>
                <a:lnTo>
                  <a:pt x="157172" y="51943"/>
                </a:lnTo>
                <a:lnTo>
                  <a:pt x="161109" y="50164"/>
                </a:lnTo>
                <a:lnTo>
                  <a:pt x="155521" y="44576"/>
                </a:lnTo>
                <a:close/>
              </a:path>
              <a:path w="258445" h="231139" extrusionOk="0">
                <a:moveTo>
                  <a:pt x="236158" y="8127"/>
                </a:moveTo>
                <a:lnTo>
                  <a:pt x="207464" y="8127"/>
                </a:lnTo>
                <a:lnTo>
                  <a:pt x="216354" y="8636"/>
                </a:lnTo>
                <a:lnTo>
                  <a:pt x="220672" y="9778"/>
                </a:lnTo>
                <a:lnTo>
                  <a:pt x="248148" y="38627"/>
                </a:lnTo>
                <a:lnTo>
                  <a:pt x="249755" y="54356"/>
                </a:lnTo>
                <a:lnTo>
                  <a:pt x="247215" y="61849"/>
                </a:lnTo>
                <a:lnTo>
                  <a:pt x="241373" y="67690"/>
                </a:lnTo>
                <a:lnTo>
                  <a:pt x="237563" y="71627"/>
                </a:lnTo>
                <a:lnTo>
                  <a:pt x="232737" y="74040"/>
                </a:lnTo>
                <a:lnTo>
                  <a:pt x="227149" y="74930"/>
                </a:lnTo>
                <a:lnTo>
                  <a:pt x="221434" y="75945"/>
                </a:lnTo>
                <a:lnTo>
                  <a:pt x="242897" y="75945"/>
                </a:lnTo>
                <a:lnTo>
                  <a:pt x="247596" y="71374"/>
                </a:lnTo>
                <a:lnTo>
                  <a:pt x="251406" y="67563"/>
                </a:lnTo>
                <a:lnTo>
                  <a:pt x="254454" y="61975"/>
                </a:lnTo>
                <a:lnTo>
                  <a:pt x="256232" y="55244"/>
                </a:lnTo>
                <a:lnTo>
                  <a:pt x="257883" y="48640"/>
                </a:lnTo>
                <a:lnTo>
                  <a:pt x="257629" y="41656"/>
                </a:lnTo>
                <a:lnTo>
                  <a:pt x="255597" y="34543"/>
                </a:lnTo>
                <a:lnTo>
                  <a:pt x="253438" y="27305"/>
                </a:lnTo>
                <a:lnTo>
                  <a:pt x="249501" y="20827"/>
                </a:lnTo>
                <a:lnTo>
                  <a:pt x="237944" y="9270"/>
                </a:lnTo>
                <a:lnTo>
                  <a:pt x="236158" y="8127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" name="object 16"/>
          <p:cNvSpPr txBox="1"/>
          <p:nvPr/>
        </p:nvSpPr>
        <p:spPr bwMode="auto">
          <a:xfrm>
            <a:off x="1453388" y="3575684"/>
            <a:ext cx="125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2148585" y="3575684"/>
            <a:ext cx="125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2843910" y="3571747"/>
            <a:ext cx="125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3539109" y="3568065"/>
            <a:ext cx="125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184141" y="344919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830571" y="3077718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r>
              <a:rPr sz="1400" b="1">
                <a:latin typeface="Arial"/>
                <a:cs typeface="Arial"/>
              </a:rPr>
              <a:t>3</a:t>
            </a:r>
            <a:r>
              <a:rPr sz="1400" b="1" spc="1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574538" y="3525773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6269863" y="331901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67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015353" y="3552571"/>
            <a:ext cx="125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611618" y="3085338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r>
              <a:rPr sz="1400" b="1">
                <a:latin typeface="Arial"/>
                <a:cs typeface="Arial"/>
              </a:rPr>
              <a:t>2</a:t>
            </a:r>
            <a:r>
              <a:rPr sz="1400" b="1" spc="1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306816" y="1399794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5</a:t>
            </a:r>
            <a:r>
              <a:rPr sz="1400" b="1">
                <a:latin typeface="Arial"/>
                <a:cs typeface="Arial"/>
              </a:rPr>
              <a:t>6</a:t>
            </a:r>
            <a:r>
              <a:rPr sz="1400" b="1" spc="1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9002014" y="2817113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r>
              <a:rPr sz="1400" b="1">
                <a:latin typeface="Arial"/>
                <a:cs typeface="Arial"/>
              </a:rPr>
              <a:t>9</a:t>
            </a:r>
            <a:r>
              <a:rPr sz="1400" b="1" spc="1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9746106" y="348360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24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441305" y="3365119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9050781" y="1080262"/>
            <a:ext cx="2824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5445" algn="l"/>
                <a:tab pos="756285" algn="l"/>
                <a:tab pos="1362710" algn="l"/>
                <a:tab pos="2242185" algn="l"/>
              </a:tabLst>
              <a:defRPr/>
            </a:pP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lo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1</a:t>
            </a:r>
            <a:r>
              <a:rPr sz="1400" b="1" spc="-95">
                <a:solidFill>
                  <a:srgbClr val="691B33"/>
                </a:solidFill>
                <a:latin typeface="Arial"/>
                <a:cs typeface="Arial"/>
              </a:rPr>
              <a:t>,</a:t>
            </a:r>
            <a:r>
              <a:rPr sz="1400" b="1" spc="-10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 spc="10">
                <a:solidFill>
                  <a:srgbClr val="691B33"/>
                </a:solidFill>
                <a:latin typeface="Arial"/>
                <a:cs typeface="Arial"/>
              </a:rPr>
              <a:t>5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3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2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ido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úb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li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9050781" y="1293621"/>
            <a:ext cx="2825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participantes</a:t>
            </a:r>
            <a:r>
              <a:rPr sz="1400" spc="9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400" spc="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Encuesta</a:t>
            </a:r>
            <a:r>
              <a:rPr sz="1400" spc="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Clima</a:t>
            </a:r>
            <a:r>
              <a:rPr sz="1400" spc="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9050781" y="1506677"/>
            <a:ext cx="28270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73960" algn="l"/>
              </a:tabLst>
              <a:defRPr/>
            </a:pP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Cultura </a:t>
            </a:r>
            <a:r>
              <a:rPr sz="1400" spc="-15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6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g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ani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z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ac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21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,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46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050781" y="1720723"/>
            <a:ext cx="28251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8810" algn="l"/>
                <a:tab pos="1052195" algn="l"/>
                <a:tab pos="1983105" algn="l"/>
                <a:tab pos="2234565" algn="l"/>
              </a:tabLst>
              <a:defRPr/>
            </a:pP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cuenta	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con	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licenciatura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	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estudios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9050781" y="1934082"/>
            <a:ext cx="28263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profesionales</a:t>
            </a:r>
            <a:r>
              <a:rPr sz="1400" spc="4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completos,</a:t>
            </a:r>
            <a:r>
              <a:rPr sz="1400" spc="4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45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16%</a:t>
            </a:r>
            <a:r>
              <a:rPr sz="1400" b="1" spc="45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con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9050781" y="2147443"/>
            <a:ext cx="282511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772795" algn="l"/>
                <a:tab pos="1015365" algn="l"/>
                <a:tab pos="1300480" algn="l"/>
                <a:tab pos="1804670" algn="l"/>
                <a:tab pos="2223770" algn="l"/>
              </a:tabLst>
              <a:defRPr/>
            </a:pP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Ma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tr</a:t>
            </a:r>
            <a:r>
              <a:rPr sz="1400" spc="-70">
                <a:solidFill>
                  <a:srgbClr val="171717"/>
                </a:solidFill>
                <a:latin typeface="Arial MT"/>
                <a:cs typeface="Arial MT"/>
              </a:rPr>
              <a:t>í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 spc="-180">
                <a:solidFill>
                  <a:srgbClr val="171717"/>
                </a:solidFill>
                <a:latin typeface="Arial"/>
                <a:cs typeface="Arial"/>
              </a:rPr>
              <a:t>e</a:t>
            </a:r>
            <a:r>
              <a:rPr sz="1400" b="1" spc="-85">
                <a:solidFill>
                  <a:srgbClr val="171717"/>
                </a:solidFill>
                <a:latin typeface="Arial"/>
                <a:cs typeface="Arial"/>
              </a:rPr>
              <a:t>l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	1</a:t>
            </a:r>
            <a:r>
              <a:rPr sz="1400" b="1" spc="-15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Estud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s 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Técnicos.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0970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0"/>
              <a:t>Nivel</a:t>
            </a:r>
            <a:r>
              <a:rPr spc="-110"/>
              <a:t> </a:t>
            </a:r>
            <a:r>
              <a:rPr spc="165"/>
              <a:t>de</a:t>
            </a:r>
            <a:r>
              <a:rPr spc="-110"/>
              <a:t> </a:t>
            </a:r>
            <a:r>
              <a:rPr spc="105"/>
              <a:t>puesto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1136903" y="1376171"/>
            <a:ext cx="10379202" cy="375132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691997" y="4408170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592023" y="2139823"/>
            <a:ext cx="426084" cy="1940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6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944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8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6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94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6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94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592023" y="1572895"/>
            <a:ext cx="42608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00</a:t>
            </a:r>
            <a:endParaRPr sz="1400">
              <a:latin typeface="Arial MT"/>
              <a:cs typeface="Arial M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72896" y="5003295"/>
          <a:ext cx="9857105" cy="103378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286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7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66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21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224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9038">
                <a:tc>
                  <a:txBody>
                    <a:bodyPr/>
                    <a:lstStyle/>
                    <a:p>
                      <a:pPr marL="31750">
                        <a:lnSpc>
                          <a:spcPts val="154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7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ts val="154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Oper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ti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54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ce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algn="ctr">
                        <a:lnSpc>
                          <a:spcPts val="154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Je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e 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154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b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ec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ts val="1545"/>
                        </a:lnSpc>
                        <a:defRPr/>
                      </a:pP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irector 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545"/>
                        </a:lnSpc>
                        <a:defRPr/>
                      </a:pPr>
                      <a:r>
                        <a:rPr sz="1400" spc="-7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Director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545"/>
                        </a:lnSpc>
                        <a:defRPr/>
                      </a:pPr>
                      <a:r>
                        <a:rPr sz="1400" spc="-7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Director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0185">
                        <a:lnSpc>
                          <a:spcPts val="1545"/>
                        </a:lnSpc>
                        <a:tabLst>
                          <a:tab pos="1482090" algn="l"/>
                        </a:tabLst>
                        <a:defRPr/>
                      </a:pPr>
                      <a:r>
                        <a:rPr sz="1400" spc="-8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Titular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de	</a:t>
                      </a:r>
                      <a:r>
                        <a:rPr sz="1400" spc="-8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Otro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1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ts val="1515"/>
                        </a:lnSpc>
                        <a:defRPr/>
                      </a:pPr>
                      <a:r>
                        <a:rPr sz="1400" spc="-9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ts val="1515"/>
                        </a:lnSpc>
                        <a:defRPr/>
                      </a:pPr>
                      <a:r>
                        <a:rPr sz="1400" spc="-9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 algn="ctr">
                        <a:lnSpc>
                          <a:spcPts val="1515"/>
                        </a:lnSpc>
                        <a:defRPr/>
                      </a:pPr>
                      <a:r>
                        <a:rPr sz="1400" spc="-9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Departamento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8260" algn="ctr">
                        <a:lnSpc>
                          <a:spcPts val="151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ts val="1515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Área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515"/>
                        </a:lnSpc>
                        <a:defRPr/>
                      </a:pPr>
                      <a:r>
                        <a:rPr sz="1400" spc="-12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General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700" algn="ctr">
                        <a:lnSpc>
                          <a:spcPts val="1515"/>
                        </a:lnSpc>
                        <a:defRPr/>
                      </a:pP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enera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ts val="1515"/>
                        </a:lnSpc>
                        <a:defRPr/>
                      </a:pP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 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6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ts val="1560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u</a:t>
                      </a: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om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ól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1560"/>
                        </a:lnSpc>
                        <a:defRPr/>
                      </a:pPr>
                      <a:r>
                        <a:rPr sz="1400" spc="-9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ts val="1560"/>
                        </a:lnSpc>
                        <a:defRPr/>
                      </a:pPr>
                      <a:r>
                        <a:rPr sz="1400" spc="-9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08279">
                        <a:lnSpc>
                          <a:spcPts val="1524"/>
                        </a:lnSpc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ju</a:t>
                      </a:r>
                      <a:r>
                        <a:rPr sz="1400" spc="-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to u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78435">
                        <a:lnSpc>
                          <a:spcPts val="1605"/>
                        </a:lnSpc>
                        <a:defRPr/>
                      </a:pPr>
                      <a:r>
                        <a:rPr sz="1400" spc="-9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560"/>
                        </a:lnSpc>
                        <a:defRPr/>
                      </a:pPr>
                      <a:r>
                        <a:rPr sz="1400" spc="-9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Homólogo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3204">
                        <a:lnSpc>
                          <a:spcPts val="1560"/>
                        </a:lnSpc>
                        <a:defRPr/>
                      </a:pPr>
                      <a:r>
                        <a:rPr sz="1400" spc="-1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Superior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 bwMode="auto">
          <a:xfrm>
            <a:off x="1827276" y="1947671"/>
            <a:ext cx="50800" cy="166370"/>
          </a:xfrm>
          <a:custGeom>
            <a:avLst/>
            <a:gdLst/>
            <a:ahLst/>
            <a:cxnLst/>
            <a:rect l="l" t="t" r="r" b="b"/>
            <a:pathLst>
              <a:path w="50800" h="166369" extrusionOk="0">
                <a:moveTo>
                  <a:pt x="0" y="166115"/>
                </a:moveTo>
                <a:lnTo>
                  <a:pt x="50292" y="0"/>
                </a:lnTo>
              </a:path>
            </a:pathLst>
          </a:custGeom>
          <a:ln w="9525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 txBox="1"/>
          <p:nvPr/>
        </p:nvSpPr>
        <p:spPr bwMode="auto">
          <a:xfrm>
            <a:off x="1666747" y="1696034"/>
            <a:ext cx="4248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r>
              <a:rPr sz="1400" b="1">
                <a:latin typeface="Arial"/>
                <a:cs typeface="Arial"/>
              </a:rPr>
              <a:t>02</a:t>
            </a:r>
            <a:r>
              <a:rPr sz="1400" b="1" spc="1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2817114" y="466445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920997" y="451992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latin typeface="Arial"/>
                <a:cs typeface="Arial"/>
              </a:rPr>
              <a:t>74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5024754" y="4658309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25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178677" y="4715078"/>
            <a:ext cx="1263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282433" y="4729734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8386064" y="4726940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439402" y="4695571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543158" y="4559553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5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8325993" y="1253997"/>
            <a:ext cx="3329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1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</a:t>
            </a:r>
            <a:r>
              <a:rPr sz="1400" b="1" spc="100">
                <a:solidFill>
                  <a:srgbClr val="691B33"/>
                </a:solidFill>
                <a:latin typeface="Arial"/>
                <a:cs typeface="Arial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participantes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325993" y="1467738"/>
            <a:ext cx="33299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6240" algn="l"/>
                <a:tab pos="723900" algn="l"/>
                <a:tab pos="1567180" algn="l"/>
                <a:tab pos="1951355" algn="l"/>
                <a:tab pos="2543810" algn="l"/>
                <a:tab pos="2830830" algn="l"/>
              </a:tabLst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	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la	</a:t>
            </a:r>
            <a:r>
              <a:rPr sz="1400" spc="-15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cues</a:t>
            </a:r>
            <a:r>
              <a:rPr sz="1400" spc="-70">
                <a:solidFill>
                  <a:srgbClr val="171717"/>
                </a:solidFill>
                <a:latin typeface="Arial MT"/>
                <a:cs typeface="Arial MT"/>
              </a:rPr>
              <a:t>ta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24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171717"/>
                </a:solidFill>
                <a:latin typeface="Arial MT"/>
                <a:cs typeface="Arial MT"/>
              </a:rPr>
              <a:t>li</a:t>
            </a:r>
            <a:r>
              <a:rPr sz="1400" spc="-155">
                <a:solidFill>
                  <a:srgbClr val="171717"/>
                </a:solidFill>
                <a:latin typeface="Arial MT"/>
                <a:cs typeface="Arial MT"/>
              </a:rPr>
              <a:t>m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24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ult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ura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325993" y="1681098"/>
            <a:ext cx="3329304" cy="483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304925" algn="l"/>
                <a:tab pos="1878330" algn="l"/>
                <a:tab pos="2124710" algn="l"/>
                <a:tab pos="2592705" algn="l"/>
                <a:tab pos="3143250" algn="l"/>
              </a:tabLst>
              <a:defRPr/>
            </a:pPr>
            <a:r>
              <a:rPr sz="1600" spc="-19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600" spc="-140">
                <a:solidFill>
                  <a:srgbClr val="171717"/>
                </a:solidFill>
                <a:latin typeface="Arial MT"/>
                <a:cs typeface="Arial MT"/>
              </a:rPr>
              <a:t>g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nizacio</a:t>
            </a:r>
            <a:r>
              <a:rPr sz="1600" spc="-114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al</a:t>
            </a:r>
            <a:r>
              <a:rPr sz="16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 spc="15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,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84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un  p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uest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er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3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u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Ho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m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ó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lo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g</a:t>
            </a:r>
            <a:r>
              <a:rPr sz="1400" spc="-15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41867120" name="object 4"/>
          <p:cNvPicPr/>
          <p:nvPr/>
        </p:nvPicPr>
        <p:blipFill>
          <a:blip r:embed="rId3"/>
          <a:stretch/>
        </p:blipFill>
        <p:spPr bwMode="auto">
          <a:xfrm>
            <a:off x="1136902" y="1376170"/>
            <a:ext cx="10379201" cy="37513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44271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25"/>
              <a:t>Servicio</a:t>
            </a:r>
            <a:r>
              <a:rPr spc="-105"/>
              <a:t> </a:t>
            </a:r>
            <a:r>
              <a:rPr spc="-40"/>
              <a:t>civil,</a:t>
            </a:r>
            <a:r>
              <a:rPr spc="-100"/>
              <a:t> </a:t>
            </a:r>
            <a:r>
              <a:rPr spc="50"/>
              <a:t>profesional </a:t>
            </a:r>
            <a:r>
              <a:rPr spc="-1160"/>
              <a:t> </a:t>
            </a:r>
            <a:r>
              <a:rPr spc="105"/>
              <a:t>o</a:t>
            </a:r>
            <a:r>
              <a:rPr spc="-80"/>
              <a:t> </a:t>
            </a:r>
            <a:r>
              <a:rPr spc="110"/>
              <a:t>público</a:t>
            </a:r>
            <a:r>
              <a:rPr spc="-50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30"/>
              <a:t>carrera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1792223" y="1540763"/>
            <a:ext cx="9054846" cy="420852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23339" y="2467867"/>
          <a:ext cx="6853555" cy="357886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8634">
                <a:tc>
                  <a:txBody>
                    <a:bodyPr/>
                    <a:lstStyle/>
                    <a:p>
                      <a:pPr marR="981075" algn="r">
                        <a:lnSpc>
                          <a:spcPts val="1560"/>
                        </a:lnSpc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900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rowSpan="6"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280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800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157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0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700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540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600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85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70"/>
                        </a:spcBef>
                        <a:defRPr/>
                      </a:pPr>
                      <a:r>
                        <a:rPr sz="1400" b="1" spc="5">
                          <a:latin typeface="Arial"/>
                          <a:cs typeface="Arial"/>
                        </a:rPr>
                        <a:t>859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56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500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767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400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33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56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300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175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  <a:spcBef>
                          <a:spcPts val="340"/>
                        </a:spcBef>
                        <a:defRPr/>
                      </a:pPr>
                      <a:r>
                        <a:rPr sz="1400" b="1" spc="5">
                          <a:latin typeface="Arial"/>
                          <a:cs typeface="Arial"/>
                        </a:rPr>
                        <a:t>366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318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1280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200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269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 spc="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100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267">
                <a:tc>
                  <a:txBody>
                    <a:bodyPr/>
                    <a:lstStyle/>
                    <a:p>
                      <a:pPr marR="981075" algn="r">
                        <a:lnSpc>
                          <a:spcPct val="100000"/>
                        </a:lnSpc>
                        <a:spcBef>
                          <a:spcPts val="455"/>
                        </a:spcBef>
                        <a:defRPr/>
                      </a:pPr>
                      <a:r>
                        <a:rPr sz="1400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577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22225" algn="r">
                        <a:lnSpc>
                          <a:spcPts val="1639"/>
                        </a:lnSpc>
                        <a:defRPr/>
                      </a:pPr>
                      <a:r>
                        <a:rPr sz="1400" spc="-10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R="93980" algn="r">
                        <a:lnSpc>
                          <a:spcPts val="1639"/>
                        </a:lnSpc>
                        <a:defRPr/>
                      </a:pPr>
                      <a:r>
                        <a:rPr sz="1400" spc="-125">
                          <a:solidFill>
                            <a:srgbClr val="171717"/>
                          </a:solidFill>
                          <a:latin typeface="Arial MT"/>
                          <a:cs typeface="Arial MT"/>
                        </a:rPr>
                        <a:t>Si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63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 bwMode="auto">
          <a:xfrm>
            <a:off x="8094344" y="1426845"/>
            <a:ext cx="3449954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2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2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participantes 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en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la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Encuesta de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Clima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Cultura Organizacional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solo el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30%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tiene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un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puesto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Servicio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il,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75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70">
                <a:solidFill>
                  <a:srgbClr val="171717"/>
                </a:solidFill>
                <a:latin typeface="Arial MT"/>
                <a:cs typeface="Arial MT"/>
              </a:rPr>
              <a:t>f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esi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na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Púb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lico</a:t>
            </a:r>
            <a:r>
              <a:rPr sz="1400" spc="-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er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834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60"/>
              <a:t>Sector</a:t>
            </a:r>
            <a:r>
              <a:rPr spc="-135"/>
              <a:t> </a:t>
            </a:r>
            <a:r>
              <a:rPr spc="65"/>
              <a:t>privado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74419" y="2182367"/>
            <a:ext cx="192405" cy="2783205"/>
          </a:xfrm>
          <a:custGeom>
            <a:avLst/>
            <a:gdLst/>
            <a:ahLst/>
            <a:cxnLst/>
            <a:rect l="l" t="t" r="r" b="b"/>
            <a:pathLst>
              <a:path w="192405" h="2783204" extrusionOk="0">
                <a:moveTo>
                  <a:pt x="192024" y="0"/>
                </a:moveTo>
                <a:lnTo>
                  <a:pt x="0" y="0"/>
                </a:lnTo>
                <a:lnTo>
                  <a:pt x="0" y="2782823"/>
                </a:lnTo>
                <a:lnTo>
                  <a:pt x="192024" y="2782823"/>
                </a:lnTo>
                <a:lnTo>
                  <a:pt x="192024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933955" y="2660904"/>
            <a:ext cx="190500" cy="2304415"/>
          </a:xfrm>
          <a:custGeom>
            <a:avLst/>
            <a:gdLst/>
            <a:ahLst/>
            <a:cxnLst/>
            <a:rect l="l" t="t" r="r" b="b"/>
            <a:pathLst>
              <a:path w="190500" h="2304415" extrusionOk="0">
                <a:moveTo>
                  <a:pt x="190500" y="0"/>
                </a:moveTo>
                <a:lnTo>
                  <a:pt x="0" y="0"/>
                </a:lnTo>
                <a:lnTo>
                  <a:pt x="0" y="2304288"/>
                </a:lnTo>
                <a:lnTo>
                  <a:pt x="190500" y="2304288"/>
                </a:lnTo>
                <a:lnTo>
                  <a:pt x="190500" y="0"/>
                </a:lnTo>
                <a:close/>
              </a:path>
            </a:pathLst>
          </a:custGeom>
          <a:solidFill>
            <a:srgbClr val="BB935A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2791967" y="4021835"/>
            <a:ext cx="190500" cy="943610"/>
          </a:xfrm>
          <a:custGeom>
            <a:avLst/>
            <a:gdLst/>
            <a:ahLst/>
            <a:cxnLst/>
            <a:rect l="l" t="t" r="r" b="b"/>
            <a:pathLst>
              <a:path w="190500" h="943610" extrusionOk="0">
                <a:moveTo>
                  <a:pt x="190500" y="0"/>
                </a:moveTo>
                <a:lnTo>
                  <a:pt x="0" y="0"/>
                </a:lnTo>
                <a:lnTo>
                  <a:pt x="0" y="943356"/>
                </a:lnTo>
                <a:lnTo>
                  <a:pt x="190500" y="943356"/>
                </a:lnTo>
                <a:lnTo>
                  <a:pt x="190500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3649979" y="4575047"/>
            <a:ext cx="190500" cy="390525"/>
          </a:xfrm>
          <a:custGeom>
            <a:avLst/>
            <a:gdLst/>
            <a:ahLst/>
            <a:cxnLst/>
            <a:rect l="l" t="t" r="r" b="b"/>
            <a:pathLst>
              <a:path w="190500" h="390525" extrusionOk="0">
                <a:moveTo>
                  <a:pt x="190500" y="0"/>
                </a:moveTo>
                <a:lnTo>
                  <a:pt x="0" y="0"/>
                </a:lnTo>
                <a:lnTo>
                  <a:pt x="0" y="390144"/>
                </a:lnTo>
                <a:lnTo>
                  <a:pt x="190500" y="390144"/>
                </a:lnTo>
                <a:lnTo>
                  <a:pt x="190500" y="0"/>
                </a:lnTo>
                <a:close/>
              </a:path>
            </a:pathLst>
          </a:custGeom>
          <a:solidFill>
            <a:srgbClr val="538235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5366003" y="4820411"/>
            <a:ext cx="190500" cy="144780"/>
          </a:xfrm>
          <a:custGeom>
            <a:avLst/>
            <a:gdLst/>
            <a:ahLst/>
            <a:cxnLst/>
            <a:rect l="l" t="t" r="r" b="b"/>
            <a:pathLst>
              <a:path w="190500" h="144779" extrusionOk="0">
                <a:moveTo>
                  <a:pt x="190500" y="0"/>
                </a:moveTo>
                <a:lnTo>
                  <a:pt x="0" y="0"/>
                </a:lnTo>
                <a:lnTo>
                  <a:pt x="0" y="144780"/>
                </a:lnTo>
                <a:lnTo>
                  <a:pt x="190500" y="144780"/>
                </a:lnTo>
                <a:lnTo>
                  <a:pt x="190500" y="0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4507991" y="4780788"/>
            <a:ext cx="190500" cy="184785"/>
          </a:xfrm>
          <a:custGeom>
            <a:avLst/>
            <a:gdLst/>
            <a:ahLst/>
            <a:cxnLst/>
            <a:rect l="l" t="t" r="r" b="b"/>
            <a:pathLst>
              <a:path w="190500" h="184785" extrusionOk="0">
                <a:moveTo>
                  <a:pt x="190500" y="0"/>
                </a:moveTo>
                <a:lnTo>
                  <a:pt x="0" y="0"/>
                </a:lnTo>
                <a:lnTo>
                  <a:pt x="0" y="184404"/>
                </a:lnTo>
                <a:lnTo>
                  <a:pt x="190500" y="184404"/>
                </a:lnTo>
                <a:lnTo>
                  <a:pt x="190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6224015" y="4892039"/>
            <a:ext cx="190500" cy="73660"/>
          </a:xfrm>
          <a:custGeom>
            <a:avLst/>
            <a:gdLst/>
            <a:ahLst/>
            <a:cxnLst/>
            <a:rect l="l" t="t" r="r" b="b"/>
            <a:pathLst>
              <a:path w="190500" h="73660" extrusionOk="0">
                <a:moveTo>
                  <a:pt x="190500" y="0"/>
                </a:moveTo>
                <a:lnTo>
                  <a:pt x="0" y="0"/>
                </a:lnTo>
                <a:lnTo>
                  <a:pt x="0" y="73152"/>
                </a:lnTo>
                <a:lnTo>
                  <a:pt x="190500" y="73152"/>
                </a:lnTo>
                <a:lnTo>
                  <a:pt x="190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7082028" y="4959096"/>
            <a:ext cx="190500" cy="6350"/>
          </a:xfrm>
          <a:custGeom>
            <a:avLst/>
            <a:gdLst/>
            <a:ahLst/>
            <a:cxnLst/>
            <a:rect l="l" t="t" r="r" b="b"/>
            <a:pathLst>
              <a:path w="190500" h="6350" extrusionOk="0">
                <a:moveTo>
                  <a:pt x="190500" y="0"/>
                </a:moveTo>
                <a:lnTo>
                  <a:pt x="0" y="0"/>
                </a:lnTo>
                <a:lnTo>
                  <a:pt x="0" y="6095"/>
                </a:lnTo>
                <a:lnTo>
                  <a:pt x="190500" y="6095"/>
                </a:lnTo>
                <a:lnTo>
                  <a:pt x="190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9657587" y="4959096"/>
            <a:ext cx="190500" cy="6350"/>
          </a:xfrm>
          <a:custGeom>
            <a:avLst/>
            <a:gdLst/>
            <a:ahLst/>
            <a:cxnLst/>
            <a:rect l="l" t="t" r="r" b="b"/>
            <a:pathLst>
              <a:path w="190500" h="6350" extrusionOk="0">
                <a:moveTo>
                  <a:pt x="190500" y="0"/>
                </a:moveTo>
                <a:lnTo>
                  <a:pt x="0" y="0"/>
                </a:lnTo>
                <a:lnTo>
                  <a:pt x="0" y="6095"/>
                </a:lnTo>
                <a:lnTo>
                  <a:pt x="190500" y="6095"/>
                </a:lnTo>
                <a:lnTo>
                  <a:pt x="1905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 txBox="1"/>
          <p:nvPr/>
        </p:nvSpPr>
        <p:spPr bwMode="auto">
          <a:xfrm>
            <a:off x="995273" y="1877949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9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1834133" y="2358898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2718561" y="3744290"/>
            <a:ext cx="325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6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9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3618991" y="4308728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4464558" y="4528184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33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354828" y="4577334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689972" y="4669916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62736" y="4828413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63092" y="4270628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63092" y="3712845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63092" y="2597023"/>
            <a:ext cx="325755" cy="797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2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63092" y="2039238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63092" y="1481455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43762" y="5046091"/>
            <a:ext cx="835025" cy="85534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635" algn="ctr">
              <a:lnSpc>
                <a:spcPct val="96200"/>
              </a:lnSpc>
              <a:spcBef>
                <a:spcPts val="165"/>
              </a:spcBef>
              <a:defRPr/>
            </a:pP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Nunca</a:t>
            </a:r>
            <a:r>
              <a:rPr sz="1400" spc="15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he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trabajado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se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r 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privado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932177" y="5046091"/>
            <a:ext cx="575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H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sta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2824733" y="5046091"/>
            <a:ext cx="506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3632961" y="5046091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491354" y="5046091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5349621" y="5046091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6182614" y="4679950"/>
            <a:ext cx="3258185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100"/>
              </a:spcBef>
              <a:tabLst>
                <a:tab pos="991869" algn="l"/>
                <a:tab pos="1834514" algn="l"/>
                <a:tab pos="2661285" algn="l"/>
              </a:tabLst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13	</a:t>
            </a:r>
            <a:r>
              <a:rPr sz="2100" b="1" spc="15" baseline="-25000">
                <a:solidFill>
                  <a:srgbClr val="171717"/>
                </a:solidFill>
                <a:latin typeface="Arial"/>
                <a:cs typeface="Arial"/>
              </a:rPr>
              <a:t>1	0	</a:t>
            </a:r>
            <a:r>
              <a:rPr sz="2100" b="1" spc="15" baseline="3000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2100" baseline="30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205"/>
              </a:spcBef>
              <a:tabLst>
                <a:tab pos="895985" algn="l"/>
                <a:tab pos="1754505" algn="l"/>
                <a:tab pos="2612390" algn="l"/>
              </a:tabLst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641204" y="5046091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0409301" y="4675376"/>
            <a:ext cx="78740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765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  <a:defRPr/>
            </a:pP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M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8257158" y="1253997"/>
            <a:ext cx="34715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28625" algn="l"/>
                <a:tab pos="841375" algn="l"/>
                <a:tab pos="1492250" algn="l"/>
                <a:tab pos="2414270" algn="l"/>
                <a:tab pos="3202305" algn="l"/>
              </a:tabLst>
              <a:defRPr/>
            </a:pP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lo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1</a:t>
            </a:r>
            <a:r>
              <a:rPr sz="1400" b="1" spc="-95">
                <a:solidFill>
                  <a:srgbClr val="691B33"/>
                </a:solidFill>
                <a:latin typeface="Arial"/>
                <a:cs typeface="Arial"/>
              </a:rPr>
              <a:t>,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 spc="-15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 spc="10">
                <a:solidFill>
                  <a:srgbClr val="691B33"/>
                </a:solidFill>
                <a:latin typeface="Arial"/>
                <a:cs typeface="Arial"/>
              </a:rPr>
              <a:t>5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	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ido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úb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lic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qu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8257158" y="1467738"/>
            <a:ext cx="34709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participaron</a:t>
            </a:r>
            <a:r>
              <a:rPr sz="1400" spc="2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2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400" spc="2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15">
                <a:solidFill>
                  <a:srgbClr val="171717"/>
                </a:solidFill>
                <a:latin typeface="Arial MT"/>
                <a:cs typeface="Arial MT"/>
              </a:rPr>
              <a:t>ECCO</a:t>
            </a:r>
            <a:r>
              <a:rPr sz="1400" spc="2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</a:t>
            </a:r>
            <a:r>
              <a:rPr sz="1400" spc="2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25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41%</a:t>
            </a:r>
            <a:r>
              <a:rPr sz="1400" b="1" spc="254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2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8257158" y="1681099"/>
            <a:ext cx="34721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8450" algn="l"/>
              </a:tabLst>
              <a:defRPr/>
            </a:pP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3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nunca</a:t>
            </a:r>
            <a:r>
              <a:rPr sz="1400" spc="35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ha</a:t>
            </a:r>
            <a:r>
              <a:rPr sz="1400" spc="3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trabajado</a:t>
            </a:r>
            <a:r>
              <a:rPr sz="1400" spc="3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3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8257158" y="1894458"/>
            <a:ext cx="347154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Sector</a:t>
            </a:r>
            <a:r>
              <a:rPr sz="1400" spc="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Privado.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50">
                <a:solidFill>
                  <a:srgbClr val="171717"/>
                </a:solidFill>
                <a:latin typeface="Arial"/>
                <a:cs typeface="Arial"/>
              </a:rPr>
              <a:t>34%</a:t>
            </a:r>
            <a:r>
              <a:rPr sz="1400" b="1" spc="-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ha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trabajado</a:t>
            </a:r>
            <a:r>
              <a:rPr sz="1400" spc="1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Sector </a:t>
            </a:r>
            <a:r>
              <a:rPr sz="1400" spc="-3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Pr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has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po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ño</a:t>
            </a:r>
            <a:r>
              <a:rPr sz="1400" spc="-160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952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30"/>
              <a:t>Años</a:t>
            </a:r>
            <a:r>
              <a:rPr spc="-90"/>
              <a:t> </a:t>
            </a:r>
            <a:r>
              <a:rPr spc="140"/>
              <a:t>en</a:t>
            </a:r>
            <a:r>
              <a:rPr spc="-85"/>
              <a:t> </a:t>
            </a:r>
            <a:r>
              <a:rPr spc="-15"/>
              <a:t>la</a:t>
            </a:r>
            <a:r>
              <a:rPr spc="-85"/>
              <a:t> </a:t>
            </a:r>
            <a:r>
              <a:rPr spc="245"/>
              <a:t>APF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185672" y="1360932"/>
            <a:ext cx="10293985" cy="3977004"/>
            <a:chOff x="1185672" y="1360932"/>
            <a:chExt cx="10293985" cy="3977004"/>
          </a:xfrm>
        </p:grpSpPr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1185672" y="1360932"/>
              <a:ext cx="10293858" cy="397687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 bwMode="auto">
            <a:xfrm>
              <a:off x="1517904" y="1900428"/>
              <a:ext cx="5499100" cy="3213100"/>
            </a:xfrm>
            <a:custGeom>
              <a:avLst/>
              <a:gdLst/>
              <a:ahLst/>
              <a:cxnLst/>
              <a:rect l="l" t="t" r="r" b="b"/>
              <a:pathLst>
                <a:path w="5499100" h="3213100" extrusionOk="0">
                  <a:moveTo>
                    <a:pt x="0" y="124968"/>
                  </a:moveTo>
                  <a:lnTo>
                    <a:pt x="51815" y="0"/>
                  </a:lnTo>
                </a:path>
                <a:path w="5499100" h="3213100" extrusionOk="0">
                  <a:moveTo>
                    <a:pt x="914400" y="1042416"/>
                  </a:moveTo>
                  <a:lnTo>
                    <a:pt x="929640" y="943356"/>
                  </a:lnTo>
                </a:path>
                <a:path w="5499100" h="3213100" extrusionOk="0">
                  <a:moveTo>
                    <a:pt x="4567428" y="2726436"/>
                  </a:moveTo>
                  <a:lnTo>
                    <a:pt x="4620768" y="2667000"/>
                  </a:lnTo>
                </a:path>
                <a:path w="5499100" h="3213100" extrusionOk="0">
                  <a:moveTo>
                    <a:pt x="5480304" y="3212592"/>
                  </a:moveTo>
                  <a:lnTo>
                    <a:pt x="5498592" y="3072384"/>
                  </a:lnTo>
                </a:path>
              </a:pathLst>
            </a:custGeom>
            <a:grpFill/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" name="object 7"/>
          <p:cNvSpPr txBox="1"/>
          <p:nvPr/>
        </p:nvSpPr>
        <p:spPr bwMode="auto">
          <a:xfrm>
            <a:off x="941933" y="5184394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841959" y="4644644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741984" y="4104513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741984" y="3564763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741984" y="3024632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741984" y="2484882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1381760" y="5396865"/>
            <a:ext cx="575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H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sta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2329688" y="5396865"/>
            <a:ext cx="506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412348" y="5396865"/>
            <a:ext cx="7835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ma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2285238" y="2592451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41984" y="1259839"/>
            <a:ext cx="2804795" cy="9245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ts val="1410"/>
              </a:lnSpc>
              <a:spcBef>
                <a:spcPts val="105"/>
              </a:spcBef>
              <a:defRPr/>
            </a:pPr>
            <a:r>
              <a:rPr sz="1400" b="1" spc="5">
                <a:solidFill>
                  <a:srgbClr val="171717"/>
                </a:solidFill>
                <a:latin typeface="Arial"/>
                <a:cs typeface="Arial"/>
              </a:rPr>
              <a:t>347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410"/>
              </a:lnSpc>
              <a:defRPr/>
            </a:pP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350</a:t>
            </a:r>
            <a:endParaRPr sz="1400">
              <a:latin typeface="Arial MT"/>
              <a:cs typeface="Arial MT"/>
            </a:endParaRPr>
          </a:p>
          <a:p>
            <a:pPr marL="677545">
              <a:lnSpc>
                <a:spcPct val="100000"/>
              </a:lnSpc>
              <a:spcBef>
                <a:spcPts val="235"/>
              </a:spcBef>
              <a:defRPr/>
            </a:pPr>
            <a:r>
              <a:rPr sz="1400" b="1" spc="5">
                <a:solidFill>
                  <a:srgbClr val="171717"/>
                </a:solidFill>
                <a:latin typeface="Arial"/>
                <a:cs typeface="Arial"/>
              </a:rPr>
              <a:t>301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54"/>
              </a:spcBef>
              <a:defRPr/>
            </a:pP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300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070984" y="3421759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063744" y="3587877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2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026022" y="4315714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6904481" y="472173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3192907" y="5015610"/>
            <a:ext cx="7001509" cy="62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1391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  <a:tabLst>
                <a:tab pos="925830" algn="l"/>
                <a:tab pos="1838960" algn="l"/>
                <a:tab pos="2752725" algn="l"/>
                <a:tab pos="3666490" algn="l"/>
                <a:tab pos="4579620" algn="l"/>
                <a:tab pos="5493385" algn="l"/>
                <a:tab pos="6406515" algn="l"/>
              </a:tabLst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762745" y="4942077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9676256" y="4985384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0589768" y="4974462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076692" y="1135761"/>
            <a:ext cx="365252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2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que</a:t>
            </a:r>
            <a:r>
              <a:rPr sz="1400" spc="1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participaron 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10">
                <a:solidFill>
                  <a:srgbClr val="171717"/>
                </a:solidFill>
                <a:latin typeface="Arial MT"/>
                <a:cs typeface="Arial MT"/>
              </a:rPr>
              <a:t>ECCO</a:t>
            </a:r>
            <a:r>
              <a:rPr sz="1400" spc="-20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28%</a:t>
            </a:r>
            <a:r>
              <a:rPr sz="1400" b="1" spc="29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1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2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 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ha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trabajado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16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Sector Público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17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11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 </a:t>
            </a:r>
            <a:r>
              <a:rPr sz="1400" spc="-13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15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ño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25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 spc="-6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has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po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ños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4604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30"/>
              <a:t>Años</a:t>
            </a:r>
            <a:r>
              <a:rPr spc="-80"/>
              <a:t> </a:t>
            </a:r>
            <a:r>
              <a:rPr spc="140"/>
              <a:t>en</a:t>
            </a:r>
            <a:r>
              <a:rPr spc="-80"/>
              <a:t> </a:t>
            </a:r>
            <a:r>
              <a:rPr spc="25"/>
              <a:t>el</a:t>
            </a:r>
            <a:r>
              <a:rPr spc="-80"/>
              <a:t> </a:t>
            </a:r>
            <a:r>
              <a:rPr spc="105"/>
              <a:t>puesto</a:t>
            </a:r>
            <a:r>
              <a:rPr spc="-70"/>
              <a:t> </a:t>
            </a:r>
            <a:r>
              <a:rPr spc="65"/>
              <a:t>actual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254252" y="2069592"/>
            <a:ext cx="384175" cy="3154680"/>
          </a:xfrm>
          <a:custGeom>
            <a:avLst/>
            <a:gdLst/>
            <a:ahLst/>
            <a:cxnLst/>
            <a:rect l="l" t="t" r="r" b="b"/>
            <a:pathLst>
              <a:path w="384175" h="3154679" extrusionOk="0">
                <a:moveTo>
                  <a:pt x="384047" y="0"/>
                </a:moveTo>
                <a:lnTo>
                  <a:pt x="0" y="0"/>
                </a:lnTo>
                <a:lnTo>
                  <a:pt x="0" y="3154679"/>
                </a:lnTo>
                <a:lnTo>
                  <a:pt x="384047" y="3154679"/>
                </a:lnTo>
                <a:lnTo>
                  <a:pt x="384047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2215895" y="3717035"/>
            <a:ext cx="384175" cy="1507490"/>
          </a:xfrm>
          <a:custGeom>
            <a:avLst/>
            <a:gdLst/>
            <a:ahLst/>
            <a:cxnLst/>
            <a:rect l="l" t="t" r="r" b="b"/>
            <a:pathLst>
              <a:path w="384175" h="1507489" extrusionOk="0">
                <a:moveTo>
                  <a:pt x="384048" y="0"/>
                </a:moveTo>
                <a:lnTo>
                  <a:pt x="0" y="0"/>
                </a:lnTo>
                <a:lnTo>
                  <a:pt x="0" y="1507236"/>
                </a:lnTo>
                <a:lnTo>
                  <a:pt x="384048" y="1507236"/>
                </a:lnTo>
                <a:lnTo>
                  <a:pt x="384048" y="0"/>
                </a:lnTo>
                <a:close/>
              </a:path>
            </a:pathLst>
          </a:custGeom>
          <a:solidFill>
            <a:srgbClr val="CC66F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6" name="object 6"/>
          <p:cNvSpPr/>
          <p:nvPr/>
        </p:nvSpPr>
        <p:spPr bwMode="auto">
          <a:xfrm>
            <a:off x="3177539" y="3182111"/>
            <a:ext cx="384175" cy="2042160"/>
          </a:xfrm>
          <a:custGeom>
            <a:avLst/>
            <a:gdLst/>
            <a:ahLst/>
            <a:cxnLst/>
            <a:rect l="l" t="t" r="r" b="b"/>
            <a:pathLst>
              <a:path w="384175" h="2042160" extrusionOk="0">
                <a:moveTo>
                  <a:pt x="384048" y="0"/>
                </a:moveTo>
                <a:lnTo>
                  <a:pt x="0" y="0"/>
                </a:lnTo>
                <a:lnTo>
                  <a:pt x="0" y="2042160"/>
                </a:lnTo>
                <a:lnTo>
                  <a:pt x="384048" y="2042160"/>
                </a:lnTo>
                <a:lnTo>
                  <a:pt x="384048" y="0"/>
                </a:lnTo>
                <a:close/>
              </a:path>
            </a:pathLst>
          </a:custGeom>
          <a:solidFill>
            <a:srgbClr val="FDA48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7" name="object 7"/>
          <p:cNvSpPr/>
          <p:nvPr/>
        </p:nvSpPr>
        <p:spPr bwMode="auto">
          <a:xfrm>
            <a:off x="4139184" y="4741164"/>
            <a:ext cx="384175" cy="483234"/>
          </a:xfrm>
          <a:custGeom>
            <a:avLst/>
            <a:gdLst/>
            <a:ahLst/>
            <a:cxnLst/>
            <a:rect l="l" t="t" r="r" b="b"/>
            <a:pathLst>
              <a:path w="384175" h="483235" extrusionOk="0">
                <a:moveTo>
                  <a:pt x="384048" y="0"/>
                </a:moveTo>
                <a:lnTo>
                  <a:pt x="0" y="0"/>
                </a:lnTo>
                <a:lnTo>
                  <a:pt x="0" y="483107"/>
                </a:lnTo>
                <a:lnTo>
                  <a:pt x="384048" y="483107"/>
                </a:lnTo>
                <a:lnTo>
                  <a:pt x="38404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5100827" y="4872228"/>
            <a:ext cx="384175" cy="352425"/>
          </a:xfrm>
          <a:custGeom>
            <a:avLst/>
            <a:gdLst/>
            <a:ahLst/>
            <a:cxnLst/>
            <a:rect l="l" t="t" r="r" b="b"/>
            <a:pathLst>
              <a:path w="384175" h="352425" extrusionOk="0">
                <a:moveTo>
                  <a:pt x="384048" y="0"/>
                </a:moveTo>
                <a:lnTo>
                  <a:pt x="0" y="0"/>
                </a:lnTo>
                <a:lnTo>
                  <a:pt x="0" y="352044"/>
                </a:lnTo>
                <a:lnTo>
                  <a:pt x="384048" y="352044"/>
                </a:lnTo>
                <a:lnTo>
                  <a:pt x="38404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" name="object 9"/>
          <p:cNvSpPr/>
          <p:nvPr/>
        </p:nvSpPr>
        <p:spPr bwMode="auto">
          <a:xfrm>
            <a:off x="7024115" y="5212080"/>
            <a:ext cx="384175" cy="12700"/>
          </a:xfrm>
          <a:custGeom>
            <a:avLst/>
            <a:gdLst/>
            <a:ahLst/>
            <a:cxnLst/>
            <a:rect l="l" t="t" r="r" b="b"/>
            <a:pathLst>
              <a:path w="384175" h="12700" extrusionOk="0">
                <a:moveTo>
                  <a:pt x="384048" y="0"/>
                </a:moveTo>
                <a:lnTo>
                  <a:pt x="0" y="0"/>
                </a:lnTo>
                <a:lnTo>
                  <a:pt x="0" y="12191"/>
                </a:lnTo>
                <a:lnTo>
                  <a:pt x="384048" y="12191"/>
                </a:lnTo>
                <a:lnTo>
                  <a:pt x="38404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7985759" y="5212080"/>
            <a:ext cx="384175" cy="12700"/>
          </a:xfrm>
          <a:custGeom>
            <a:avLst/>
            <a:gdLst/>
            <a:ahLst/>
            <a:cxnLst/>
            <a:rect l="l" t="t" r="r" b="b"/>
            <a:pathLst>
              <a:path w="384175" h="12700" extrusionOk="0">
                <a:moveTo>
                  <a:pt x="384048" y="0"/>
                </a:moveTo>
                <a:lnTo>
                  <a:pt x="0" y="0"/>
                </a:lnTo>
                <a:lnTo>
                  <a:pt x="0" y="12191"/>
                </a:lnTo>
                <a:lnTo>
                  <a:pt x="384048" y="12191"/>
                </a:lnTo>
                <a:lnTo>
                  <a:pt x="384048" y="0"/>
                </a:lnTo>
                <a:close/>
              </a:path>
            </a:pathLst>
          </a:custGeom>
          <a:solidFill>
            <a:srgbClr val="20B8C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1" name="object 11"/>
          <p:cNvSpPr/>
          <p:nvPr/>
        </p:nvSpPr>
        <p:spPr bwMode="auto">
          <a:xfrm>
            <a:off x="9907523" y="5218176"/>
            <a:ext cx="386080" cy="6350"/>
          </a:xfrm>
          <a:custGeom>
            <a:avLst/>
            <a:gdLst/>
            <a:ahLst/>
            <a:cxnLst/>
            <a:rect l="l" t="t" r="r" b="b"/>
            <a:pathLst>
              <a:path w="386079" h="6350" extrusionOk="0">
                <a:moveTo>
                  <a:pt x="385572" y="0"/>
                </a:moveTo>
                <a:lnTo>
                  <a:pt x="0" y="0"/>
                </a:lnTo>
                <a:lnTo>
                  <a:pt x="0" y="6096"/>
                </a:lnTo>
                <a:lnTo>
                  <a:pt x="385572" y="6096"/>
                </a:lnTo>
                <a:lnTo>
                  <a:pt x="385572" y="0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2" name="object 12"/>
          <p:cNvSpPr/>
          <p:nvPr/>
        </p:nvSpPr>
        <p:spPr bwMode="auto">
          <a:xfrm>
            <a:off x="6062471" y="5105400"/>
            <a:ext cx="384175" cy="119380"/>
          </a:xfrm>
          <a:custGeom>
            <a:avLst/>
            <a:gdLst/>
            <a:ahLst/>
            <a:cxnLst/>
            <a:rect l="l" t="t" r="r" b="b"/>
            <a:pathLst>
              <a:path w="384175" h="119379" extrusionOk="0">
                <a:moveTo>
                  <a:pt x="384048" y="0"/>
                </a:moveTo>
                <a:lnTo>
                  <a:pt x="0" y="0"/>
                </a:lnTo>
                <a:lnTo>
                  <a:pt x="0" y="118872"/>
                </a:lnTo>
                <a:lnTo>
                  <a:pt x="384048" y="118872"/>
                </a:lnTo>
                <a:lnTo>
                  <a:pt x="384048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" name="object 13"/>
          <p:cNvSpPr/>
          <p:nvPr/>
        </p:nvSpPr>
        <p:spPr bwMode="auto">
          <a:xfrm>
            <a:off x="10869168" y="5218176"/>
            <a:ext cx="386080" cy="6350"/>
          </a:xfrm>
          <a:custGeom>
            <a:avLst/>
            <a:gdLst/>
            <a:ahLst/>
            <a:cxnLst/>
            <a:rect l="l" t="t" r="r" b="b"/>
            <a:pathLst>
              <a:path w="386079" h="6350" extrusionOk="0">
                <a:moveTo>
                  <a:pt x="385572" y="0"/>
                </a:moveTo>
                <a:lnTo>
                  <a:pt x="0" y="0"/>
                </a:lnTo>
                <a:lnTo>
                  <a:pt x="0" y="6096"/>
                </a:lnTo>
                <a:lnTo>
                  <a:pt x="385572" y="6096"/>
                </a:lnTo>
                <a:lnTo>
                  <a:pt x="385572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 txBox="1"/>
          <p:nvPr/>
        </p:nvSpPr>
        <p:spPr bwMode="auto">
          <a:xfrm>
            <a:off x="1259205" y="1763013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5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0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2246122" y="3410838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3207766" y="2949320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3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2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4167377" y="444525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129021" y="4606290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128764" y="485012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19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153402" y="4922645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115045" y="4922645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038333" y="4928742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0999978" y="4928742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696569" y="5088128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96620" y="4459604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496620" y="3831082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496620" y="3202686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96620" y="2574163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96620" y="1945639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96620" y="1317116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1159255" y="5305805"/>
            <a:ext cx="5753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H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sta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2155317" y="5305805"/>
            <a:ext cx="506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3067050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4028694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4990338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5951982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6913626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7875269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8836914" y="4935092"/>
            <a:ext cx="607060" cy="610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4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41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9798557" y="5305805"/>
            <a:ext cx="607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46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10669905" y="5305805"/>
            <a:ext cx="7886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Mas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5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8192516" y="1297051"/>
            <a:ext cx="353758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que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participaron 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10">
                <a:solidFill>
                  <a:srgbClr val="171717"/>
                </a:solidFill>
                <a:latin typeface="Arial MT"/>
                <a:cs typeface="Arial MT"/>
              </a:rPr>
              <a:t>ECCO</a:t>
            </a:r>
            <a:r>
              <a:rPr sz="1400" spc="-20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50">
                <a:solidFill>
                  <a:srgbClr val="171717"/>
                </a:solidFill>
                <a:latin typeface="Arial"/>
                <a:cs typeface="Arial"/>
              </a:rPr>
              <a:t>41</a:t>
            </a:r>
            <a:r>
              <a:rPr sz="1400" b="1" spc="-50">
                <a:latin typeface="Arial"/>
                <a:cs typeface="Arial"/>
              </a:rPr>
              <a:t>%</a:t>
            </a:r>
            <a:r>
              <a:rPr sz="1400" b="1" spc="-45">
                <a:latin typeface="Arial"/>
                <a:cs typeface="Arial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2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ha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trabajado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hasta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años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mismo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puesto</a:t>
            </a:r>
            <a:r>
              <a:rPr sz="1400" spc="1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 spc="-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15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50">
                <a:solidFill>
                  <a:srgbClr val="171717"/>
                </a:solidFill>
                <a:latin typeface="Arial"/>
                <a:cs typeface="Arial"/>
              </a:rPr>
              <a:t>27%</a:t>
            </a:r>
            <a:r>
              <a:rPr sz="1400" b="1" spc="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3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11</a:t>
            </a:r>
            <a:r>
              <a:rPr sz="1400" spc="2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15</a:t>
            </a:r>
            <a:r>
              <a:rPr sz="1400" spc="2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años.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608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85"/>
              <a:t>Estudios</a:t>
            </a:r>
            <a:r>
              <a:rPr spc="-145"/>
              <a:t> </a:t>
            </a:r>
            <a:r>
              <a:rPr spc="65"/>
              <a:t>actuales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167383" y="1379219"/>
            <a:ext cx="10120630" cy="3050540"/>
            <a:chOff x="1167383" y="1379219"/>
            <a:chExt cx="10120630" cy="3050540"/>
          </a:xfrm>
        </p:grpSpPr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1167383" y="1379219"/>
              <a:ext cx="10120122" cy="305028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 bwMode="auto">
            <a:xfrm>
              <a:off x="1776983" y="1578863"/>
              <a:ext cx="7838440" cy="2650490"/>
            </a:xfrm>
            <a:custGeom>
              <a:avLst/>
              <a:gdLst/>
              <a:ahLst/>
              <a:cxnLst/>
              <a:rect l="l" t="t" r="r" b="b"/>
              <a:pathLst>
                <a:path w="7838440" h="2650490" extrusionOk="0">
                  <a:moveTo>
                    <a:pt x="0" y="91439"/>
                  </a:moveTo>
                  <a:lnTo>
                    <a:pt x="88392" y="0"/>
                  </a:lnTo>
                </a:path>
                <a:path w="7838440" h="2650490" extrusionOk="0">
                  <a:moveTo>
                    <a:pt x="4860036" y="2177796"/>
                  </a:moveTo>
                  <a:lnTo>
                    <a:pt x="4948428" y="2007108"/>
                  </a:lnTo>
                </a:path>
                <a:path w="7838440" h="2650490" extrusionOk="0">
                  <a:moveTo>
                    <a:pt x="5832348" y="2360676"/>
                  </a:moveTo>
                  <a:lnTo>
                    <a:pt x="5932932" y="2270760"/>
                  </a:lnTo>
                </a:path>
                <a:path w="7838440" h="2650490" extrusionOk="0">
                  <a:moveTo>
                    <a:pt x="6804660" y="2650236"/>
                  </a:moveTo>
                  <a:lnTo>
                    <a:pt x="6954012" y="2558796"/>
                  </a:lnTo>
                </a:path>
                <a:path w="7838440" h="2650490" extrusionOk="0">
                  <a:moveTo>
                    <a:pt x="7775448" y="2225040"/>
                  </a:moveTo>
                  <a:lnTo>
                    <a:pt x="7837932" y="2066544"/>
                  </a:lnTo>
                </a:path>
              </a:pathLst>
            </a:custGeom>
            <a:grpFill/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" name="object 7"/>
          <p:cNvSpPr txBox="1"/>
          <p:nvPr/>
        </p:nvSpPr>
        <p:spPr bwMode="auto">
          <a:xfrm>
            <a:off x="921511" y="4276725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721563" y="3885946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721563" y="3495294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721563" y="2713482"/>
            <a:ext cx="325755" cy="630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4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9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721563" y="2322702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5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721563" y="1931924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6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 bwMode="auto">
          <a:xfrm>
            <a:off x="1234236" y="4592446"/>
            <a:ext cx="467995" cy="439420"/>
          </a:xfrm>
          <a:custGeom>
            <a:avLst/>
            <a:gdLst/>
            <a:ahLst/>
            <a:cxnLst/>
            <a:rect l="l" t="t" r="r" b="b"/>
            <a:pathLst>
              <a:path w="467994" h="439420" extrusionOk="0">
                <a:moveTo>
                  <a:pt x="5664" y="347980"/>
                </a:moveTo>
                <a:lnTo>
                  <a:pt x="0" y="354330"/>
                </a:lnTo>
                <a:lnTo>
                  <a:pt x="86055" y="439419"/>
                </a:lnTo>
                <a:lnTo>
                  <a:pt x="91643" y="434339"/>
                </a:lnTo>
                <a:lnTo>
                  <a:pt x="33261" y="375919"/>
                </a:lnTo>
                <a:lnTo>
                  <a:pt x="29362" y="372109"/>
                </a:lnTo>
                <a:lnTo>
                  <a:pt x="23329" y="367030"/>
                </a:lnTo>
                <a:lnTo>
                  <a:pt x="11760" y="355600"/>
                </a:lnTo>
                <a:lnTo>
                  <a:pt x="37265" y="355600"/>
                </a:lnTo>
                <a:lnTo>
                  <a:pt x="5664" y="347980"/>
                </a:lnTo>
                <a:close/>
              </a:path>
              <a:path w="467994" h="439420" extrusionOk="0">
                <a:moveTo>
                  <a:pt x="37265" y="355600"/>
                </a:moveTo>
                <a:lnTo>
                  <a:pt x="11760" y="355600"/>
                </a:lnTo>
                <a:lnTo>
                  <a:pt x="25450" y="359409"/>
                </a:lnTo>
                <a:lnTo>
                  <a:pt x="27076" y="360680"/>
                </a:lnTo>
                <a:lnTo>
                  <a:pt x="30543" y="360680"/>
                </a:lnTo>
                <a:lnTo>
                  <a:pt x="35890" y="363219"/>
                </a:lnTo>
                <a:lnTo>
                  <a:pt x="41224" y="364489"/>
                </a:lnTo>
                <a:lnTo>
                  <a:pt x="45796" y="365759"/>
                </a:lnTo>
                <a:lnTo>
                  <a:pt x="49860" y="367030"/>
                </a:lnTo>
                <a:lnTo>
                  <a:pt x="53797" y="367030"/>
                </a:lnTo>
                <a:lnTo>
                  <a:pt x="57734" y="368300"/>
                </a:lnTo>
                <a:lnTo>
                  <a:pt x="61417" y="369569"/>
                </a:lnTo>
                <a:lnTo>
                  <a:pt x="138760" y="387350"/>
                </a:lnTo>
                <a:lnTo>
                  <a:pt x="144348" y="382269"/>
                </a:lnTo>
                <a:lnTo>
                  <a:pt x="141819" y="379730"/>
                </a:lnTo>
                <a:lnTo>
                  <a:pt x="132029" y="379730"/>
                </a:lnTo>
                <a:lnTo>
                  <a:pt x="130505" y="378459"/>
                </a:lnTo>
                <a:lnTo>
                  <a:pt x="128473" y="378459"/>
                </a:lnTo>
                <a:lnTo>
                  <a:pt x="121996" y="375919"/>
                </a:lnTo>
                <a:lnTo>
                  <a:pt x="116789" y="374650"/>
                </a:lnTo>
                <a:lnTo>
                  <a:pt x="108534" y="372109"/>
                </a:lnTo>
                <a:lnTo>
                  <a:pt x="104597" y="370839"/>
                </a:lnTo>
                <a:lnTo>
                  <a:pt x="100787" y="370839"/>
                </a:lnTo>
                <a:lnTo>
                  <a:pt x="92692" y="368300"/>
                </a:lnTo>
                <a:lnTo>
                  <a:pt x="74133" y="364489"/>
                </a:lnTo>
                <a:lnTo>
                  <a:pt x="37265" y="355600"/>
                </a:lnTo>
                <a:close/>
              </a:path>
              <a:path w="467994" h="439420" extrusionOk="0">
                <a:moveTo>
                  <a:pt x="58369" y="295909"/>
                </a:moveTo>
                <a:lnTo>
                  <a:pt x="52654" y="300989"/>
                </a:lnTo>
                <a:lnTo>
                  <a:pt x="110820" y="359409"/>
                </a:lnTo>
                <a:lnTo>
                  <a:pt x="112598" y="360680"/>
                </a:lnTo>
                <a:lnTo>
                  <a:pt x="115138" y="363219"/>
                </a:lnTo>
                <a:lnTo>
                  <a:pt x="118186" y="367030"/>
                </a:lnTo>
                <a:lnTo>
                  <a:pt x="123266" y="370839"/>
                </a:lnTo>
                <a:lnTo>
                  <a:pt x="126441" y="373380"/>
                </a:lnTo>
                <a:lnTo>
                  <a:pt x="129489" y="375919"/>
                </a:lnTo>
                <a:lnTo>
                  <a:pt x="132918" y="379730"/>
                </a:lnTo>
                <a:lnTo>
                  <a:pt x="141819" y="379730"/>
                </a:lnTo>
                <a:lnTo>
                  <a:pt x="58369" y="295909"/>
                </a:lnTo>
                <a:close/>
              </a:path>
              <a:path w="467994" h="439420" extrusionOk="0">
                <a:moveTo>
                  <a:pt x="110693" y="298450"/>
                </a:moveTo>
                <a:lnTo>
                  <a:pt x="105232" y="303530"/>
                </a:lnTo>
                <a:lnTo>
                  <a:pt x="163779" y="361950"/>
                </a:lnTo>
                <a:lnTo>
                  <a:pt x="169367" y="356869"/>
                </a:lnTo>
                <a:lnTo>
                  <a:pt x="110693" y="298450"/>
                </a:lnTo>
                <a:close/>
              </a:path>
              <a:path w="467994" h="439420" extrusionOk="0">
                <a:moveTo>
                  <a:pt x="133426" y="275589"/>
                </a:moveTo>
                <a:lnTo>
                  <a:pt x="128473" y="280669"/>
                </a:lnTo>
                <a:lnTo>
                  <a:pt x="187020" y="339089"/>
                </a:lnTo>
                <a:lnTo>
                  <a:pt x="192481" y="334009"/>
                </a:lnTo>
                <a:lnTo>
                  <a:pt x="161366" y="302259"/>
                </a:lnTo>
                <a:lnTo>
                  <a:pt x="157302" y="298450"/>
                </a:lnTo>
                <a:lnTo>
                  <a:pt x="154254" y="293369"/>
                </a:lnTo>
                <a:lnTo>
                  <a:pt x="151968" y="288289"/>
                </a:lnTo>
                <a:lnTo>
                  <a:pt x="145745" y="288289"/>
                </a:lnTo>
                <a:lnTo>
                  <a:pt x="133426" y="275589"/>
                </a:lnTo>
                <a:close/>
              </a:path>
              <a:path w="467994" h="439420" extrusionOk="0">
                <a:moveTo>
                  <a:pt x="188628" y="251459"/>
                </a:moveTo>
                <a:lnTo>
                  <a:pt x="168859" y="251459"/>
                </a:lnTo>
                <a:lnTo>
                  <a:pt x="181178" y="256539"/>
                </a:lnTo>
                <a:lnTo>
                  <a:pt x="186512" y="260350"/>
                </a:lnTo>
                <a:lnTo>
                  <a:pt x="226263" y="299719"/>
                </a:lnTo>
                <a:lnTo>
                  <a:pt x="231724" y="294639"/>
                </a:lnTo>
                <a:lnTo>
                  <a:pt x="190195" y="252730"/>
                </a:lnTo>
                <a:lnTo>
                  <a:pt x="188628" y="251459"/>
                </a:lnTo>
                <a:close/>
              </a:path>
              <a:path w="467994" h="439420" extrusionOk="0">
                <a:moveTo>
                  <a:pt x="287985" y="224789"/>
                </a:moveTo>
                <a:lnTo>
                  <a:pt x="277698" y="224789"/>
                </a:lnTo>
                <a:lnTo>
                  <a:pt x="294081" y="241300"/>
                </a:lnTo>
                <a:lnTo>
                  <a:pt x="297510" y="246380"/>
                </a:lnTo>
                <a:lnTo>
                  <a:pt x="301574" y="257809"/>
                </a:lnTo>
                <a:lnTo>
                  <a:pt x="302082" y="262889"/>
                </a:lnTo>
                <a:lnTo>
                  <a:pt x="299796" y="273050"/>
                </a:lnTo>
                <a:lnTo>
                  <a:pt x="268300" y="293369"/>
                </a:lnTo>
                <a:lnTo>
                  <a:pt x="262331" y="293369"/>
                </a:lnTo>
                <a:lnTo>
                  <a:pt x="269316" y="299719"/>
                </a:lnTo>
                <a:lnTo>
                  <a:pt x="274650" y="299719"/>
                </a:lnTo>
                <a:lnTo>
                  <a:pt x="279603" y="297180"/>
                </a:lnTo>
                <a:lnTo>
                  <a:pt x="288747" y="294639"/>
                </a:lnTo>
                <a:lnTo>
                  <a:pt x="309119" y="260350"/>
                </a:lnTo>
                <a:lnTo>
                  <a:pt x="309067" y="255269"/>
                </a:lnTo>
                <a:lnTo>
                  <a:pt x="308051" y="250189"/>
                </a:lnTo>
                <a:lnTo>
                  <a:pt x="303733" y="241300"/>
                </a:lnTo>
                <a:lnTo>
                  <a:pt x="299542" y="236219"/>
                </a:lnTo>
                <a:lnTo>
                  <a:pt x="293065" y="229869"/>
                </a:lnTo>
                <a:lnTo>
                  <a:pt x="287985" y="224789"/>
                </a:lnTo>
                <a:close/>
              </a:path>
              <a:path w="467994" h="439420" extrusionOk="0">
                <a:moveTo>
                  <a:pt x="84785" y="273050"/>
                </a:moveTo>
                <a:lnTo>
                  <a:pt x="80086" y="278130"/>
                </a:lnTo>
                <a:lnTo>
                  <a:pt x="81102" y="280669"/>
                </a:lnTo>
                <a:lnTo>
                  <a:pt x="89865" y="289559"/>
                </a:lnTo>
                <a:lnTo>
                  <a:pt x="93421" y="290830"/>
                </a:lnTo>
                <a:lnTo>
                  <a:pt x="95834" y="288289"/>
                </a:lnTo>
                <a:lnTo>
                  <a:pt x="98120" y="285750"/>
                </a:lnTo>
                <a:lnTo>
                  <a:pt x="96977" y="283209"/>
                </a:lnTo>
                <a:lnTo>
                  <a:pt x="92659" y="278130"/>
                </a:lnTo>
                <a:lnTo>
                  <a:pt x="88214" y="274319"/>
                </a:lnTo>
                <a:lnTo>
                  <a:pt x="84785" y="273050"/>
                </a:lnTo>
                <a:close/>
              </a:path>
              <a:path w="467994" h="439420" extrusionOk="0">
                <a:moveTo>
                  <a:pt x="175717" y="245109"/>
                </a:moveTo>
                <a:lnTo>
                  <a:pt x="170764" y="245109"/>
                </a:lnTo>
                <a:lnTo>
                  <a:pt x="161112" y="246380"/>
                </a:lnTo>
                <a:lnTo>
                  <a:pt x="142697" y="275589"/>
                </a:lnTo>
                <a:lnTo>
                  <a:pt x="143967" y="281939"/>
                </a:lnTo>
                <a:lnTo>
                  <a:pt x="144856" y="284480"/>
                </a:lnTo>
                <a:lnTo>
                  <a:pt x="145999" y="287019"/>
                </a:lnTo>
                <a:lnTo>
                  <a:pt x="145745" y="288289"/>
                </a:lnTo>
                <a:lnTo>
                  <a:pt x="151968" y="288289"/>
                </a:lnTo>
                <a:lnTo>
                  <a:pt x="149809" y="283209"/>
                </a:lnTo>
                <a:lnTo>
                  <a:pt x="148920" y="278130"/>
                </a:lnTo>
                <a:lnTo>
                  <a:pt x="149555" y="273050"/>
                </a:lnTo>
                <a:lnTo>
                  <a:pt x="150063" y="267969"/>
                </a:lnTo>
                <a:lnTo>
                  <a:pt x="152349" y="262889"/>
                </a:lnTo>
                <a:lnTo>
                  <a:pt x="162636" y="252730"/>
                </a:lnTo>
                <a:lnTo>
                  <a:pt x="168859" y="251459"/>
                </a:lnTo>
                <a:lnTo>
                  <a:pt x="188628" y="251459"/>
                </a:lnTo>
                <a:lnTo>
                  <a:pt x="185496" y="248919"/>
                </a:lnTo>
                <a:lnTo>
                  <a:pt x="180670" y="247650"/>
                </a:lnTo>
                <a:lnTo>
                  <a:pt x="175717" y="245109"/>
                </a:lnTo>
                <a:close/>
              </a:path>
              <a:path w="467994" h="439420" extrusionOk="0">
                <a:moveTo>
                  <a:pt x="235915" y="172719"/>
                </a:moveTo>
                <a:lnTo>
                  <a:pt x="231089" y="177800"/>
                </a:lnTo>
                <a:lnTo>
                  <a:pt x="237312" y="185419"/>
                </a:lnTo>
                <a:lnTo>
                  <a:pt x="232105" y="185419"/>
                </a:lnTo>
                <a:lnTo>
                  <a:pt x="201244" y="213359"/>
                </a:lnTo>
                <a:lnTo>
                  <a:pt x="199974" y="220980"/>
                </a:lnTo>
                <a:lnTo>
                  <a:pt x="200609" y="227330"/>
                </a:lnTo>
                <a:lnTo>
                  <a:pt x="226390" y="262889"/>
                </a:lnTo>
                <a:lnTo>
                  <a:pt x="246456" y="267969"/>
                </a:lnTo>
                <a:lnTo>
                  <a:pt x="259283" y="265430"/>
                </a:lnTo>
                <a:lnTo>
                  <a:pt x="264871" y="261619"/>
                </a:lnTo>
                <a:lnTo>
                  <a:pt x="267379" y="259080"/>
                </a:lnTo>
                <a:lnTo>
                  <a:pt x="241630" y="259080"/>
                </a:lnTo>
                <a:lnTo>
                  <a:pt x="230454" y="255269"/>
                </a:lnTo>
                <a:lnTo>
                  <a:pt x="208229" y="218439"/>
                </a:lnTo>
                <a:lnTo>
                  <a:pt x="208737" y="214630"/>
                </a:lnTo>
                <a:lnTo>
                  <a:pt x="222453" y="195580"/>
                </a:lnTo>
                <a:lnTo>
                  <a:pt x="230835" y="191769"/>
                </a:lnTo>
                <a:lnTo>
                  <a:pt x="236296" y="190500"/>
                </a:lnTo>
                <a:lnTo>
                  <a:pt x="253695" y="190500"/>
                </a:lnTo>
                <a:lnTo>
                  <a:pt x="235915" y="172719"/>
                </a:lnTo>
                <a:close/>
              </a:path>
              <a:path w="467994" h="439420" extrusionOk="0">
                <a:moveTo>
                  <a:pt x="253695" y="190500"/>
                </a:moveTo>
                <a:lnTo>
                  <a:pt x="243027" y="190500"/>
                </a:lnTo>
                <a:lnTo>
                  <a:pt x="263093" y="210819"/>
                </a:lnTo>
                <a:lnTo>
                  <a:pt x="266903" y="214630"/>
                </a:lnTo>
                <a:lnTo>
                  <a:pt x="269697" y="218439"/>
                </a:lnTo>
                <a:lnTo>
                  <a:pt x="271348" y="223519"/>
                </a:lnTo>
                <a:lnTo>
                  <a:pt x="273126" y="228600"/>
                </a:lnTo>
                <a:lnTo>
                  <a:pt x="273380" y="233680"/>
                </a:lnTo>
                <a:lnTo>
                  <a:pt x="246964" y="259080"/>
                </a:lnTo>
                <a:lnTo>
                  <a:pt x="267379" y="259080"/>
                </a:lnTo>
                <a:lnTo>
                  <a:pt x="274904" y="251459"/>
                </a:lnTo>
                <a:lnTo>
                  <a:pt x="278079" y="245109"/>
                </a:lnTo>
                <a:lnTo>
                  <a:pt x="278968" y="232409"/>
                </a:lnTo>
                <a:lnTo>
                  <a:pt x="278460" y="229869"/>
                </a:lnTo>
                <a:lnTo>
                  <a:pt x="277444" y="226059"/>
                </a:lnTo>
                <a:lnTo>
                  <a:pt x="277698" y="224789"/>
                </a:lnTo>
                <a:lnTo>
                  <a:pt x="287985" y="224789"/>
                </a:lnTo>
                <a:lnTo>
                  <a:pt x="253695" y="190500"/>
                </a:lnTo>
                <a:close/>
              </a:path>
              <a:path w="467994" h="439420" extrusionOk="0">
                <a:moveTo>
                  <a:pt x="256489" y="152400"/>
                </a:moveTo>
                <a:lnTo>
                  <a:pt x="251028" y="157480"/>
                </a:lnTo>
                <a:lnTo>
                  <a:pt x="295859" y="201930"/>
                </a:lnTo>
                <a:lnTo>
                  <a:pt x="303098" y="205739"/>
                </a:lnTo>
                <a:lnTo>
                  <a:pt x="310591" y="207009"/>
                </a:lnTo>
                <a:lnTo>
                  <a:pt x="318211" y="207009"/>
                </a:lnTo>
                <a:lnTo>
                  <a:pt x="325069" y="204469"/>
                </a:lnTo>
                <a:lnTo>
                  <a:pt x="331165" y="198119"/>
                </a:lnTo>
                <a:lnTo>
                  <a:pt x="306019" y="198119"/>
                </a:lnTo>
                <a:lnTo>
                  <a:pt x="298653" y="194309"/>
                </a:lnTo>
                <a:lnTo>
                  <a:pt x="295351" y="191769"/>
                </a:lnTo>
                <a:lnTo>
                  <a:pt x="256489" y="152400"/>
                </a:lnTo>
                <a:close/>
              </a:path>
              <a:path w="467994" h="439420" extrusionOk="0">
                <a:moveTo>
                  <a:pt x="295732" y="113030"/>
                </a:moveTo>
                <a:lnTo>
                  <a:pt x="290271" y="118109"/>
                </a:lnTo>
                <a:lnTo>
                  <a:pt x="326212" y="154939"/>
                </a:lnTo>
                <a:lnTo>
                  <a:pt x="329260" y="158750"/>
                </a:lnTo>
                <a:lnTo>
                  <a:pt x="333324" y="168909"/>
                </a:lnTo>
                <a:lnTo>
                  <a:pt x="333959" y="173989"/>
                </a:lnTo>
                <a:lnTo>
                  <a:pt x="332435" y="184150"/>
                </a:lnTo>
                <a:lnTo>
                  <a:pt x="330276" y="189230"/>
                </a:lnTo>
                <a:lnTo>
                  <a:pt x="322529" y="196850"/>
                </a:lnTo>
                <a:lnTo>
                  <a:pt x="318465" y="198119"/>
                </a:lnTo>
                <a:lnTo>
                  <a:pt x="331165" y="198119"/>
                </a:lnTo>
                <a:lnTo>
                  <a:pt x="336501" y="190500"/>
                </a:lnTo>
                <a:lnTo>
                  <a:pt x="339372" y="182880"/>
                </a:lnTo>
                <a:lnTo>
                  <a:pt x="339791" y="173989"/>
                </a:lnTo>
                <a:lnTo>
                  <a:pt x="337769" y="165100"/>
                </a:lnTo>
                <a:lnTo>
                  <a:pt x="347915" y="165100"/>
                </a:lnTo>
                <a:lnTo>
                  <a:pt x="295732" y="113030"/>
                </a:lnTo>
                <a:close/>
              </a:path>
              <a:path w="467994" h="439420" extrusionOk="0">
                <a:moveTo>
                  <a:pt x="347915" y="165100"/>
                </a:moveTo>
                <a:lnTo>
                  <a:pt x="338023" y="165100"/>
                </a:lnTo>
                <a:lnTo>
                  <a:pt x="349453" y="176530"/>
                </a:lnTo>
                <a:lnTo>
                  <a:pt x="354279" y="171450"/>
                </a:lnTo>
                <a:lnTo>
                  <a:pt x="347915" y="165100"/>
                </a:lnTo>
                <a:close/>
              </a:path>
              <a:path w="467994" h="439420" extrusionOk="0">
                <a:moveTo>
                  <a:pt x="316560" y="92709"/>
                </a:moveTo>
                <a:lnTo>
                  <a:pt x="311607" y="96519"/>
                </a:lnTo>
                <a:lnTo>
                  <a:pt x="370281" y="156209"/>
                </a:lnTo>
                <a:lnTo>
                  <a:pt x="375615" y="149859"/>
                </a:lnTo>
                <a:lnTo>
                  <a:pt x="344500" y="119380"/>
                </a:lnTo>
                <a:lnTo>
                  <a:pt x="340563" y="115569"/>
                </a:lnTo>
                <a:lnTo>
                  <a:pt x="337388" y="110489"/>
                </a:lnTo>
                <a:lnTo>
                  <a:pt x="335229" y="105409"/>
                </a:lnTo>
                <a:lnTo>
                  <a:pt x="334657" y="104139"/>
                </a:lnTo>
                <a:lnTo>
                  <a:pt x="329006" y="104139"/>
                </a:lnTo>
                <a:lnTo>
                  <a:pt x="316560" y="92709"/>
                </a:lnTo>
                <a:close/>
              </a:path>
              <a:path w="467994" h="439420" extrusionOk="0">
                <a:moveTo>
                  <a:pt x="371805" y="68580"/>
                </a:moveTo>
                <a:lnTo>
                  <a:pt x="352120" y="68580"/>
                </a:lnTo>
                <a:lnTo>
                  <a:pt x="364439" y="73659"/>
                </a:lnTo>
                <a:lnTo>
                  <a:pt x="369773" y="77469"/>
                </a:lnTo>
                <a:lnTo>
                  <a:pt x="409524" y="116839"/>
                </a:lnTo>
                <a:lnTo>
                  <a:pt x="414858" y="110489"/>
                </a:lnTo>
                <a:lnTo>
                  <a:pt x="373329" y="69850"/>
                </a:lnTo>
                <a:lnTo>
                  <a:pt x="371805" y="68580"/>
                </a:lnTo>
                <a:close/>
              </a:path>
              <a:path w="467994" h="439420" extrusionOk="0">
                <a:moveTo>
                  <a:pt x="358851" y="62230"/>
                </a:moveTo>
                <a:lnTo>
                  <a:pt x="349072" y="62230"/>
                </a:lnTo>
                <a:lnTo>
                  <a:pt x="344246" y="63500"/>
                </a:lnTo>
                <a:lnTo>
                  <a:pt x="325958" y="91439"/>
                </a:lnTo>
                <a:lnTo>
                  <a:pt x="327228" y="99059"/>
                </a:lnTo>
                <a:lnTo>
                  <a:pt x="328117" y="101600"/>
                </a:lnTo>
                <a:lnTo>
                  <a:pt x="329260" y="104139"/>
                </a:lnTo>
                <a:lnTo>
                  <a:pt x="334657" y="104139"/>
                </a:lnTo>
                <a:lnTo>
                  <a:pt x="332943" y="100330"/>
                </a:lnTo>
                <a:lnTo>
                  <a:pt x="332181" y="95250"/>
                </a:lnTo>
                <a:lnTo>
                  <a:pt x="352120" y="68580"/>
                </a:lnTo>
                <a:lnTo>
                  <a:pt x="371805" y="68580"/>
                </a:lnTo>
                <a:lnTo>
                  <a:pt x="368757" y="66039"/>
                </a:lnTo>
                <a:lnTo>
                  <a:pt x="363804" y="64769"/>
                </a:lnTo>
                <a:lnTo>
                  <a:pt x="358851" y="62230"/>
                </a:lnTo>
                <a:close/>
              </a:path>
              <a:path w="467994" h="439420" extrusionOk="0">
                <a:moveTo>
                  <a:pt x="427177" y="0"/>
                </a:moveTo>
                <a:lnTo>
                  <a:pt x="420192" y="0"/>
                </a:lnTo>
                <a:lnTo>
                  <a:pt x="406095" y="2539"/>
                </a:lnTo>
                <a:lnTo>
                  <a:pt x="383489" y="35559"/>
                </a:lnTo>
                <a:lnTo>
                  <a:pt x="384251" y="45719"/>
                </a:lnTo>
                <a:lnTo>
                  <a:pt x="385648" y="50800"/>
                </a:lnTo>
                <a:lnTo>
                  <a:pt x="390474" y="60959"/>
                </a:lnTo>
                <a:lnTo>
                  <a:pt x="393649" y="64769"/>
                </a:lnTo>
                <a:lnTo>
                  <a:pt x="397840" y="69850"/>
                </a:lnTo>
                <a:lnTo>
                  <a:pt x="427558" y="83819"/>
                </a:lnTo>
                <a:lnTo>
                  <a:pt x="433019" y="83819"/>
                </a:lnTo>
                <a:lnTo>
                  <a:pt x="443306" y="81280"/>
                </a:lnTo>
                <a:lnTo>
                  <a:pt x="448259" y="78739"/>
                </a:lnTo>
                <a:lnTo>
                  <a:pt x="452831" y="76200"/>
                </a:lnTo>
                <a:lnTo>
                  <a:pt x="431368" y="76200"/>
                </a:lnTo>
                <a:lnTo>
                  <a:pt x="419430" y="73659"/>
                </a:lnTo>
                <a:lnTo>
                  <a:pt x="393649" y="46989"/>
                </a:lnTo>
                <a:lnTo>
                  <a:pt x="391617" y="41909"/>
                </a:lnTo>
                <a:lnTo>
                  <a:pt x="391109" y="35559"/>
                </a:lnTo>
                <a:lnTo>
                  <a:pt x="392252" y="30479"/>
                </a:lnTo>
                <a:lnTo>
                  <a:pt x="393268" y="24129"/>
                </a:lnTo>
                <a:lnTo>
                  <a:pt x="417398" y="7619"/>
                </a:lnTo>
                <a:lnTo>
                  <a:pt x="445761" y="7619"/>
                </a:lnTo>
                <a:lnTo>
                  <a:pt x="441528" y="5079"/>
                </a:lnTo>
                <a:lnTo>
                  <a:pt x="427177" y="0"/>
                </a:lnTo>
                <a:close/>
              </a:path>
              <a:path w="467994" h="439420" extrusionOk="0">
                <a:moveTo>
                  <a:pt x="445761" y="7619"/>
                </a:moveTo>
                <a:lnTo>
                  <a:pt x="417398" y="7619"/>
                </a:lnTo>
                <a:lnTo>
                  <a:pt x="426161" y="8889"/>
                </a:lnTo>
                <a:lnTo>
                  <a:pt x="434924" y="11429"/>
                </a:lnTo>
                <a:lnTo>
                  <a:pt x="459054" y="45719"/>
                </a:lnTo>
                <a:lnTo>
                  <a:pt x="459689" y="54609"/>
                </a:lnTo>
                <a:lnTo>
                  <a:pt x="457022" y="62230"/>
                </a:lnTo>
                <a:lnTo>
                  <a:pt x="447370" y="71119"/>
                </a:lnTo>
                <a:lnTo>
                  <a:pt x="442671" y="73659"/>
                </a:lnTo>
                <a:lnTo>
                  <a:pt x="431368" y="76200"/>
                </a:lnTo>
                <a:lnTo>
                  <a:pt x="452831" y="76200"/>
                </a:lnTo>
                <a:lnTo>
                  <a:pt x="456768" y="72389"/>
                </a:lnTo>
                <a:lnTo>
                  <a:pt x="461340" y="67309"/>
                </a:lnTo>
                <a:lnTo>
                  <a:pt x="464388" y="62230"/>
                </a:lnTo>
                <a:lnTo>
                  <a:pt x="466039" y="54609"/>
                </a:lnTo>
                <a:lnTo>
                  <a:pt x="467690" y="48259"/>
                </a:lnTo>
                <a:lnTo>
                  <a:pt x="453466" y="15239"/>
                </a:lnTo>
                <a:lnTo>
                  <a:pt x="447878" y="8889"/>
                </a:lnTo>
                <a:lnTo>
                  <a:pt x="445761" y="7619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4" name="object 14"/>
          <p:cNvSpPr/>
          <p:nvPr/>
        </p:nvSpPr>
        <p:spPr bwMode="auto">
          <a:xfrm>
            <a:off x="2250567" y="4591303"/>
            <a:ext cx="440690" cy="450850"/>
          </a:xfrm>
          <a:custGeom>
            <a:avLst/>
            <a:gdLst/>
            <a:ahLst/>
            <a:cxnLst/>
            <a:rect l="l" t="t" r="r" b="b"/>
            <a:pathLst>
              <a:path w="440689" h="450850" extrusionOk="0">
                <a:moveTo>
                  <a:pt x="4952" y="360680"/>
                </a:moveTo>
                <a:lnTo>
                  <a:pt x="0" y="365760"/>
                </a:lnTo>
                <a:lnTo>
                  <a:pt x="85978" y="450850"/>
                </a:lnTo>
                <a:lnTo>
                  <a:pt x="91312" y="445770"/>
                </a:lnTo>
                <a:lnTo>
                  <a:pt x="58293" y="412750"/>
                </a:lnTo>
                <a:lnTo>
                  <a:pt x="65776" y="411480"/>
                </a:lnTo>
                <a:lnTo>
                  <a:pt x="72437" y="410210"/>
                </a:lnTo>
                <a:lnTo>
                  <a:pt x="76354" y="407670"/>
                </a:lnTo>
                <a:lnTo>
                  <a:pt x="53339" y="407670"/>
                </a:lnTo>
                <a:lnTo>
                  <a:pt x="31495" y="386080"/>
                </a:lnTo>
                <a:lnTo>
                  <a:pt x="27305" y="382270"/>
                </a:lnTo>
                <a:lnTo>
                  <a:pt x="24256" y="377190"/>
                </a:lnTo>
                <a:lnTo>
                  <a:pt x="22351" y="372110"/>
                </a:lnTo>
                <a:lnTo>
                  <a:pt x="17018" y="372110"/>
                </a:lnTo>
                <a:lnTo>
                  <a:pt x="4952" y="360680"/>
                </a:lnTo>
                <a:close/>
              </a:path>
              <a:path w="440689" h="450850" extrusionOk="0">
                <a:moveTo>
                  <a:pt x="72220" y="336550"/>
                </a:moveTo>
                <a:lnTo>
                  <a:pt x="45212" y="336550"/>
                </a:lnTo>
                <a:lnTo>
                  <a:pt x="53466" y="337820"/>
                </a:lnTo>
                <a:lnTo>
                  <a:pt x="61975" y="340360"/>
                </a:lnTo>
                <a:lnTo>
                  <a:pt x="86359" y="378460"/>
                </a:lnTo>
                <a:lnTo>
                  <a:pt x="85851" y="382270"/>
                </a:lnTo>
                <a:lnTo>
                  <a:pt x="53339" y="407670"/>
                </a:lnTo>
                <a:lnTo>
                  <a:pt x="76354" y="407670"/>
                </a:lnTo>
                <a:lnTo>
                  <a:pt x="91566" y="388620"/>
                </a:lnTo>
                <a:lnTo>
                  <a:pt x="93218" y="384810"/>
                </a:lnTo>
                <a:lnTo>
                  <a:pt x="93980" y="378460"/>
                </a:lnTo>
                <a:lnTo>
                  <a:pt x="93599" y="373380"/>
                </a:lnTo>
                <a:lnTo>
                  <a:pt x="93344" y="368300"/>
                </a:lnTo>
                <a:lnTo>
                  <a:pt x="74294" y="337820"/>
                </a:lnTo>
                <a:lnTo>
                  <a:pt x="72220" y="336550"/>
                </a:lnTo>
                <a:close/>
              </a:path>
              <a:path w="440689" h="450850" extrusionOk="0">
                <a:moveTo>
                  <a:pt x="54228" y="328930"/>
                </a:moveTo>
                <a:lnTo>
                  <a:pt x="47497" y="328930"/>
                </a:lnTo>
                <a:lnTo>
                  <a:pt x="34035" y="331470"/>
                </a:lnTo>
                <a:lnTo>
                  <a:pt x="14866" y="363220"/>
                </a:lnTo>
                <a:lnTo>
                  <a:pt x="17271" y="372110"/>
                </a:lnTo>
                <a:lnTo>
                  <a:pt x="22351" y="372110"/>
                </a:lnTo>
                <a:lnTo>
                  <a:pt x="20574" y="367030"/>
                </a:lnTo>
                <a:lnTo>
                  <a:pt x="20193" y="361950"/>
                </a:lnTo>
                <a:lnTo>
                  <a:pt x="45212" y="336550"/>
                </a:lnTo>
                <a:lnTo>
                  <a:pt x="72220" y="336550"/>
                </a:lnTo>
                <a:lnTo>
                  <a:pt x="68071" y="334010"/>
                </a:lnTo>
                <a:lnTo>
                  <a:pt x="54228" y="328930"/>
                </a:lnTo>
                <a:close/>
              </a:path>
              <a:path w="440689" h="450850" extrusionOk="0">
                <a:moveTo>
                  <a:pt x="67182" y="298450"/>
                </a:moveTo>
                <a:lnTo>
                  <a:pt x="62483" y="303530"/>
                </a:lnTo>
                <a:lnTo>
                  <a:pt x="121157" y="361950"/>
                </a:lnTo>
                <a:lnTo>
                  <a:pt x="126491" y="355600"/>
                </a:lnTo>
                <a:lnTo>
                  <a:pt x="93090" y="322580"/>
                </a:lnTo>
                <a:lnTo>
                  <a:pt x="89662" y="318770"/>
                </a:lnTo>
                <a:lnTo>
                  <a:pt x="86868" y="314960"/>
                </a:lnTo>
                <a:lnTo>
                  <a:pt x="84962" y="311150"/>
                </a:lnTo>
                <a:lnTo>
                  <a:pt x="84518" y="309880"/>
                </a:lnTo>
                <a:lnTo>
                  <a:pt x="78231" y="309880"/>
                </a:lnTo>
                <a:lnTo>
                  <a:pt x="67182" y="298450"/>
                </a:lnTo>
                <a:close/>
              </a:path>
              <a:path w="440689" h="450850" extrusionOk="0">
                <a:moveTo>
                  <a:pt x="105409" y="260350"/>
                </a:moveTo>
                <a:lnTo>
                  <a:pt x="99821" y="265430"/>
                </a:lnTo>
                <a:lnTo>
                  <a:pt x="158495" y="323850"/>
                </a:lnTo>
                <a:lnTo>
                  <a:pt x="163956" y="318770"/>
                </a:lnTo>
                <a:lnTo>
                  <a:pt x="105409" y="260350"/>
                </a:lnTo>
                <a:close/>
              </a:path>
              <a:path w="440689" h="450850" extrusionOk="0">
                <a:moveTo>
                  <a:pt x="91693" y="274320"/>
                </a:moveTo>
                <a:lnTo>
                  <a:pt x="88391" y="276860"/>
                </a:lnTo>
                <a:lnTo>
                  <a:pt x="85597" y="278130"/>
                </a:lnTo>
                <a:lnTo>
                  <a:pt x="83184" y="280670"/>
                </a:lnTo>
                <a:lnTo>
                  <a:pt x="78736" y="287020"/>
                </a:lnTo>
                <a:lnTo>
                  <a:pt x="76454" y="293370"/>
                </a:lnTo>
                <a:lnTo>
                  <a:pt x="76362" y="300990"/>
                </a:lnTo>
                <a:lnTo>
                  <a:pt x="78485" y="308610"/>
                </a:lnTo>
                <a:lnTo>
                  <a:pt x="78231" y="309880"/>
                </a:lnTo>
                <a:lnTo>
                  <a:pt x="84518" y="309880"/>
                </a:lnTo>
                <a:lnTo>
                  <a:pt x="83184" y="306070"/>
                </a:lnTo>
                <a:lnTo>
                  <a:pt x="82422" y="302260"/>
                </a:lnTo>
                <a:lnTo>
                  <a:pt x="97281" y="280670"/>
                </a:lnTo>
                <a:lnTo>
                  <a:pt x="91693" y="274320"/>
                </a:lnTo>
                <a:close/>
              </a:path>
              <a:path w="440689" h="450850" extrusionOk="0">
                <a:moveTo>
                  <a:pt x="128015" y="237490"/>
                </a:moveTo>
                <a:lnTo>
                  <a:pt x="123062" y="242570"/>
                </a:lnTo>
                <a:lnTo>
                  <a:pt x="181737" y="300990"/>
                </a:lnTo>
                <a:lnTo>
                  <a:pt x="187070" y="295910"/>
                </a:lnTo>
                <a:lnTo>
                  <a:pt x="154305" y="262890"/>
                </a:lnTo>
                <a:lnTo>
                  <a:pt x="150621" y="259080"/>
                </a:lnTo>
                <a:lnTo>
                  <a:pt x="147700" y="255270"/>
                </a:lnTo>
                <a:lnTo>
                  <a:pt x="144462" y="247650"/>
                </a:lnTo>
                <a:lnTo>
                  <a:pt x="138810" y="247650"/>
                </a:lnTo>
                <a:lnTo>
                  <a:pt x="128015" y="237490"/>
                </a:lnTo>
                <a:close/>
              </a:path>
              <a:path w="440689" h="450850" extrusionOk="0">
                <a:moveTo>
                  <a:pt x="182033" y="217170"/>
                </a:moveTo>
                <a:lnTo>
                  <a:pt x="157733" y="217170"/>
                </a:lnTo>
                <a:lnTo>
                  <a:pt x="168275" y="219710"/>
                </a:lnTo>
                <a:lnTo>
                  <a:pt x="173355" y="222250"/>
                </a:lnTo>
                <a:lnTo>
                  <a:pt x="217043" y="265430"/>
                </a:lnTo>
                <a:lnTo>
                  <a:pt x="222503" y="260350"/>
                </a:lnTo>
                <a:lnTo>
                  <a:pt x="186944" y="224790"/>
                </a:lnTo>
                <a:lnTo>
                  <a:pt x="184531" y="220980"/>
                </a:lnTo>
                <a:lnTo>
                  <a:pt x="182625" y="218440"/>
                </a:lnTo>
                <a:lnTo>
                  <a:pt x="182033" y="217170"/>
                </a:lnTo>
                <a:close/>
              </a:path>
              <a:path w="440689" h="450850" extrusionOk="0">
                <a:moveTo>
                  <a:pt x="79375" y="234950"/>
                </a:moveTo>
                <a:lnTo>
                  <a:pt x="76962" y="237490"/>
                </a:lnTo>
                <a:lnTo>
                  <a:pt x="74675" y="240030"/>
                </a:lnTo>
                <a:lnTo>
                  <a:pt x="75691" y="242570"/>
                </a:lnTo>
                <a:lnTo>
                  <a:pt x="84581" y="251460"/>
                </a:lnTo>
                <a:lnTo>
                  <a:pt x="88010" y="252730"/>
                </a:lnTo>
                <a:lnTo>
                  <a:pt x="92709" y="247650"/>
                </a:lnTo>
                <a:lnTo>
                  <a:pt x="91693" y="245110"/>
                </a:lnTo>
                <a:lnTo>
                  <a:pt x="87249" y="240030"/>
                </a:lnTo>
                <a:lnTo>
                  <a:pt x="82803" y="236220"/>
                </a:lnTo>
                <a:lnTo>
                  <a:pt x="79375" y="234950"/>
                </a:lnTo>
                <a:close/>
              </a:path>
              <a:path w="440689" h="450850" extrusionOk="0">
                <a:moveTo>
                  <a:pt x="163449" y="209550"/>
                </a:moveTo>
                <a:lnTo>
                  <a:pt x="160019" y="209550"/>
                </a:lnTo>
                <a:lnTo>
                  <a:pt x="152145" y="212090"/>
                </a:lnTo>
                <a:lnTo>
                  <a:pt x="136848" y="240030"/>
                </a:lnTo>
                <a:lnTo>
                  <a:pt x="139064" y="247650"/>
                </a:lnTo>
                <a:lnTo>
                  <a:pt x="144462" y="247650"/>
                </a:lnTo>
                <a:lnTo>
                  <a:pt x="143382" y="245110"/>
                </a:lnTo>
                <a:lnTo>
                  <a:pt x="142620" y="241300"/>
                </a:lnTo>
                <a:lnTo>
                  <a:pt x="157733" y="217170"/>
                </a:lnTo>
                <a:lnTo>
                  <a:pt x="182033" y="217170"/>
                </a:lnTo>
                <a:lnTo>
                  <a:pt x="180847" y="214630"/>
                </a:lnTo>
                <a:lnTo>
                  <a:pt x="174370" y="214630"/>
                </a:lnTo>
                <a:lnTo>
                  <a:pt x="172212" y="213360"/>
                </a:lnTo>
                <a:lnTo>
                  <a:pt x="169544" y="212090"/>
                </a:lnTo>
                <a:lnTo>
                  <a:pt x="163449" y="209550"/>
                </a:lnTo>
                <a:close/>
              </a:path>
              <a:path w="440689" h="450850" extrusionOk="0">
                <a:moveTo>
                  <a:pt x="215773" y="182880"/>
                </a:moveTo>
                <a:lnTo>
                  <a:pt x="198881" y="182880"/>
                </a:lnTo>
                <a:lnTo>
                  <a:pt x="206247" y="185420"/>
                </a:lnTo>
                <a:lnTo>
                  <a:pt x="209931" y="187960"/>
                </a:lnTo>
                <a:lnTo>
                  <a:pt x="252349" y="229870"/>
                </a:lnTo>
                <a:lnTo>
                  <a:pt x="257682" y="224790"/>
                </a:lnTo>
                <a:lnTo>
                  <a:pt x="215773" y="182880"/>
                </a:lnTo>
                <a:close/>
              </a:path>
              <a:path w="440689" h="450850" extrusionOk="0">
                <a:moveTo>
                  <a:pt x="192024" y="173990"/>
                </a:moveTo>
                <a:lnTo>
                  <a:pt x="171450" y="201930"/>
                </a:lnTo>
                <a:lnTo>
                  <a:pt x="172465" y="208280"/>
                </a:lnTo>
                <a:lnTo>
                  <a:pt x="174370" y="214630"/>
                </a:lnTo>
                <a:lnTo>
                  <a:pt x="180847" y="214630"/>
                </a:lnTo>
                <a:lnTo>
                  <a:pt x="179450" y="210820"/>
                </a:lnTo>
                <a:lnTo>
                  <a:pt x="178181" y="203200"/>
                </a:lnTo>
                <a:lnTo>
                  <a:pt x="178181" y="200660"/>
                </a:lnTo>
                <a:lnTo>
                  <a:pt x="179069" y="196850"/>
                </a:lnTo>
                <a:lnTo>
                  <a:pt x="179831" y="194310"/>
                </a:lnTo>
                <a:lnTo>
                  <a:pt x="181609" y="190500"/>
                </a:lnTo>
                <a:lnTo>
                  <a:pt x="184150" y="187960"/>
                </a:lnTo>
                <a:lnTo>
                  <a:pt x="186308" y="186690"/>
                </a:lnTo>
                <a:lnTo>
                  <a:pt x="188975" y="184150"/>
                </a:lnTo>
                <a:lnTo>
                  <a:pt x="192277" y="184150"/>
                </a:lnTo>
                <a:lnTo>
                  <a:pt x="195452" y="182880"/>
                </a:lnTo>
                <a:lnTo>
                  <a:pt x="215773" y="182880"/>
                </a:lnTo>
                <a:lnTo>
                  <a:pt x="211962" y="179070"/>
                </a:lnTo>
                <a:lnTo>
                  <a:pt x="205485" y="175260"/>
                </a:lnTo>
                <a:lnTo>
                  <a:pt x="192024" y="173990"/>
                </a:lnTo>
                <a:close/>
              </a:path>
              <a:path w="440689" h="450850" extrusionOk="0">
                <a:moveTo>
                  <a:pt x="273303" y="125730"/>
                </a:moveTo>
                <a:lnTo>
                  <a:pt x="255777" y="125730"/>
                </a:lnTo>
                <a:lnTo>
                  <a:pt x="259460" y="127000"/>
                </a:lnTo>
                <a:lnTo>
                  <a:pt x="263270" y="127000"/>
                </a:lnTo>
                <a:lnTo>
                  <a:pt x="266572" y="129540"/>
                </a:lnTo>
                <a:lnTo>
                  <a:pt x="269620" y="132080"/>
                </a:lnTo>
                <a:lnTo>
                  <a:pt x="273557" y="135890"/>
                </a:lnTo>
                <a:lnTo>
                  <a:pt x="267678" y="143510"/>
                </a:lnTo>
                <a:lnTo>
                  <a:pt x="262620" y="151130"/>
                </a:lnTo>
                <a:lnTo>
                  <a:pt x="247522" y="185420"/>
                </a:lnTo>
                <a:lnTo>
                  <a:pt x="249681" y="190500"/>
                </a:lnTo>
                <a:lnTo>
                  <a:pt x="257301" y="198120"/>
                </a:lnTo>
                <a:lnTo>
                  <a:pt x="260984" y="200660"/>
                </a:lnTo>
                <a:lnTo>
                  <a:pt x="269747" y="203200"/>
                </a:lnTo>
                <a:lnTo>
                  <a:pt x="274446" y="203200"/>
                </a:lnTo>
                <a:lnTo>
                  <a:pt x="279145" y="200660"/>
                </a:lnTo>
                <a:lnTo>
                  <a:pt x="283971" y="199390"/>
                </a:lnTo>
                <a:lnTo>
                  <a:pt x="288416" y="196850"/>
                </a:lnTo>
                <a:lnTo>
                  <a:pt x="291126" y="194310"/>
                </a:lnTo>
                <a:lnTo>
                  <a:pt x="268096" y="194310"/>
                </a:lnTo>
                <a:lnTo>
                  <a:pt x="263778" y="193040"/>
                </a:lnTo>
                <a:lnTo>
                  <a:pt x="256794" y="186690"/>
                </a:lnTo>
                <a:lnTo>
                  <a:pt x="255396" y="181610"/>
                </a:lnTo>
                <a:lnTo>
                  <a:pt x="256285" y="176530"/>
                </a:lnTo>
                <a:lnTo>
                  <a:pt x="257301" y="171450"/>
                </a:lnTo>
                <a:lnTo>
                  <a:pt x="259460" y="166370"/>
                </a:lnTo>
                <a:lnTo>
                  <a:pt x="262889" y="161290"/>
                </a:lnTo>
                <a:lnTo>
                  <a:pt x="266445" y="156210"/>
                </a:lnTo>
                <a:lnTo>
                  <a:pt x="271399" y="148590"/>
                </a:lnTo>
                <a:lnTo>
                  <a:pt x="278130" y="140970"/>
                </a:lnTo>
                <a:lnTo>
                  <a:pt x="288661" y="140970"/>
                </a:lnTo>
                <a:lnTo>
                  <a:pt x="273303" y="125730"/>
                </a:lnTo>
                <a:close/>
              </a:path>
              <a:path w="440689" h="450850" extrusionOk="0">
                <a:moveTo>
                  <a:pt x="288661" y="140970"/>
                </a:moveTo>
                <a:lnTo>
                  <a:pt x="278130" y="140970"/>
                </a:lnTo>
                <a:lnTo>
                  <a:pt x="284352" y="147320"/>
                </a:lnTo>
                <a:lnTo>
                  <a:pt x="288670" y="151130"/>
                </a:lnTo>
                <a:lnTo>
                  <a:pt x="291719" y="156210"/>
                </a:lnTo>
                <a:lnTo>
                  <a:pt x="293496" y="161290"/>
                </a:lnTo>
                <a:lnTo>
                  <a:pt x="295147" y="166370"/>
                </a:lnTo>
                <a:lnTo>
                  <a:pt x="295528" y="171450"/>
                </a:lnTo>
                <a:lnTo>
                  <a:pt x="294639" y="175260"/>
                </a:lnTo>
                <a:lnTo>
                  <a:pt x="293624" y="180340"/>
                </a:lnTo>
                <a:lnTo>
                  <a:pt x="291338" y="184150"/>
                </a:lnTo>
                <a:lnTo>
                  <a:pt x="287908" y="187960"/>
                </a:lnTo>
                <a:lnTo>
                  <a:pt x="283718" y="191770"/>
                </a:lnTo>
                <a:lnTo>
                  <a:pt x="278891" y="194310"/>
                </a:lnTo>
                <a:lnTo>
                  <a:pt x="291126" y="194310"/>
                </a:lnTo>
                <a:lnTo>
                  <a:pt x="301275" y="173990"/>
                </a:lnTo>
                <a:lnTo>
                  <a:pt x="301275" y="171450"/>
                </a:lnTo>
                <a:lnTo>
                  <a:pt x="300989" y="167640"/>
                </a:lnTo>
                <a:lnTo>
                  <a:pt x="299465" y="162560"/>
                </a:lnTo>
                <a:lnTo>
                  <a:pt x="321309" y="162560"/>
                </a:lnTo>
                <a:lnTo>
                  <a:pt x="322071" y="161290"/>
                </a:lnTo>
                <a:lnTo>
                  <a:pt x="309499" y="161290"/>
                </a:lnTo>
                <a:lnTo>
                  <a:pt x="307975" y="160020"/>
                </a:lnTo>
                <a:lnTo>
                  <a:pt x="306577" y="158750"/>
                </a:lnTo>
                <a:lnTo>
                  <a:pt x="288661" y="140970"/>
                </a:lnTo>
                <a:close/>
              </a:path>
              <a:path w="440689" h="450850" extrusionOk="0">
                <a:moveTo>
                  <a:pt x="321309" y="162560"/>
                </a:moveTo>
                <a:lnTo>
                  <a:pt x="299719" y="162560"/>
                </a:lnTo>
                <a:lnTo>
                  <a:pt x="304038" y="166370"/>
                </a:lnTo>
                <a:lnTo>
                  <a:pt x="308609" y="171450"/>
                </a:lnTo>
                <a:lnTo>
                  <a:pt x="313435" y="171450"/>
                </a:lnTo>
                <a:lnTo>
                  <a:pt x="320547" y="163830"/>
                </a:lnTo>
                <a:lnTo>
                  <a:pt x="321309" y="162560"/>
                </a:lnTo>
                <a:close/>
              </a:path>
              <a:path w="440689" h="450850" extrusionOk="0">
                <a:moveTo>
                  <a:pt x="317626" y="153670"/>
                </a:moveTo>
                <a:lnTo>
                  <a:pt x="317626" y="156210"/>
                </a:lnTo>
                <a:lnTo>
                  <a:pt x="316738" y="157480"/>
                </a:lnTo>
                <a:lnTo>
                  <a:pt x="313816" y="161290"/>
                </a:lnTo>
                <a:lnTo>
                  <a:pt x="322071" y="161290"/>
                </a:lnTo>
                <a:lnTo>
                  <a:pt x="323214" y="158750"/>
                </a:lnTo>
                <a:lnTo>
                  <a:pt x="317626" y="153670"/>
                </a:lnTo>
                <a:close/>
              </a:path>
              <a:path w="440689" h="450850" extrusionOk="0">
                <a:moveTo>
                  <a:pt x="259206" y="118110"/>
                </a:moveTo>
                <a:lnTo>
                  <a:pt x="252094" y="118110"/>
                </a:lnTo>
                <a:lnTo>
                  <a:pt x="248665" y="119380"/>
                </a:lnTo>
                <a:lnTo>
                  <a:pt x="241553" y="121920"/>
                </a:lnTo>
                <a:lnTo>
                  <a:pt x="238125" y="124460"/>
                </a:lnTo>
                <a:lnTo>
                  <a:pt x="234695" y="128270"/>
                </a:lnTo>
                <a:lnTo>
                  <a:pt x="230631" y="132080"/>
                </a:lnTo>
                <a:lnTo>
                  <a:pt x="227583" y="135890"/>
                </a:lnTo>
                <a:lnTo>
                  <a:pt x="225806" y="140970"/>
                </a:lnTo>
                <a:lnTo>
                  <a:pt x="223900" y="144780"/>
                </a:lnTo>
                <a:lnTo>
                  <a:pt x="222503" y="148590"/>
                </a:lnTo>
                <a:lnTo>
                  <a:pt x="221487" y="153670"/>
                </a:lnTo>
                <a:lnTo>
                  <a:pt x="227330" y="158750"/>
                </a:lnTo>
                <a:lnTo>
                  <a:pt x="229449" y="151130"/>
                </a:lnTo>
                <a:lnTo>
                  <a:pt x="232187" y="143510"/>
                </a:lnTo>
                <a:lnTo>
                  <a:pt x="252094" y="125730"/>
                </a:lnTo>
                <a:lnTo>
                  <a:pt x="273303" y="125730"/>
                </a:lnTo>
                <a:lnTo>
                  <a:pt x="269747" y="123190"/>
                </a:lnTo>
                <a:lnTo>
                  <a:pt x="262635" y="119380"/>
                </a:lnTo>
                <a:lnTo>
                  <a:pt x="259206" y="118110"/>
                </a:lnTo>
                <a:close/>
              </a:path>
              <a:path w="440689" h="450850" extrusionOk="0">
                <a:moveTo>
                  <a:pt x="278383" y="87630"/>
                </a:moveTo>
                <a:lnTo>
                  <a:pt x="273684" y="91440"/>
                </a:lnTo>
                <a:lnTo>
                  <a:pt x="332358" y="149860"/>
                </a:lnTo>
                <a:lnTo>
                  <a:pt x="337693" y="144780"/>
                </a:lnTo>
                <a:lnTo>
                  <a:pt x="304291" y="111760"/>
                </a:lnTo>
                <a:lnTo>
                  <a:pt x="300863" y="107950"/>
                </a:lnTo>
                <a:lnTo>
                  <a:pt x="298069" y="104140"/>
                </a:lnTo>
                <a:lnTo>
                  <a:pt x="296290" y="99060"/>
                </a:lnTo>
                <a:lnTo>
                  <a:pt x="295655" y="97790"/>
                </a:lnTo>
                <a:lnTo>
                  <a:pt x="289432" y="97790"/>
                </a:lnTo>
                <a:lnTo>
                  <a:pt x="278383" y="87630"/>
                </a:lnTo>
                <a:close/>
              </a:path>
              <a:path w="440689" h="450850" extrusionOk="0">
                <a:moveTo>
                  <a:pt x="316610" y="48260"/>
                </a:moveTo>
                <a:lnTo>
                  <a:pt x="311022" y="54610"/>
                </a:lnTo>
                <a:lnTo>
                  <a:pt x="369696" y="113030"/>
                </a:lnTo>
                <a:lnTo>
                  <a:pt x="375157" y="107950"/>
                </a:lnTo>
                <a:lnTo>
                  <a:pt x="316610" y="48260"/>
                </a:lnTo>
                <a:close/>
              </a:path>
              <a:path w="440689" h="450850" extrusionOk="0">
                <a:moveTo>
                  <a:pt x="302894" y="63500"/>
                </a:moveTo>
                <a:lnTo>
                  <a:pt x="287565" y="90170"/>
                </a:lnTo>
                <a:lnTo>
                  <a:pt x="289687" y="97790"/>
                </a:lnTo>
                <a:lnTo>
                  <a:pt x="295655" y="97790"/>
                </a:lnTo>
                <a:lnTo>
                  <a:pt x="294385" y="95250"/>
                </a:lnTo>
                <a:lnTo>
                  <a:pt x="293624" y="90170"/>
                </a:lnTo>
                <a:lnTo>
                  <a:pt x="294258" y="86360"/>
                </a:lnTo>
                <a:lnTo>
                  <a:pt x="294766" y="81280"/>
                </a:lnTo>
                <a:lnTo>
                  <a:pt x="296671" y="77470"/>
                </a:lnTo>
                <a:lnTo>
                  <a:pt x="299974" y="74930"/>
                </a:lnTo>
                <a:lnTo>
                  <a:pt x="301751" y="72390"/>
                </a:lnTo>
                <a:lnTo>
                  <a:pt x="304672" y="71120"/>
                </a:lnTo>
                <a:lnTo>
                  <a:pt x="308482" y="69850"/>
                </a:lnTo>
                <a:lnTo>
                  <a:pt x="302894" y="63500"/>
                </a:lnTo>
                <a:close/>
              </a:path>
              <a:path w="440689" h="450850" extrusionOk="0">
                <a:moveTo>
                  <a:pt x="391879" y="8890"/>
                </a:moveTo>
                <a:lnTo>
                  <a:pt x="376935" y="8890"/>
                </a:lnTo>
                <a:lnTo>
                  <a:pt x="380745" y="10160"/>
                </a:lnTo>
                <a:lnTo>
                  <a:pt x="384047" y="11430"/>
                </a:lnTo>
                <a:lnTo>
                  <a:pt x="387095" y="15240"/>
                </a:lnTo>
                <a:lnTo>
                  <a:pt x="391032" y="19050"/>
                </a:lnTo>
                <a:lnTo>
                  <a:pt x="385153" y="26670"/>
                </a:lnTo>
                <a:lnTo>
                  <a:pt x="364997" y="68580"/>
                </a:lnTo>
                <a:lnTo>
                  <a:pt x="367156" y="73660"/>
                </a:lnTo>
                <a:lnTo>
                  <a:pt x="374776" y="81280"/>
                </a:lnTo>
                <a:lnTo>
                  <a:pt x="378459" y="83820"/>
                </a:lnTo>
                <a:lnTo>
                  <a:pt x="382905" y="83820"/>
                </a:lnTo>
                <a:lnTo>
                  <a:pt x="387222" y="85090"/>
                </a:lnTo>
                <a:lnTo>
                  <a:pt x="391921" y="85090"/>
                </a:lnTo>
                <a:lnTo>
                  <a:pt x="401446" y="82550"/>
                </a:lnTo>
                <a:lnTo>
                  <a:pt x="405891" y="80010"/>
                </a:lnTo>
                <a:lnTo>
                  <a:pt x="408177" y="77470"/>
                </a:lnTo>
                <a:lnTo>
                  <a:pt x="385571" y="77470"/>
                </a:lnTo>
                <a:lnTo>
                  <a:pt x="381253" y="76200"/>
                </a:lnTo>
                <a:lnTo>
                  <a:pt x="374269" y="68580"/>
                </a:lnTo>
                <a:lnTo>
                  <a:pt x="372871" y="64770"/>
                </a:lnTo>
                <a:lnTo>
                  <a:pt x="373760" y="59690"/>
                </a:lnTo>
                <a:lnTo>
                  <a:pt x="374776" y="54610"/>
                </a:lnTo>
                <a:lnTo>
                  <a:pt x="376935" y="48260"/>
                </a:lnTo>
                <a:lnTo>
                  <a:pt x="383794" y="38100"/>
                </a:lnTo>
                <a:lnTo>
                  <a:pt x="388874" y="31750"/>
                </a:lnTo>
                <a:lnTo>
                  <a:pt x="395605" y="22860"/>
                </a:lnTo>
                <a:lnTo>
                  <a:pt x="405809" y="22860"/>
                </a:lnTo>
                <a:lnTo>
                  <a:pt x="394081" y="11430"/>
                </a:lnTo>
                <a:lnTo>
                  <a:pt x="391879" y="8890"/>
                </a:lnTo>
                <a:close/>
              </a:path>
              <a:path w="440689" h="450850" extrusionOk="0">
                <a:moveTo>
                  <a:pt x="405809" y="22860"/>
                </a:moveTo>
                <a:lnTo>
                  <a:pt x="395605" y="22860"/>
                </a:lnTo>
                <a:lnTo>
                  <a:pt x="401827" y="29210"/>
                </a:lnTo>
                <a:lnTo>
                  <a:pt x="406145" y="34290"/>
                </a:lnTo>
                <a:lnTo>
                  <a:pt x="409194" y="38100"/>
                </a:lnTo>
                <a:lnTo>
                  <a:pt x="410971" y="43180"/>
                </a:lnTo>
                <a:lnTo>
                  <a:pt x="412622" y="48260"/>
                </a:lnTo>
                <a:lnTo>
                  <a:pt x="413003" y="53340"/>
                </a:lnTo>
                <a:lnTo>
                  <a:pt x="412114" y="58420"/>
                </a:lnTo>
                <a:lnTo>
                  <a:pt x="411099" y="62230"/>
                </a:lnTo>
                <a:lnTo>
                  <a:pt x="408813" y="67310"/>
                </a:lnTo>
                <a:lnTo>
                  <a:pt x="405383" y="69850"/>
                </a:lnTo>
                <a:lnTo>
                  <a:pt x="401193" y="74930"/>
                </a:lnTo>
                <a:lnTo>
                  <a:pt x="396366" y="76200"/>
                </a:lnTo>
                <a:lnTo>
                  <a:pt x="385571" y="77470"/>
                </a:lnTo>
                <a:lnTo>
                  <a:pt x="408177" y="77470"/>
                </a:lnTo>
                <a:lnTo>
                  <a:pt x="415035" y="69850"/>
                </a:lnTo>
                <a:lnTo>
                  <a:pt x="417956" y="64770"/>
                </a:lnTo>
                <a:lnTo>
                  <a:pt x="418338" y="59690"/>
                </a:lnTo>
                <a:lnTo>
                  <a:pt x="418719" y="55880"/>
                </a:lnTo>
                <a:lnTo>
                  <a:pt x="418750" y="53340"/>
                </a:lnTo>
                <a:lnTo>
                  <a:pt x="418464" y="49530"/>
                </a:lnTo>
                <a:lnTo>
                  <a:pt x="416940" y="45720"/>
                </a:lnTo>
                <a:lnTo>
                  <a:pt x="417194" y="44450"/>
                </a:lnTo>
                <a:lnTo>
                  <a:pt x="439546" y="44450"/>
                </a:lnTo>
                <a:lnTo>
                  <a:pt x="440054" y="43180"/>
                </a:lnTo>
                <a:lnTo>
                  <a:pt x="426974" y="43180"/>
                </a:lnTo>
                <a:lnTo>
                  <a:pt x="425450" y="41910"/>
                </a:lnTo>
                <a:lnTo>
                  <a:pt x="424052" y="40640"/>
                </a:lnTo>
                <a:lnTo>
                  <a:pt x="405809" y="22860"/>
                </a:lnTo>
                <a:close/>
              </a:path>
              <a:path w="440689" h="450850" extrusionOk="0">
                <a:moveTo>
                  <a:pt x="439546" y="44450"/>
                </a:moveTo>
                <a:lnTo>
                  <a:pt x="417194" y="44450"/>
                </a:lnTo>
                <a:lnTo>
                  <a:pt x="421513" y="49530"/>
                </a:lnTo>
                <a:lnTo>
                  <a:pt x="426084" y="53340"/>
                </a:lnTo>
                <a:lnTo>
                  <a:pt x="430910" y="53340"/>
                </a:lnTo>
                <a:lnTo>
                  <a:pt x="436244" y="48260"/>
                </a:lnTo>
                <a:lnTo>
                  <a:pt x="438022" y="45720"/>
                </a:lnTo>
                <a:lnTo>
                  <a:pt x="439546" y="44450"/>
                </a:lnTo>
                <a:close/>
              </a:path>
              <a:path w="440689" h="450850" extrusionOk="0">
                <a:moveTo>
                  <a:pt x="435101" y="35560"/>
                </a:moveTo>
                <a:lnTo>
                  <a:pt x="435101" y="38100"/>
                </a:lnTo>
                <a:lnTo>
                  <a:pt x="434213" y="40640"/>
                </a:lnTo>
                <a:lnTo>
                  <a:pt x="432434" y="41910"/>
                </a:lnTo>
                <a:lnTo>
                  <a:pt x="431291" y="43180"/>
                </a:lnTo>
                <a:lnTo>
                  <a:pt x="440054" y="43180"/>
                </a:lnTo>
                <a:lnTo>
                  <a:pt x="440563" y="41910"/>
                </a:lnTo>
                <a:lnTo>
                  <a:pt x="435101" y="35560"/>
                </a:lnTo>
                <a:close/>
              </a:path>
              <a:path w="440689" h="450850" extrusionOk="0">
                <a:moveTo>
                  <a:pt x="290575" y="24130"/>
                </a:moveTo>
                <a:lnTo>
                  <a:pt x="286003" y="27940"/>
                </a:lnTo>
                <a:lnTo>
                  <a:pt x="286893" y="31750"/>
                </a:lnTo>
                <a:lnTo>
                  <a:pt x="295782" y="40640"/>
                </a:lnTo>
                <a:lnTo>
                  <a:pt x="299338" y="41910"/>
                </a:lnTo>
                <a:lnTo>
                  <a:pt x="303910" y="36830"/>
                </a:lnTo>
                <a:lnTo>
                  <a:pt x="302894" y="34290"/>
                </a:lnTo>
                <a:lnTo>
                  <a:pt x="298576" y="29210"/>
                </a:lnTo>
                <a:lnTo>
                  <a:pt x="294005" y="25400"/>
                </a:lnTo>
                <a:lnTo>
                  <a:pt x="290575" y="24130"/>
                </a:lnTo>
                <a:close/>
              </a:path>
              <a:path w="440689" h="450850" extrusionOk="0">
                <a:moveTo>
                  <a:pt x="369569" y="0"/>
                </a:moveTo>
                <a:lnTo>
                  <a:pt x="343281" y="22860"/>
                </a:lnTo>
                <a:lnTo>
                  <a:pt x="341375" y="26670"/>
                </a:lnTo>
                <a:lnTo>
                  <a:pt x="339978" y="31750"/>
                </a:lnTo>
                <a:lnTo>
                  <a:pt x="338963" y="35560"/>
                </a:lnTo>
                <a:lnTo>
                  <a:pt x="344805" y="41910"/>
                </a:lnTo>
                <a:lnTo>
                  <a:pt x="346924" y="33020"/>
                </a:lnTo>
                <a:lnTo>
                  <a:pt x="349662" y="26670"/>
                </a:lnTo>
                <a:lnTo>
                  <a:pt x="369569" y="8890"/>
                </a:lnTo>
                <a:lnTo>
                  <a:pt x="391879" y="8890"/>
                </a:lnTo>
                <a:lnTo>
                  <a:pt x="390778" y="7620"/>
                </a:lnTo>
                <a:lnTo>
                  <a:pt x="387222" y="5080"/>
                </a:lnTo>
                <a:lnTo>
                  <a:pt x="380110" y="1270"/>
                </a:lnTo>
                <a:lnTo>
                  <a:pt x="373125" y="1270"/>
                </a:lnTo>
                <a:lnTo>
                  <a:pt x="369569" y="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5" name="object 15"/>
          <p:cNvPicPr/>
          <p:nvPr/>
        </p:nvPicPr>
        <p:blipFill>
          <a:blip r:embed="rId4"/>
          <a:stretch/>
        </p:blipFill>
        <p:spPr bwMode="auto">
          <a:xfrm>
            <a:off x="3059048" y="4584585"/>
            <a:ext cx="3507994" cy="1840064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 bwMode="auto">
          <a:xfrm>
            <a:off x="7059548" y="4592192"/>
            <a:ext cx="491490" cy="445770"/>
          </a:xfrm>
          <a:custGeom>
            <a:avLst/>
            <a:gdLst/>
            <a:ahLst/>
            <a:cxnLst/>
            <a:rect l="l" t="t" r="r" b="b"/>
            <a:pathLst>
              <a:path w="491490" h="445770" extrusionOk="0">
                <a:moveTo>
                  <a:pt x="6857" y="353059"/>
                </a:moveTo>
                <a:lnTo>
                  <a:pt x="0" y="360679"/>
                </a:lnTo>
                <a:lnTo>
                  <a:pt x="85978" y="445769"/>
                </a:lnTo>
                <a:lnTo>
                  <a:pt x="91567" y="440689"/>
                </a:lnTo>
                <a:lnTo>
                  <a:pt x="32384" y="380999"/>
                </a:lnTo>
                <a:lnTo>
                  <a:pt x="29082" y="378459"/>
                </a:lnTo>
                <a:lnTo>
                  <a:pt x="25653" y="374649"/>
                </a:lnTo>
                <a:lnTo>
                  <a:pt x="22098" y="372109"/>
                </a:lnTo>
                <a:lnTo>
                  <a:pt x="19939" y="369569"/>
                </a:lnTo>
                <a:lnTo>
                  <a:pt x="19050" y="369569"/>
                </a:lnTo>
                <a:lnTo>
                  <a:pt x="10668" y="361949"/>
                </a:lnTo>
                <a:lnTo>
                  <a:pt x="10541" y="360679"/>
                </a:lnTo>
                <a:lnTo>
                  <a:pt x="32461" y="360679"/>
                </a:lnTo>
                <a:lnTo>
                  <a:pt x="6857" y="353059"/>
                </a:lnTo>
                <a:close/>
              </a:path>
              <a:path w="491490" h="445770" extrusionOk="0">
                <a:moveTo>
                  <a:pt x="32461" y="360679"/>
                </a:moveTo>
                <a:lnTo>
                  <a:pt x="11175" y="360679"/>
                </a:lnTo>
                <a:lnTo>
                  <a:pt x="11937" y="361949"/>
                </a:lnTo>
                <a:lnTo>
                  <a:pt x="14731" y="361949"/>
                </a:lnTo>
                <a:lnTo>
                  <a:pt x="21590" y="364489"/>
                </a:lnTo>
                <a:lnTo>
                  <a:pt x="24002" y="365759"/>
                </a:lnTo>
                <a:lnTo>
                  <a:pt x="31115" y="368299"/>
                </a:lnTo>
                <a:lnTo>
                  <a:pt x="34925" y="369569"/>
                </a:lnTo>
                <a:lnTo>
                  <a:pt x="37592" y="369569"/>
                </a:lnTo>
                <a:lnTo>
                  <a:pt x="102997" y="389889"/>
                </a:lnTo>
                <a:lnTo>
                  <a:pt x="99568" y="378459"/>
                </a:lnTo>
                <a:lnTo>
                  <a:pt x="92201" y="378459"/>
                </a:lnTo>
                <a:lnTo>
                  <a:pt x="32461" y="360679"/>
                </a:lnTo>
                <a:close/>
              </a:path>
              <a:path w="491490" h="445770" extrusionOk="0">
                <a:moveTo>
                  <a:pt x="73532" y="287019"/>
                </a:moveTo>
                <a:lnTo>
                  <a:pt x="66548" y="293369"/>
                </a:lnTo>
                <a:lnTo>
                  <a:pt x="92201" y="378459"/>
                </a:lnTo>
                <a:lnTo>
                  <a:pt x="99568" y="378459"/>
                </a:lnTo>
                <a:lnTo>
                  <a:pt x="83566" y="325119"/>
                </a:lnTo>
                <a:lnTo>
                  <a:pt x="81533" y="318769"/>
                </a:lnTo>
                <a:lnTo>
                  <a:pt x="79628" y="312419"/>
                </a:lnTo>
                <a:lnTo>
                  <a:pt x="77724" y="307339"/>
                </a:lnTo>
                <a:lnTo>
                  <a:pt x="74929" y="299719"/>
                </a:lnTo>
                <a:lnTo>
                  <a:pt x="73532" y="297179"/>
                </a:lnTo>
                <a:lnTo>
                  <a:pt x="83814" y="297179"/>
                </a:lnTo>
                <a:lnTo>
                  <a:pt x="73532" y="287019"/>
                </a:lnTo>
                <a:close/>
              </a:path>
              <a:path w="491490" h="445770" extrusionOk="0">
                <a:moveTo>
                  <a:pt x="83814" y="297179"/>
                </a:moveTo>
                <a:lnTo>
                  <a:pt x="74041" y="297179"/>
                </a:lnTo>
                <a:lnTo>
                  <a:pt x="80136" y="303529"/>
                </a:lnTo>
                <a:lnTo>
                  <a:pt x="80645" y="304799"/>
                </a:lnTo>
                <a:lnTo>
                  <a:pt x="81279" y="304799"/>
                </a:lnTo>
                <a:lnTo>
                  <a:pt x="82296" y="306069"/>
                </a:lnTo>
                <a:lnTo>
                  <a:pt x="85217" y="308609"/>
                </a:lnTo>
                <a:lnTo>
                  <a:pt x="86232" y="309879"/>
                </a:lnTo>
                <a:lnTo>
                  <a:pt x="90170" y="314959"/>
                </a:lnTo>
                <a:lnTo>
                  <a:pt x="153924" y="378459"/>
                </a:lnTo>
                <a:lnTo>
                  <a:pt x="159639" y="372109"/>
                </a:lnTo>
                <a:lnTo>
                  <a:pt x="83814" y="297179"/>
                </a:lnTo>
                <a:close/>
              </a:path>
              <a:path w="491490" h="445770" extrusionOk="0">
                <a:moveTo>
                  <a:pt x="178308" y="271779"/>
                </a:moveTo>
                <a:lnTo>
                  <a:pt x="159639" y="271779"/>
                </a:lnTo>
                <a:lnTo>
                  <a:pt x="167131" y="273049"/>
                </a:lnTo>
                <a:lnTo>
                  <a:pt x="170560" y="275589"/>
                </a:lnTo>
                <a:lnTo>
                  <a:pt x="173608" y="278129"/>
                </a:lnTo>
                <a:lnTo>
                  <a:pt x="177419" y="281939"/>
                </a:lnTo>
                <a:lnTo>
                  <a:pt x="171539" y="289559"/>
                </a:lnTo>
                <a:lnTo>
                  <a:pt x="166481" y="295909"/>
                </a:lnTo>
                <a:lnTo>
                  <a:pt x="158876" y="307339"/>
                </a:lnTo>
                <a:lnTo>
                  <a:pt x="154940" y="313689"/>
                </a:lnTo>
                <a:lnTo>
                  <a:pt x="152653" y="320039"/>
                </a:lnTo>
                <a:lnTo>
                  <a:pt x="152019" y="325119"/>
                </a:lnTo>
                <a:lnTo>
                  <a:pt x="151510" y="331469"/>
                </a:lnTo>
                <a:lnTo>
                  <a:pt x="153543" y="336549"/>
                </a:lnTo>
                <a:lnTo>
                  <a:pt x="158242" y="341629"/>
                </a:lnTo>
                <a:lnTo>
                  <a:pt x="161162" y="344169"/>
                </a:lnTo>
                <a:lnTo>
                  <a:pt x="164846" y="346709"/>
                </a:lnTo>
                <a:lnTo>
                  <a:pt x="173735" y="349249"/>
                </a:lnTo>
                <a:lnTo>
                  <a:pt x="178307" y="347979"/>
                </a:lnTo>
                <a:lnTo>
                  <a:pt x="187959" y="345439"/>
                </a:lnTo>
                <a:lnTo>
                  <a:pt x="192277" y="342899"/>
                </a:lnTo>
                <a:lnTo>
                  <a:pt x="194987" y="340359"/>
                </a:lnTo>
                <a:lnTo>
                  <a:pt x="172084" y="340359"/>
                </a:lnTo>
                <a:lnTo>
                  <a:pt x="167767" y="339089"/>
                </a:lnTo>
                <a:lnTo>
                  <a:pt x="164337" y="335279"/>
                </a:lnTo>
                <a:lnTo>
                  <a:pt x="160654" y="331469"/>
                </a:lnTo>
                <a:lnTo>
                  <a:pt x="159257" y="327659"/>
                </a:lnTo>
                <a:lnTo>
                  <a:pt x="160274" y="322579"/>
                </a:lnTo>
                <a:lnTo>
                  <a:pt x="161162" y="317499"/>
                </a:lnTo>
                <a:lnTo>
                  <a:pt x="163322" y="312419"/>
                </a:lnTo>
                <a:lnTo>
                  <a:pt x="166877" y="307339"/>
                </a:lnTo>
                <a:lnTo>
                  <a:pt x="170306" y="300989"/>
                </a:lnTo>
                <a:lnTo>
                  <a:pt x="175386" y="294639"/>
                </a:lnTo>
                <a:lnTo>
                  <a:pt x="181991" y="287019"/>
                </a:lnTo>
                <a:lnTo>
                  <a:pt x="193141" y="287019"/>
                </a:lnTo>
                <a:lnTo>
                  <a:pt x="180594" y="274319"/>
                </a:lnTo>
                <a:lnTo>
                  <a:pt x="178308" y="271779"/>
                </a:lnTo>
                <a:close/>
              </a:path>
              <a:path w="491490" h="445770" extrusionOk="0">
                <a:moveTo>
                  <a:pt x="193141" y="287019"/>
                </a:moveTo>
                <a:lnTo>
                  <a:pt x="181991" y="287019"/>
                </a:lnTo>
                <a:lnTo>
                  <a:pt x="188341" y="293369"/>
                </a:lnTo>
                <a:lnTo>
                  <a:pt x="192658" y="297179"/>
                </a:lnTo>
                <a:lnTo>
                  <a:pt x="195706" y="302259"/>
                </a:lnTo>
                <a:lnTo>
                  <a:pt x="197357" y="307339"/>
                </a:lnTo>
                <a:lnTo>
                  <a:pt x="199135" y="312419"/>
                </a:lnTo>
                <a:lnTo>
                  <a:pt x="199517" y="316229"/>
                </a:lnTo>
                <a:lnTo>
                  <a:pt x="197484" y="326389"/>
                </a:lnTo>
                <a:lnTo>
                  <a:pt x="195325" y="330199"/>
                </a:lnTo>
                <a:lnTo>
                  <a:pt x="187578" y="337819"/>
                </a:lnTo>
                <a:lnTo>
                  <a:pt x="182752" y="340359"/>
                </a:lnTo>
                <a:lnTo>
                  <a:pt x="194987" y="340359"/>
                </a:lnTo>
                <a:lnTo>
                  <a:pt x="196342" y="339089"/>
                </a:lnTo>
                <a:lnTo>
                  <a:pt x="201549" y="334009"/>
                </a:lnTo>
                <a:lnTo>
                  <a:pt x="204343" y="328929"/>
                </a:lnTo>
                <a:lnTo>
                  <a:pt x="205231" y="320039"/>
                </a:lnTo>
                <a:lnTo>
                  <a:pt x="205104" y="316229"/>
                </a:lnTo>
                <a:lnTo>
                  <a:pt x="204850" y="313689"/>
                </a:lnTo>
                <a:lnTo>
                  <a:pt x="203453" y="308609"/>
                </a:lnTo>
                <a:lnTo>
                  <a:pt x="225234" y="308609"/>
                </a:lnTo>
                <a:lnTo>
                  <a:pt x="225932" y="307339"/>
                </a:lnTo>
                <a:lnTo>
                  <a:pt x="216407" y="307339"/>
                </a:lnTo>
                <a:lnTo>
                  <a:pt x="214883" y="306069"/>
                </a:lnTo>
                <a:lnTo>
                  <a:pt x="211962" y="306069"/>
                </a:lnTo>
                <a:lnTo>
                  <a:pt x="193141" y="287019"/>
                </a:lnTo>
                <a:close/>
              </a:path>
              <a:path w="491490" h="445770" extrusionOk="0">
                <a:moveTo>
                  <a:pt x="225234" y="308609"/>
                </a:moveTo>
                <a:lnTo>
                  <a:pt x="203707" y="308609"/>
                </a:lnTo>
                <a:lnTo>
                  <a:pt x="208025" y="312419"/>
                </a:lnTo>
                <a:lnTo>
                  <a:pt x="212471" y="317499"/>
                </a:lnTo>
                <a:lnTo>
                  <a:pt x="217424" y="316229"/>
                </a:lnTo>
                <a:lnTo>
                  <a:pt x="222630" y="311149"/>
                </a:lnTo>
                <a:lnTo>
                  <a:pt x="224535" y="309879"/>
                </a:lnTo>
                <a:lnTo>
                  <a:pt x="225234" y="308609"/>
                </a:lnTo>
                <a:close/>
              </a:path>
              <a:path w="491490" h="445770" extrusionOk="0">
                <a:moveTo>
                  <a:pt x="221487" y="299719"/>
                </a:moveTo>
                <a:lnTo>
                  <a:pt x="221615" y="300989"/>
                </a:lnTo>
                <a:lnTo>
                  <a:pt x="220599" y="303529"/>
                </a:lnTo>
                <a:lnTo>
                  <a:pt x="218821" y="306069"/>
                </a:lnTo>
                <a:lnTo>
                  <a:pt x="217804" y="306069"/>
                </a:lnTo>
                <a:lnTo>
                  <a:pt x="216407" y="307339"/>
                </a:lnTo>
                <a:lnTo>
                  <a:pt x="225932" y="307339"/>
                </a:lnTo>
                <a:lnTo>
                  <a:pt x="227075" y="304799"/>
                </a:lnTo>
                <a:lnTo>
                  <a:pt x="221487" y="299719"/>
                </a:lnTo>
                <a:close/>
              </a:path>
              <a:path w="491490" h="445770" extrusionOk="0">
                <a:moveTo>
                  <a:pt x="163068" y="264159"/>
                </a:moveTo>
                <a:lnTo>
                  <a:pt x="152526" y="264159"/>
                </a:lnTo>
                <a:lnTo>
                  <a:pt x="148971" y="266699"/>
                </a:lnTo>
                <a:lnTo>
                  <a:pt x="145415" y="267969"/>
                </a:lnTo>
                <a:lnTo>
                  <a:pt x="125475" y="299719"/>
                </a:lnTo>
                <a:lnTo>
                  <a:pt x="131191" y="304799"/>
                </a:lnTo>
                <a:lnTo>
                  <a:pt x="133312" y="297179"/>
                </a:lnTo>
                <a:lnTo>
                  <a:pt x="136064" y="289559"/>
                </a:lnTo>
                <a:lnTo>
                  <a:pt x="139459" y="283209"/>
                </a:lnTo>
                <a:lnTo>
                  <a:pt x="143509" y="279399"/>
                </a:lnTo>
                <a:lnTo>
                  <a:pt x="145923" y="276859"/>
                </a:lnTo>
                <a:lnTo>
                  <a:pt x="148844" y="274319"/>
                </a:lnTo>
                <a:lnTo>
                  <a:pt x="155955" y="271779"/>
                </a:lnTo>
                <a:lnTo>
                  <a:pt x="178308" y="271779"/>
                </a:lnTo>
                <a:lnTo>
                  <a:pt x="177165" y="270509"/>
                </a:lnTo>
                <a:lnTo>
                  <a:pt x="173735" y="267969"/>
                </a:lnTo>
                <a:lnTo>
                  <a:pt x="163068" y="264159"/>
                </a:lnTo>
                <a:close/>
              </a:path>
              <a:path w="491490" h="445770" extrusionOk="0">
                <a:moveTo>
                  <a:pt x="224281" y="201929"/>
                </a:moveTo>
                <a:lnTo>
                  <a:pt x="219075" y="201929"/>
                </a:lnTo>
                <a:lnTo>
                  <a:pt x="213995" y="204469"/>
                </a:lnTo>
                <a:lnTo>
                  <a:pt x="208915" y="205739"/>
                </a:lnTo>
                <a:lnTo>
                  <a:pt x="204216" y="208279"/>
                </a:lnTo>
                <a:lnTo>
                  <a:pt x="194945" y="217169"/>
                </a:lnTo>
                <a:lnTo>
                  <a:pt x="191643" y="223519"/>
                </a:lnTo>
                <a:lnTo>
                  <a:pt x="188341" y="237489"/>
                </a:lnTo>
                <a:lnTo>
                  <a:pt x="188468" y="243839"/>
                </a:lnTo>
                <a:lnTo>
                  <a:pt x="208152" y="276859"/>
                </a:lnTo>
                <a:lnTo>
                  <a:pt x="228980" y="285749"/>
                </a:lnTo>
                <a:lnTo>
                  <a:pt x="236093" y="285749"/>
                </a:lnTo>
                <a:lnTo>
                  <a:pt x="243077" y="284479"/>
                </a:lnTo>
                <a:lnTo>
                  <a:pt x="249935" y="281939"/>
                </a:lnTo>
                <a:lnTo>
                  <a:pt x="255904" y="279399"/>
                </a:lnTo>
                <a:lnTo>
                  <a:pt x="258445" y="276859"/>
                </a:lnTo>
                <a:lnTo>
                  <a:pt x="231521" y="276859"/>
                </a:lnTo>
                <a:lnTo>
                  <a:pt x="225678" y="275589"/>
                </a:lnTo>
                <a:lnTo>
                  <a:pt x="219201" y="274319"/>
                </a:lnTo>
                <a:lnTo>
                  <a:pt x="213359" y="270509"/>
                </a:lnTo>
                <a:lnTo>
                  <a:pt x="207136" y="264159"/>
                </a:lnTo>
                <a:lnTo>
                  <a:pt x="206882" y="262889"/>
                </a:lnTo>
                <a:lnTo>
                  <a:pt x="205612" y="261619"/>
                </a:lnTo>
                <a:lnTo>
                  <a:pt x="210749" y="256539"/>
                </a:lnTo>
                <a:lnTo>
                  <a:pt x="201675" y="256539"/>
                </a:lnTo>
                <a:lnTo>
                  <a:pt x="198120" y="248919"/>
                </a:lnTo>
                <a:lnTo>
                  <a:pt x="196342" y="242569"/>
                </a:lnTo>
                <a:lnTo>
                  <a:pt x="196469" y="228599"/>
                </a:lnTo>
                <a:lnTo>
                  <a:pt x="199135" y="223519"/>
                </a:lnTo>
                <a:lnTo>
                  <a:pt x="204216" y="218439"/>
                </a:lnTo>
                <a:lnTo>
                  <a:pt x="206375" y="215899"/>
                </a:lnTo>
                <a:lnTo>
                  <a:pt x="208915" y="214629"/>
                </a:lnTo>
                <a:lnTo>
                  <a:pt x="214502" y="212089"/>
                </a:lnTo>
                <a:lnTo>
                  <a:pt x="217550" y="210819"/>
                </a:lnTo>
                <a:lnTo>
                  <a:pt x="246443" y="210819"/>
                </a:lnTo>
                <a:lnTo>
                  <a:pt x="244728" y="209549"/>
                </a:lnTo>
                <a:lnTo>
                  <a:pt x="241426" y="208279"/>
                </a:lnTo>
                <a:lnTo>
                  <a:pt x="238125" y="205739"/>
                </a:lnTo>
                <a:lnTo>
                  <a:pt x="234187" y="204469"/>
                </a:lnTo>
                <a:lnTo>
                  <a:pt x="229489" y="203199"/>
                </a:lnTo>
                <a:lnTo>
                  <a:pt x="224281" y="201929"/>
                </a:lnTo>
                <a:close/>
              </a:path>
              <a:path w="491490" h="445770" extrusionOk="0">
                <a:moveTo>
                  <a:pt x="266700" y="233679"/>
                </a:moveTo>
                <a:lnTo>
                  <a:pt x="253237" y="271779"/>
                </a:lnTo>
                <a:lnTo>
                  <a:pt x="237362" y="276859"/>
                </a:lnTo>
                <a:lnTo>
                  <a:pt x="258445" y="276859"/>
                </a:lnTo>
                <a:lnTo>
                  <a:pt x="260984" y="274319"/>
                </a:lnTo>
                <a:lnTo>
                  <a:pt x="266192" y="269239"/>
                </a:lnTo>
                <a:lnTo>
                  <a:pt x="269621" y="262889"/>
                </a:lnTo>
                <a:lnTo>
                  <a:pt x="271272" y="257809"/>
                </a:lnTo>
                <a:lnTo>
                  <a:pt x="272923" y="251459"/>
                </a:lnTo>
                <a:lnTo>
                  <a:pt x="273811" y="246379"/>
                </a:lnTo>
                <a:lnTo>
                  <a:pt x="274066" y="241299"/>
                </a:lnTo>
                <a:lnTo>
                  <a:pt x="266700" y="233679"/>
                </a:lnTo>
                <a:close/>
              </a:path>
              <a:path w="491490" h="445770" extrusionOk="0">
                <a:moveTo>
                  <a:pt x="246443" y="210819"/>
                </a:moveTo>
                <a:lnTo>
                  <a:pt x="227456" y="210819"/>
                </a:lnTo>
                <a:lnTo>
                  <a:pt x="230631" y="212089"/>
                </a:lnTo>
                <a:lnTo>
                  <a:pt x="233933" y="213359"/>
                </a:lnTo>
                <a:lnTo>
                  <a:pt x="237235" y="215899"/>
                </a:lnTo>
                <a:lnTo>
                  <a:pt x="240410" y="218439"/>
                </a:lnTo>
                <a:lnTo>
                  <a:pt x="201675" y="256539"/>
                </a:lnTo>
                <a:lnTo>
                  <a:pt x="210749" y="256539"/>
                </a:lnTo>
                <a:lnTo>
                  <a:pt x="251841" y="215899"/>
                </a:lnTo>
                <a:lnTo>
                  <a:pt x="248157" y="212089"/>
                </a:lnTo>
                <a:lnTo>
                  <a:pt x="246443" y="210819"/>
                </a:lnTo>
                <a:close/>
              </a:path>
              <a:path w="491490" h="445770" extrusionOk="0">
                <a:moveTo>
                  <a:pt x="321352" y="182879"/>
                </a:moveTo>
                <a:lnTo>
                  <a:pt x="304546" y="182879"/>
                </a:lnTo>
                <a:lnTo>
                  <a:pt x="309499" y="184149"/>
                </a:lnTo>
                <a:lnTo>
                  <a:pt x="311657" y="185419"/>
                </a:lnTo>
                <a:lnTo>
                  <a:pt x="313690" y="186689"/>
                </a:lnTo>
                <a:lnTo>
                  <a:pt x="315975" y="189229"/>
                </a:lnTo>
                <a:lnTo>
                  <a:pt x="317373" y="191769"/>
                </a:lnTo>
                <a:lnTo>
                  <a:pt x="317880" y="199389"/>
                </a:lnTo>
                <a:lnTo>
                  <a:pt x="317246" y="203199"/>
                </a:lnTo>
                <a:lnTo>
                  <a:pt x="315468" y="207009"/>
                </a:lnTo>
                <a:lnTo>
                  <a:pt x="313817" y="210819"/>
                </a:lnTo>
                <a:lnTo>
                  <a:pt x="311530" y="213359"/>
                </a:lnTo>
                <a:lnTo>
                  <a:pt x="308482" y="217169"/>
                </a:lnTo>
                <a:lnTo>
                  <a:pt x="302744" y="220979"/>
                </a:lnTo>
                <a:lnTo>
                  <a:pt x="296005" y="224789"/>
                </a:lnTo>
                <a:lnTo>
                  <a:pt x="288266" y="227329"/>
                </a:lnTo>
                <a:lnTo>
                  <a:pt x="279526" y="228599"/>
                </a:lnTo>
                <a:lnTo>
                  <a:pt x="286257" y="236219"/>
                </a:lnTo>
                <a:lnTo>
                  <a:pt x="290068" y="234949"/>
                </a:lnTo>
                <a:lnTo>
                  <a:pt x="293116" y="233679"/>
                </a:lnTo>
                <a:lnTo>
                  <a:pt x="295401" y="233679"/>
                </a:lnTo>
                <a:lnTo>
                  <a:pt x="297687" y="232409"/>
                </a:lnTo>
                <a:lnTo>
                  <a:pt x="300481" y="231139"/>
                </a:lnTo>
                <a:lnTo>
                  <a:pt x="307085" y="227329"/>
                </a:lnTo>
                <a:lnTo>
                  <a:pt x="325881" y="196849"/>
                </a:lnTo>
                <a:lnTo>
                  <a:pt x="325247" y="193039"/>
                </a:lnTo>
                <a:lnTo>
                  <a:pt x="324484" y="187959"/>
                </a:lnTo>
                <a:lnTo>
                  <a:pt x="322452" y="184149"/>
                </a:lnTo>
                <a:lnTo>
                  <a:pt x="321352" y="182879"/>
                </a:lnTo>
                <a:close/>
              </a:path>
              <a:path w="491490" h="445770" extrusionOk="0">
                <a:moveTo>
                  <a:pt x="277495" y="146049"/>
                </a:moveTo>
                <a:lnTo>
                  <a:pt x="274700" y="147319"/>
                </a:lnTo>
                <a:lnTo>
                  <a:pt x="272033" y="147319"/>
                </a:lnTo>
                <a:lnTo>
                  <a:pt x="269367" y="148589"/>
                </a:lnTo>
                <a:lnTo>
                  <a:pt x="266826" y="149859"/>
                </a:lnTo>
                <a:lnTo>
                  <a:pt x="263905" y="151129"/>
                </a:lnTo>
                <a:lnTo>
                  <a:pt x="258064" y="154939"/>
                </a:lnTo>
                <a:lnTo>
                  <a:pt x="241300" y="182879"/>
                </a:lnTo>
                <a:lnTo>
                  <a:pt x="242061" y="186689"/>
                </a:lnTo>
                <a:lnTo>
                  <a:pt x="242697" y="190499"/>
                </a:lnTo>
                <a:lnTo>
                  <a:pt x="244475" y="194309"/>
                </a:lnTo>
                <a:lnTo>
                  <a:pt x="247269" y="196849"/>
                </a:lnTo>
                <a:lnTo>
                  <a:pt x="249427" y="199389"/>
                </a:lnTo>
                <a:lnTo>
                  <a:pt x="251459" y="200659"/>
                </a:lnTo>
                <a:lnTo>
                  <a:pt x="253365" y="200659"/>
                </a:lnTo>
                <a:lnTo>
                  <a:pt x="255270" y="201929"/>
                </a:lnTo>
                <a:lnTo>
                  <a:pt x="263144" y="201929"/>
                </a:lnTo>
                <a:lnTo>
                  <a:pt x="266826" y="200659"/>
                </a:lnTo>
                <a:lnTo>
                  <a:pt x="274700" y="198119"/>
                </a:lnTo>
                <a:lnTo>
                  <a:pt x="279146" y="195579"/>
                </a:lnTo>
                <a:lnTo>
                  <a:pt x="280797" y="194309"/>
                </a:lnTo>
                <a:lnTo>
                  <a:pt x="259842" y="194309"/>
                </a:lnTo>
                <a:lnTo>
                  <a:pt x="257301" y="193039"/>
                </a:lnTo>
                <a:lnTo>
                  <a:pt x="255016" y="193039"/>
                </a:lnTo>
                <a:lnTo>
                  <a:pt x="251078" y="189229"/>
                </a:lnTo>
                <a:lnTo>
                  <a:pt x="250062" y="186689"/>
                </a:lnTo>
                <a:lnTo>
                  <a:pt x="249300" y="180339"/>
                </a:lnTo>
                <a:lnTo>
                  <a:pt x="249808" y="177799"/>
                </a:lnTo>
                <a:lnTo>
                  <a:pt x="251205" y="173989"/>
                </a:lnTo>
                <a:lnTo>
                  <a:pt x="252475" y="170179"/>
                </a:lnTo>
                <a:lnTo>
                  <a:pt x="284099" y="152399"/>
                </a:lnTo>
                <a:lnTo>
                  <a:pt x="277495" y="146049"/>
                </a:lnTo>
                <a:close/>
              </a:path>
              <a:path w="491490" h="445770" extrusionOk="0">
                <a:moveTo>
                  <a:pt x="312800" y="175259"/>
                </a:moveTo>
                <a:lnTo>
                  <a:pt x="301371" y="175259"/>
                </a:lnTo>
                <a:lnTo>
                  <a:pt x="296925" y="177799"/>
                </a:lnTo>
                <a:lnTo>
                  <a:pt x="292353" y="179069"/>
                </a:lnTo>
                <a:lnTo>
                  <a:pt x="287147" y="181609"/>
                </a:lnTo>
                <a:lnTo>
                  <a:pt x="281050" y="185419"/>
                </a:lnTo>
                <a:lnTo>
                  <a:pt x="275971" y="187959"/>
                </a:lnTo>
                <a:lnTo>
                  <a:pt x="271652" y="190499"/>
                </a:lnTo>
                <a:lnTo>
                  <a:pt x="265302" y="193039"/>
                </a:lnTo>
                <a:lnTo>
                  <a:pt x="262381" y="194309"/>
                </a:lnTo>
                <a:lnTo>
                  <a:pt x="280797" y="194309"/>
                </a:lnTo>
                <a:lnTo>
                  <a:pt x="284099" y="191769"/>
                </a:lnTo>
                <a:lnTo>
                  <a:pt x="289432" y="189229"/>
                </a:lnTo>
                <a:lnTo>
                  <a:pt x="294004" y="186689"/>
                </a:lnTo>
                <a:lnTo>
                  <a:pt x="301371" y="184149"/>
                </a:lnTo>
                <a:lnTo>
                  <a:pt x="304546" y="182879"/>
                </a:lnTo>
                <a:lnTo>
                  <a:pt x="321352" y="182879"/>
                </a:lnTo>
                <a:lnTo>
                  <a:pt x="319150" y="180339"/>
                </a:lnTo>
                <a:lnTo>
                  <a:pt x="316229" y="177799"/>
                </a:lnTo>
                <a:lnTo>
                  <a:pt x="312800" y="175259"/>
                </a:lnTo>
                <a:close/>
              </a:path>
              <a:path w="491490" h="445770" extrusionOk="0">
                <a:moveTo>
                  <a:pt x="307635" y="126999"/>
                </a:moveTo>
                <a:lnTo>
                  <a:pt x="297052" y="126999"/>
                </a:lnTo>
                <a:lnTo>
                  <a:pt x="343916" y="173989"/>
                </a:lnTo>
                <a:lnTo>
                  <a:pt x="347979" y="176529"/>
                </a:lnTo>
                <a:lnTo>
                  <a:pt x="355980" y="176529"/>
                </a:lnTo>
                <a:lnTo>
                  <a:pt x="360172" y="175259"/>
                </a:lnTo>
                <a:lnTo>
                  <a:pt x="364362" y="171449"/>
                </a:lnTo>
                <a:lnTo>
                  <a:pt x="365505" y="170179"/>
                </a:lnTo>
                <a:lnTo>
                  <a:pt x="355219" y="170179"/>
                </a:lnTo>
                <a:lnTo>
                  <a:pt x="349884" y="168909"/>
                </a:lnTo>
                <a:lnTo>
                  <a:pt x="307635" y="126999"/>
                </a:lnTo>
                <a:close/>
              </a:path>
              <a:path w="491490" h="445770" extrusionOk="0">
                <a:moveTo>
                  <a:pt x="365378" y="153669"/>
                </a:moveTo>
                <a:lnTo>
                  <a:pt x="364362" y="158749"/>
                </a:lnTo>
                <a:lnTo>
                  <a:pt x="362839" y="162559"/>
                </a:lnTo>
                <a:lnTo>
                  <a:pt x="361569" y="163829"/>
                </a:lnTo>
                <a:lnTo>
                  <a:pt x="359918" y="165099"/>
                </a:lnTo>
                <a:lnTo>
                  <a:pt x="355219" y="170179"/>
                </a:lnTo>
                <a:lnTo>
                  <a:pt x="365505" y="170179"/>
                </a:lnTo>
                <a:lnTo>
                  <a:pt x="367792" y="167639"/>
                </a:lnTo>
                <a:lnTo>
                  <a:pt x="370077" y="163829"/>
                </a:lnTo>
                <a:lnTo>
                  <a:pt x="371475" y="160019"/>
                </a:lnTo>
                <a:lnTo>
                  <a:pt x="365378" y="153669"/>
                </a:lnTo>
                <a:close/>
              </a:path>
              <a:path w="491490" h="445770" extrusionOk="0">
                <a:moveTo>
                  <a:pt x="328802" y="86359"/>
                </a:moveTo>
                <a:lnTo>
                  <a:pt x="324230" y="91439"/>
                </a:lnTo>
                <a:lnTo>
                  <a:pt x="382777" y="149859"/>
                </a:lnTo>
                <a:lnTo>
                  <a:pt x="388239" y="143509"/>
                </a:lnTo>
                <a:lnTo>
                  <a:pt x="351281" y="107949"/>
                </a:lnTo>
                <a:lnTo>
                  <a:pt x="348615" y="102869"/>
                </a:lnTo>
                <a:lnTo>
                  <a:pt x="346437" y="97789"/>
                </a:lnTo>
                <a:lnTo>
                  <a:pt x="339978" y="97789"/>
                </a:lnTo>
                <a:lnTo>
                  <a:pt x="328802" y="86359"/>
                </a:lnTo>
                <a:close/>
              </a:path>
              <a:path w="491490" h="445770" extrusionOk="0">
                <a:moveTo>
                  <a:pt x="280416" y="100329"/>
                </a:moveTo>
                <a:lnTo>
                  <a:pt x="274954" y="105409"/>
                </a:lnTo>
                <a:lnTo>
                  <a:pt x="292480" y="123189"/>
                </a:lnTo>
                <a:lnTo>
                  <a:pt x="282701" y="132079"/>
                </a:lnTo>
                <a:lnTo>
                  <a:pt x="287274" y="137159"/>
                </a:lnTo>
                <a:lnTo>
                  <a:pt x="297052" y="126999"/>
                </a:lnTo>
                <a:lnTo>
                  <a:pt x="307635" y="126999"/>
                </a:lnTo>
                <a:lnTo>
                  <a:pt x="302514" y="121919"/>
                </a:lnTo>
                <a:lnTo>
                  <a:pt x="307763" y="116839"/>
                </a:lnTo>
                <a:lnTo>
                  <a:pt x="297815" y="116839"/>
                </a:lnTo>
                <a:lnTo>
                  <a:pt x="280416" y="100329"/>
                </a:lnTo>
                <a:close/>
              </a:path>
              <a:path w="491490" h="445770" extrusionOk="0">
                <a:moveTo>
                  <a:pt x="313562" y="101599"/>
                </a:moveTo>
                <a:lnTo>
                  <a:pt x="297815" y="116839"/>
                </a:lnTo>
                <a:lnTo>
                  <a:pt x="307763" y="116839"/>
                </a:lnTo>
                <a:lnTo>
                  <a:pt x="318261" y="106679"/>
                </a:lnTo>
                <a:lnTo>
                  <a:pt x="313562" y="101599"/>
                </a:lnTo>
                <a:close/>
              </a:path>
              <a:path w="491490" h="445770" extrusionOk="0">
                <a:moveTo>
                  <a:pt x="367029" y="48259"/>
                </a:moveTo>
                <a:lnTo>
                  <a:pt x="361569" y="53339"/>
                </a:lnTo>
                <a:lnTo>
                  <a:pt x="420116" y="111759"/>
                </a:lnTo>
                <a:lnTo>
                  <a:pt x="425576" y="106679"/>
                </a:lnTo>
                <a:lnTo>
                  <a:pt x="367029" y="48259"/>
                </a:lnTo>
                <a:close/>
              </a:path>
              <a:path w="491490" h="445770" extrusionOk="0">
                <a:moveTo>
                  <a:pt x="353441" y="63499"/>
                </a:moveTo>
                <a:lnTo>
                  <a:pt x="338091" y="88899"/>
                </a:lnTo>
                <a:lnTo>
                  <a:pt x="340232" y="96519"/>
                </a:lnTo>
                <a:lnTo>
                  <a:pt x="339978" y="97789"/>
                </a:lnTo>
                <a:lnTo>
                  <a:pt x="346437" y="97789"/>
                </a:lnTo>
                <a:lnTo>
                  <a:pt x="344804" y="93979"/>
                </a:lnTo>
                <a:lnTo>
                  <a:pt x="344170" y="90169"/>
                </a:lnTo>
                <a:lnTo>
                  <a:pt x="352298" y="72389"/>
                </a:lnTo>
                <a:lnTo>
                  <a:pt x="355092" y="69849"/>
                </a:lnTo>
                <a:lnTo>
                  <a:pt x="358901" y="68579"/>
                </a:lnTo>
                <a:lnTo>
                  <a:pt x="353441" y="63499"/>
                </a:lnTo>
                <a:close/>
              </a:path>
              <a:path w="491490" h="445770" extrusionOk="0">
                <a:moveTo>
                  <a:pt x="441198" y="7619"/>
                </a:moveTo>
                <a:lnTo>
                  <a:pt x="423672" y="7619"/>
                </a:lnTo>
                <a:lnTo>
                  <a:pt x="427354" y="8889"/>
                </a:lnTo>
                <a:lnTo>
                  <a:pt x="431165" y="8889"/>
                </a:lnTo>
                <a:lnTo>
                  <a:pt x="434594" y="11429"/>
                </a:lnTo>
                <a:lnTo>
                  <a:pt x="441451" y="17779"/>
                </a:lnTo>
                <a:lnTo>
                  <a:pt x="435572" y="25399"/>
                </a:lnTo>
                <a:lnTo>
                  <a:pt x="430514" y="31749"/>
                </a:lnTo>
                <a:lnTo>
                  <a:pt x="422909" y="43179"/>
                </a:lnTo>
                <a:lnTo>
                  <a:pt x="418973" y="49529"/>
                </a:lnTo>
                <a:lnTo>
                  <a:pt x="416686" y="55879"/>
                </a:lnTo>
                <a:lnTo>
                  <a:pt x="416051" y="60959"/>
                </a:lnTo>
                <a:lnTo>
                  <a:pt x="415544" y="67309"/>
                </a:lnTo>
                <a:lnTo>
                  <a:pt x="417575" y="72389"/>
                </a:lnTo>
                <a:lnTo>
                  <a:pt x="422275" y="77469"/>
                </a:lnTo>
                <a:lnTo>
                  <a:pt x="425196" y="80009"/>
                </a:lnTo>
                <a:lnTo>
                  <a:pt x="428878" y="82549"/>
                </a:lnTo>
                <a:lnTo>
                  <a:pt x="437769" y="85089"/>
                </a:lnTo>
                <a:lnTo>
                  <a:pt x="442341" y="83819"/>
                </a:lnTo>
                <a:lnTo>
                  <a:pt x="451866" y="81279"/>
                </a:lnTo>
                <a:lnTo>
                  <a:pt x="456310" y="78739"/>
                </a:lnTo>
                <a:lnTo>
                  <a:pt x="459020" y="76199"/>
                </a:lnTo>
                <a:lnTo>
                  <a:pt x="436118" y="76199"/>
                </a:lnTo>
                <a:lnTo>
                  <a:pt x="431673" y="74929"/>
                </a:lnTo>
                <a:lnTo>
                  <a:pt x="424687" y="68579"/>
                </a:lnTo>
                <a:lnTo>
                  <a:pt x="423291" y="63499"/>
                </a:lnTo>
                <a:lnTo>
                  <a:pt x="424306" y="58419"/>
                </a:lnTo>
                <a:lnTo>
                  <a:pt x="425196" y="53339"/>
                </a:lnTo>
                <a:lnTo>
                  <a:pt x="427354" y="48259"/>
                </a:lnTo>
                <a:lnTo>
                  <a:pt x="430783" y="43179"/>
                </a:lnTo>
                <a:lnTo>
                  <a:pt x="434340" y="38099"/>
                </a:lnTo>
                <a:lnTo>
                  <a:pt x="439420" y="30479"/>
                </a:lnTo>
                <a:lnTo>
                  <a:pt x="446024" y="22859"/>
                </a:lnTo>
                <a:lnTo>
                  <a:pt x="457062" y="22859"/>
                </a:lnTo>
                <a:lnTo>
                  <a:pt x="444626" y="10159"/>
                </a:lnTo>
                <a:lnTo>
                  <a:pt x="441198" y="7619"/>
                </a:lnTo>
                <a:close/>
              </a:path>
              <a:path w="491490" h="445770" extrusionOk="0">
                <a:moveTo>
                  <a:pt x="457062" y="22859"/>
                </a:moveTo>
                <a:lnTo>
                  <a:pt x="446024" y="22859"/>
                </a:lnTo>
                <a:lnTo>
                  <a:pt x="452247" y="29209"/>
                </a:lnTo>
                <a:lnTo>
                  <a:pt x="456692" y="33019"/>
                </a:lnTo>
                <a:lnTo>
                  <a:pt x="459740" y="38099"/>
                </a:lnTo>
                <a:lnTo>
                  <a:pt x="461391" y="43179"/>
                </a:lnTo>
                <a:lnTo>
                  <a:pt x="463169" y="48259"/>
                </a:lnTo>
                <a:lnTo>
                  <a:pt x="463550" y="52069"/>
                </a:lnTo>
                <a:lnTo>
                  <a:pt x="461518" y="62229"/>
                </a:lnTo>
                <a:lnTo>
                  <a:pt x="459358" y="66039"/>
                </a:lnTo>
                <a:lnTo>
                  <a:pt x="451611" y="73659"/>
                </a:lnTo>
                <a:lnTo>
                  <a:pt x="446785" y="76199"/>
                </a:lnTo>
                <a:lnTo>
                  <a:pt x="459020" y="76199"/>
                </a:lnTo>
                <a:lnTo>
                  <a:pt x="460375" y="74929"/>
                </a:lnTo>
                <a:lnTo>
                  <a:pt x="465581" y="69849"/>
                </a:lnTo>
                <a:lnTo>
                  <a:pt x="468375" y="64769"/>
                </a:lnTo>
                <a:lnTo>
                  <a:pt x="469265" y="55879"/>
                </a:lnTo>
                <a:lnTo>
                  <a:pt x="469265" y="53339"/>
                </a:lnTo>
                <a:lnTo>
                  <a:pt x="468883" y="49529"/>
                </a:lnTo>
                <a:lnTo>
                  <a:pt x="467486" y="44449"/>
                </a:lnTo>
                <a:lnTo>
                  <a:pt x="489267" y="44449"/>
                </a:lnTo>
                <a:lnTo>
                  <a:pt x="489966" y="43179"/>
                </a:lnTo>
                <a:lnTo>
                  <a:pt x="478917" y="43179"/>
                </a:lnTo>
                <a:lnTo>
                  <a:pt x="477393" y="41909"/>
                </a:lnTo>
                <a:lnTo>
                  <a:pt x="475996" y="41909"/>
                </a:lnTo>
                <a:lnTo>
                  <a:pt x="474472" y="40639"/>
                </a:lnTo>
                <a:lnTo>
                  <a:pt x="457062" y="22859"/>
                </a:lnTo>
                <a:close/>
              </a:path>
              <a:path w="491490" h="445770" extrusionOk="0">
                <a:moveTo>
                  <a:pt x="489267" y="44449"/>
                </a:moveTo>
                <a:lnTo>
                  <a:pt x="467741" y="44449"/>
                </a:lnTo>
                <a:lnTo>
                  <a:pt x="476503" y="53339"/>
                </a:lnTo>
                <a:lnTo>
                  <a:pt x="481456" y="52069"/>
                </a:lnTo>
                <a:lnTo>
                  <a:pt x="486664" y="46989"/>
                </a:lnTo>
                <a:lnTo>
                  <a:pt x="488569" y="45719"/>
                </a:lnTo>
                <a:lnTo>
                  <a:pt x="489267" y="44449"/>
                </a:lnTo>
                <a:close/>
              </a:path>
              <a:path w="491490" h="445770" extrusionOk="0">
                <a:moveTo>
                  <a:pt x="348233" y="13969"/>
                </a:moveTo>
                <a:lnTo>
                  <a:pt x="341122" y="20319"/>
                </a:lnTo>
                <a:lnTo>
                  <a:pt x="347725" y="50799"/>
                </a:lnTo>
                <a:lnTo>
                  <a:pt x="352678" y="45719"/>
                </a:lnTo>
                <a:lnTo>
                  <a:pt x="348233" y="13969"/>
                </a:lnTo>
                <a:close/>
              </a:path>
              <a:path w="491490" h="445770" extrusionOk="0">
                <a:moveTo>
                  <a:pt x="485521" y="35559"/>
                </a:moveTo>
                <a:lnTo>
                  <a:pt x="485521" y="38099"/>
                </a:lnTo>
                <a:lnTo>
                  <a:pt x="484631" y="39369"/>
                </a:lnTo>
                <a:lnTo>
                  <a:pt x="481710" y="41909"/>
                </a:lnTo>
                <a:lnTo>
                  <a:pt x="480441" y="43179"/>
                </a:lnTo>
                <a:lnTo>
                  <a:pt x="489966" y="43179"/>
                </a:lnTo>
                <a:lnTo>
                  <a:pt x="491108" y="40639"/>
                </a:lnTo>
                <a:lnTo>
                  <a:pt x="485521" y="35559"/>
                </a:lnTo>
                <a:close/>
              </a:path>
              <a:path w="491490" h="445770" extrusionOk="0">
                <a:moveTo>
                  <a:pt x="427100" y="0"/>
                </a:moveTo>
                <a:lnTo>
                  <a:pt x="420116" y="0"/>
                </a:lnTo>
                <a:lnTo>
                  <a:pt x="409448" y="3809"/>
                </a:lnTo>
                <a:lnTo>
                  <a:pt x="406019" y="6349"/>
                </a:lnTo>
                <a:lnTo>
                  <a:pt x="398525" y="13969"/>
                </a:lnTo>
                <a:lnTo>
                  <a:pt x="395477" y="17779"/>
                </a:lnTo>
                <a:lnTo>
                  <a:pt x="393700" y="22859"/>
                </a:lnTo>
                <a:lnTo>
                  <a:pt x="391795" y="26669"/>
                </a:lnTo>
                <a:lnTo>
                  <a:pt x="390398" y="30479"/>
                </a:lnTo>
                <a:lnTo>
                  <a:pt x="389381" y="35559"/>
                </a:lnTo>
                <a:lnTo>
                  <a:pt x="395224" y="40639"/>
                </a:lnTo>
                <a:lnTo>
                  <a:pt x="397343" y="33019"/>
                </a:lnTo>
                <a:lnTo>
                  <a:pt x="400081" y="25399"/>
                </a:lnTo>
                <a:lnTo>
                  <a:pt x="403439" y="19049"/>
                </a:lnTo>
                <a:lnTo>
                  <a:pt x="407416" y="15239"/>
                </a:lnTo>
                <a:lnTo>
                  <a:pt x="409955" y="12699"/>
                </a:lnTo>
                <a:lnTo>
                  <a:pt x="412876" y="10159"/>
                </a:lnTo>
                <a:lnTo>
                  <a:pt x="419989" y="7619"/>
                </a:lnTo>
                <a:lnTo>
                  <a:pt x="441198" y="7619"/>
                </a:lnTo>
                <a:lnTo>
                  <a:pt x="437769" y="3809"/>
                </a:lnTo>
                <a:lnTo>
                  <a:pt x="427100" y="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17" name="object 17"/>
          <p:cNvPicPr/>
          <p:nvPr/>
        </p:nvPicPr>
        <p:blipFill>
          <a:blip r:embed="rId5"/>
          <a:stretch/>
        </p:blipFill>
        <p:spPr bwMode="auto">
          <a:xfrm>
            <a:off x="7935341" y="4590922"/>
            <a:ext cx="1552066" cy="1262659"/>
          </a:xfrm>
          <a:prstGeom prst="rect">
            <a:avLst/>
          </a:prstGeom>
        </p:spPr>
      </p:pic>
      <p:sp>
        <p:nvSpPr>
          <p:cNvPr id="18" name="object 18"/>
          <p:cNvSpPr/>
          <p:nvPr/>
        </p:nvSpPr>
        <p:spPr bwMode="auto">
          <a:xfrm>
            <a:off x="10178033" y="4585334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60" extrusionOk="0">
                <a:moveTo>
                  <a:pt x="43815" y="194310"/>
                </a:moveTo>
                <a:lnTo>
                  <a:pt x="36702" y="194310"/>
                </a:lnTo>
                <a:lnTo>
                  <a:pt x="22606" y="196850"/>
                </a:lnTo>
                <a:lnTo>
                  <a:pt x="0" y="228600"/>
                </a:lnTo>
                <a:lnTo>
                  <a:pt x="762" y="240030"/>
                </a:lnTo>
                <a:lnTo>
                  <a:pt x="28194" y="273050"/>
                </a:lnTo>
                <a:lnTo>
                  <a:pt x="33274" y="275590"/>
                </a:lnTo>
                <a:lnTo>
                  <a:pt x="38608" y="276860"/>
                </a:lnTo>
                <a:lnTo>
                  <a:pt x="54737" y="276860"/>
                </a:lnTo>
                <a:lnTo>
                  <a:pt x="59817" y="274320"/>
                </a:lnTo>
                <a:lnTo>
                  <a:pt x="64770" y="273050"/>
                </a:lnTo>
                <a:lnTo>
                  <a:pt x="69342" y="270510"/>
                </a:lnTo>
                <a:lnTo>
                  <a:pt x="47879" y="270510"/>
                </a:lnTo>
                <a:lnTo>
                  <a:pt x="36068" y="267970"/>
                </a:lnTo>
                <a:lnTo>
                  <a:pt x="10160" y="241300"/>
                </a:lnTo>
                <a:lnTo>
                  <a:pt x="8127" y="236220"/>
                </a:lnTo>
                <a:lnTo>
                  <a:pt x="7620" y="229870"/>
                </a:lnTo>
                <a:lnTo>
                  <a:pt x="8763" y="224790"/>
                </a:lnTo>
                <a:lnTo>
                  <a:pt x="9779" y="218440"/>
                </a:lnTo>
                <a:lnTo>
                  <a:pt x="12192" y="213360"/>
                </a:lnTo>
                <a:lnTo>
                  <a:pt x="16001" y="210820"/>
                </a:lnTo>
                <a:lnTo>
                  <a:pt x="18923" y="207010"/>
                </a:lnTo>
                <a:lnTo>
                  <a:pt x="22225" y="205740"/>
                </a:lnTo>
                <a:lnTo>
                  <a:pt x="29845" y="203200"/>
                </a:lnTo>
                <a:lnTo>
                  <a:pt x="33909" y="201930"/>
                </a:lnTo>
                <a:lnTo>
                  <a:pt x="62272" y="201930"/>
                </a:lnTo>
                <a:lnTo>
                  <a:pt x="58039" y="199390"/>
                </a:lnTo>
                <a:lnTo>
                  <a:pt x="43815" y="194310"/>
                </a:lnTo>
                <a:close/>
              </a:path>
              <a:path w="276859" h="276860" extrusionOk="0">
                <a:moveTo>
                  <a:pt x="62272" y="201930"/>
                </a:moveTo>
                <a:lnTo>
                  <a:pt x="38354" y="201930"/>
                </a:lnTo>
                <a:lnTo>
                  <a:pt x="51435" y="205740"/>
                </a:lnTo>
                <a:lnTo>
                  <a:pt x="55880" y="208280"/>
                </a:lnTo>
                <a:lnTo>
                  <a:pt x="76200" y="248920"/>
                </a:lnTo>
                <a:lnTo>
                  <a:pt x="73660" y="256540"/>
                </a:lnTo>
                <a:lnTo>
                  <a:pt x="67818" y="261620"/>
                </a:lnTo>
                <a:lnTo>
                  <a:pt x="63881" y="265430"/>
                </a:lnTo>
                <a:lnTo>
                  <a:pt x="59182" y="267970"/>
                </a:lnTo>
                <a:lnTo>
                  <a:pt x="47879" y="270510"/>
                </a:lnTo>
                <a:lnTo>
                  <a:pt x="69342" y="270510"/>
                </a:lnTo>
                <a:lnTo>
                  <a:pt x="73279" y="265430"/>
                </a:lnTo>
                <a:lnTo>
                  <a:pt x="77850" y="261620"/>
                </a:lnTo>
                <a:lnTo>
                  <a:pt x="80899" y="256540"/>
                </a:lnTo>
                <a:lnTo>
                  <a:pt x="82550" y="248920"/>
                </a:lnTo>
                <a:lnTo>
                  <a:pt x="84200" y="242570"/>
                </a:lnTo>
                <a:lnTo>
                  <a:pt x="84074" y="236220"/>
                </a:lnTo>
                <a:lnTo>
                  <a:pt x="81915" y="228600"/>
                </a:lnTo>
                <a:lnTo>
                  <a:pt x="79883" y="220980"/>
                </a:lnTo>
                <a:lnTo>
                  <a:pt x="75946" y="214630"/>
                </a:lnTo>
                <a:lnTo>
                  <a:pt x="69976" y="208280"/>
                </a:lnTo>
                <a:lnTo>
                  <a:pt x="64389" y="203200"/>
                </a:lnTo>
                <a:lnTo>
                  <a:pt x="62272" y="201930"/>
                </a:lnTo>
                <a:close/>
              </a:path>
              <a:path w="276859" h="276860" extrusionOk="0">
                <a:moveTo>
                  <a:pt x="71932" y="168910"/>
                </a:moveTo>
                <a:lnTo>
                  <a:pt x="60325" y="168910"/>
                </a:lnTo>
                <a:lnTo>
                  <a:pt x="102997" y="210820"/>
                </a:lnTo>
                <a:lnTo>
                  <a:pt x="107188" y="214630"/>
                </a:lnTo>
                <a:lnTo>
                  <a:pt x="111251" y="217170"/>
                </a:lnTo>
                <a:lnTo>
                  <a:pt x="115189" y="217170"/>
                </a:lnTo>
                <a:lnTo>
                  <a:pt x="119252" y="218440"/>
                </a:lnTo>
                <a:lnTo>
                  <a:pt x="123317" y="215900"/>
                </a:lnTo>
                <a:lnTo>
                  <a:pt x="127635" y="212090"/>
                </a:lnTo>
                <a:lnTo>
                  <a:pt x="128735" y="210820"/>
                </a:lnTo>
                <a:lnTo>
                  <a:pt x="113157" y="210820"/>
                </a:lnTo>
                <a:lnTo>
                  <a:pt x="107061" y="204470"/>
                </a:lnTo>
                <a:lnTo>
                  <a:pt x="71932" y="168910"/>
                </a:lnTo>
                <a:close/>
              </a:path>
              <a:path w="276859" h="276860" extrusionOk="0">
                <a:moveTo>
                  <a:pt x="128650" y="194310"/>
                </a:moveTo>
                <a:lnTo>
                  <a:pt x="118491" y="210820"/>
                </a:lnTo>
                <a:lnTo>
                  <a:pt x="128735" y="210820"/>
                </a:lnTo>
                <a:lnTo>
                  <a:pt x="130937" y="208280"/>
                </a:lnTo>
                <a:lnTo>
                  <a:pt x="133350" y="204470"/>
                </a:lnTo>
                <a:lnTo>
                  <a:pt x="134747" y="200660"/>
                </a:lnTo>
                <a:lnTo>
                  <a:pt x="128650" y="194310"/>
                </a:lnTo>
                <a:close/>
              </a:path>
              <a:path w="276859" h="276860" extrusionOk="0">
                <a:moveTo>
                  <a:pt x="92075" y="127000"/>
                </a:moveTo>
                <a:lnTo>
                  <a:pt x="87375" y="132080"/>
                </a:lnTo>
                <a:lnTo>
                  <a:pt x="146050" y="190500"/>
                </a:lnTo>
                <a:lnTo>
                  <a:pt x="151384" y="185420"/>
                </a:lnTo>
                <a:lnTo>
                  <a:pt x="117983" y="151130"/>
                </a:lnTo>
                <a:lnTo>
                  <a:pt x="114554" y="148590"/>
                </a:lnTo>
                <a:lnTo>
                  <a:pt x="111887" y="143510"/>
                </a:lnTo>
                <a:lnTo>
                  <a:pt x="109347" y="138430"/>
                </a:lnTo>
                <a:lnTo>
                  <a:pt x="103124" y="138430"/>
                </a:lnTo>
                <a:lnTo>
                  <a:pt x="92075" y="127000"/>
                </a:lnTo>
                <a:close/>
              </a:path>
              <a:path w="276859" h="276860" extrusionOk="0">
                <a:moveTo>
                  <a:pt x="43688" y="140970"/>
                </a:moveTo>
                <a:lnTo>
                  <a:pt x="38226" y="146050"/>
                </a:lnTo>
                <a:lnTo>
                  <a:pt x="55625" y="163830"/>
                </a:lnTo>
                <a:lnTo>
                  <a:pt x="45974" y="173990"/>
                </a:lnTo>
                <a:lnTo>
                  <a:pt x="50546" y="177800"/>
                </a:lnTo>
                <a:lnTo>
                  <a:pt x="60325" y="168910"/>
                </a:lnTo>
                <a:lnTo>
                  <a:pt x="71932" y="168910"/>
                </a:lnTo>
                <a:lnTo>
                  <a:pt x="65659" y="162560"/>
                </a:lnTo>
                <a:lnTo>
                  <a:pt x="69596" y="158750"/>
                </a:lnTo>
                <a:lnTo>
                  <a:pt x="61087" y="158750"/>
                </a:lnTo>
                <a:lnTo>
                  <a:pt x="43688" y="140970"/>
                </a:lnTo>
                <a:close/>
              </a:path>
              <a:path w="276859" h="276860" extrusionOk="0">
                <a:moveTo>
                  <a:pt x="76835" y="142240"/>
                </a:moveTo>
                <a:lnTo>
                  <a:pt x="61087" y="158750"/>
                </a:lnTo>
                <a:lnTo>
                  <a:pt x="69596" y="158750"/>
                </a:lnTo>
                <a:lnTo>
                  <a:pt x="81407" y="147320"/>
                </a:lnTo>
                <a:lnTo>
                  <a:pt x="76835" y="142240"/>
                </a:lnTo>
                <a:close/>
              </a:path>
              <a:path w="276859" h="276860" extrusionOk="0">
                <a:moveTo>
                  <a:pt x="178435" y="59690"/>
                </a:moveTo>
                <a:lnTo>
                  <a:pt x="171323" y="59690"/>
                </a:lnTo>
                <a:lnTo>
                  <a:pt x="157352" y="62230"/>
                </a:lnTo>
                <a:lnTo>
                  <a:pt x="151130" y="64770"/>
                </a:lnTo>
                <a:lnTo>
                  <a:pt x="141732" y="74930"/>
                </a:lnTo>
                <a:lnTo>
                  <a:pt x="138811" y="78740"/>
                </a:lnTo>
                <a:lnTo>
                  <a:pt x="137160" y="83820"/>
                </a:lnTo>
                <a:lnTo>
                  <a:pt x="135382" y="88900"/>
                </a:lnTo>
                <a:lnTo>
                  <a:pt x="134620" y="93980"/>
                </a:lnTo>
                <a:lnTo>
                  <a:pt x="135127" y="99060"/>
                </a:lnTo>
                <a:lnTo>
                  <a:pt x="135509" y="105410"/>
                </a:lnTo>
                <a:lnTo>
                  <a:pt x="136906" y="110490"/>
                </a:lnTo>
                <a:lnTo>
                  <a:pt x="141732" y="119380"/>
                </a:lnTo>
                <a:lnTo>
                  <a:pt x="144907" y="124460"/>
                </a:lnTo>
                <a:lnTo>
                  <a:pt x="149098" y="128270"/>
                </a:lnTo>
                <a:lnTo>
                  <a:pt x="153035" y="132080"/>
                </a:lnTo>
                <a:lnTo>
                  <a:pt x="157607" y="135890"/>
                </a:lnTo>
                <a:lnTo>
                  <a:pt x="168021" y="140970"/>
                </a:lnTo>
                <a:lnTo>
                  <a:pt x="173355" y="142240"/>
                </a:lnTo>
                <a:lnTo>
                  <a:pt x="189484" y="142240"/>
                </a:lnTo>
                <a:lnTo>
                  <a:pt x="194437" y="139700"/>
                </a:lnTo>
                <a:lnTo>
                  <a:pt x="199517" y="138430"/>
                </a:lnTo>
                <a:lnTo>
                  <a:pt x="204089" y="135890"/>
                </a:lnTo>
                <a:lnTo>
                  <a:pt x="182499" y="135890"/>
                </a:lnTo>
                <a:lnTo>
                  <a:pt x="176657" y="134620"/>
                </a:lnTo>
                <a:lnTo>
                  <a:pt x="170688" y="132080"/>
                </a:lnTo>
                <a:lnTo>
                  <a:pt x="164719" y="130810"/>
                </a:lnTo>
                <a:lnTo>
                  <a:pt x="159385" y="127000"/>
                </a:lnTo>
                <a:lnTo>
                  <a:pt x="154813" y="123190"/>
                </a:lnTo>
                <a:lnTo>
                  <a:pt x="150241" y="118110"/>
                </a:lnTo>
                <a:lnTo>
                  <a:pt x="146812" y="113030"/>
                </a:lnTo>
                <a:lnTo>
                  <a:pt x="144907" y="106680"/>
                </a:lnTo>
                <a:lnTo>
                  <a:pt x="142875" y="100330"/>
                </a:lnTo>
                <a:lnTo>
                  <a:pt x="142367" y="95250"/>
                </a:lnTo>
                <a:lnTo>
                  <a:pt x="143383" y="90170"/>
                </a:lnTo>
                <a:lnTo>
                  <a:pt x="144525" y="83820"/>
                </a:lnTo>
                <a:lnTo>
                  <a:pt x="146939" y="80010"/>
                </a:lnTo>
                <a:lnTo>
                  <a:pt x="153670" y="72390"/>
                </a:lnTo>
                <a:lnTo>
                  <a:pt x="156972" y="71120"/>
                </a:lnTo>
                <a:lnTo>
                  <a:pt x="160782" y="68580"/>
                </a:lnTo>
                <a:lnTo>
                  <a:pt x="164465" y="67310"/>
                </a:lnTo>
                <a:lnTo>
                  <a:pt x="196892" y="67310"/>
                </a:lnTo>
                <a:lnTo>
                  <a:pt x="192659" y="64770"/>
                </a:lnTo>
                <a:lnTo>
                  <a:pt x="178435" y="59690"/>
                </a:lnTo>
                <a:close/>
              </a:path>
              <a:path w="276859" h="276860" extrusionOk="0">
                <a:moveTo>
                  <a:pt x="116713" y="104140"/>
                </a:moveTo>
                <a:lnTo>
                  <a:pt x="101256" y="129540"/>
                </a:lnTo>
                <a:lnTo>
                  <a:pt x="103377" y="138430"/>
                </a:lnTo>
                <a:lnTo>
                  <a:pt x="109347" y="138430"/>
                </a:lnTo>
                <a:lnTo>
                  <a:pt x="108076" y="135890"/>
                </a:lnTo>
                <a:lnTo>
                  <a:pt x="107442" y="130810"/>
                </a:lnTo>
                <a:lnTo>
                  <a:pt x="108458" y="121920"/>
                </a:lnTo>
                <a:lnTo>
                  <a:pt x="110363" y="118110"/>
                </a:lnTo>
                <a:lnTo>
                  <a:pt x="115443" y="113030"/>
                </a:lnTo>
                <a:lnTo>
                  <a:pt x="118364" y="111760"/>
                </a:lnTo>
                <a:lnTo>
                  <a:pt x="122174" y="109220"/>
                </a:lnTo>
                <a:lnTo>
                  <a:pt x="116713" y="104140"/>
                </a:lnTo>
                <a:close/>
              </a:path>
              <a:path w="276859" h="276860" extrusionOk="0">
                <a:moveTo>
                  <a:pt x="196892" y="67310"/>
                </a:moveTo>
                <a:lnTo>
                  <a:pt x="177419" y="67310"/>
                </a:lnTo>
                <a:lnTo>
                  <a:pt x="181864" y="68580"/>
                </a:lnTo>
                <a:lnTo>
                  <a:pt x="186182" y="71120"/>
                </a:lnTo>
                <a:lnTo>
                  <a:pt x="210312" y="104140"/>
                </a:lnTo>
                <a:lnTo>
                  <a:pt x="210947" y="113030"/>
                </a:lnTo>
                <a:lnTo>
                  <a:pt x="208280" y="120650"/>
                </a:lnTo>
                <a:lnTo>
                  <a:pt x="198627" y="130810"/>
                </a:lnTo>
                <a:lnTo>
                  <a:pt x="193801" y="133350"/>
                </a:lnTo>
                <a:lnTo>
                  <a:pt x="182499" y="135890"/>
                </a:lnTo>
                <a:lnTo>
                  <a:pt x="204089" y="135890"/>
                </a:lnTo>
                <a:lnTo>
                  <a:pt x="212598" y="127000"/>
                </a:lnTo>
                <a:lnTo>
                  <a:pt x="215646" y="120650"/>
                </a:lnTo>
                <a:lnTo>
                  <a:pt x="218948" y="107950"/>
                </a:lnTo>
                <a:lnTo>
                  <a:pt x="218694" y="100330"/>
                </a:lnTo>
                <a:lnTo>
                  <a:pt x="216662" y="93980"/>
                </a:lnTo>
                <a:lnTo>
                  <a:pt x="214630" y="86360"/>
                </a:lnTo>
                <a:lnTo>
                  <a:pt x="210566" y="80010"/>
                </a:lnTo>
                <a:lnTo>
                  <a:pt x="204597" y="73660"/>
                </a:lnTo>
                <a:lnTo>
                  <a:pt x="199009" y="68580"/>
                </a:lnTo>
                <a:lnTo>
                  <a:pt x="196892" y="67310"/>
                </a:lnTo>
                <a:close/>
              </a:path>
              <a:path w="276859" h="276860" extrusionOk="0">
                <a:moveTo>
                  <a:pt x="273176" y="36830"/>
                </a:moveTo>
                <a:lnTo>
                  <a:pt x="260223" y="36830"/>
                </a:lnTo>
                <a:lnTo>
                  <a:pt x="262509" y="38100"/>
                </a:lnTo>
                <a:lnTo>
                  <a:pt x="264414" y="40640"/>
                </a:lnTo>
                <a:lnTo>
                  <a:pt x="266826" y="41910"/>
                </a:lnTo>
                <a:lnTo>
                  <a:pt x="268097" y="45720"/>
                </a:lnTo>
                <a:lnTo>
                  <a:pt x="268605" y="52070"/>
                </a:lnTo>
                <a:lnTo>
                  <a:pt x="267970" y="55880"/>
                </a:lnTo>
                <a:lnTo>
                  <a:pt x="264668" y="63500"/>
                </a:lnTo>
                <a:lnTo>
                  <a:pt x="262255" y="67310"/>
                </a:lnTo>
                <a:lnTo>
                  <a:pt x="259207" y="69850"/>
                </a:lnTo>
                <a:lnTo>
                  <a:pt x="253468" y="74930"/>
                </a:lnTo>
                <a:lnTo>
                  <a:pt x="246729" y="78740"/>
                </a:lnTo>
                <a:lnTo>
                  <a:pt x="238990" y="81280"/>
                </a:lnTo>
                <a:lnTo>
                  <a:pt x="230250" y="82550"/>
                </a:lnTo>
                <a:lnTo>
                  <a:pt x="237109" y="88900"/>
                </a:lnTo>
                <a:lnTo>
                  <a:pt x="240792" y="87630"/>
                </a:lnTo>
                <a:lnTo>
                  <a:pt x="243840" y="87630"/>
                </a:lnTo>
                <a:lnTo>
                  <a:pt x="246125" y="86360"/>
                </a:lnTo>
                <a:lnTo>
                  <a:pt x="248412" y="86360"/>
                </a:lnTo>
                <a:lnTo>
                  <a:pt x="251333" y="85090"/>
                </a:lnTo>
                <a:lnTo>
                  <a:pt x="254635" y="82550"/>
                </a:lnTo>
                <a:lnTo>
                  <a:pt x="257937" y="81280"/>
                </a:lnTo>
                <a:lnTo>
                  <a:pt x="261112" y="78740"/>
                </a:lnTo>
                <a:lnTo>
                  <a:pt x="264287" y="74930"/>
                </a:lnTo>
                <a:lnTo>
                  <a:pt x="268859" y="71120"/>
                </a:lnTo>
                <a:lnTo>
                  <a:pt x="272034" y="66040"/>
                </a:lnTo>
                <a:lnTo>
                  <a:pt x="276098" y="55880"/>
                </a:lnTo>
                <a:lnTo>
                  <a:pt x="276606" y="50800"/>
                </a:lnTo>
                <a:lnTo>
                  <a:pt x="275971" y="45720"/>
                </a:lnTo>
                <a:lnTo>
                  <a:pt x="275209" y="40640"/>
                </a:lnTo>
                <a:lnTo>
                  <a:pt x="273176" y="36830"/>
                </a:lnTo>
                <a:close/>
              </a:path>
              <a:path w="276859" h="276860" extrusionOk="0">
                <a:moveTo>
                  <a:pt x="213868" y="54610"/>
                </a:moveTo>
                <a:lnTo>
                  <a:pt x="205994" y="54610"/>
                </a:lnTo>
                <a:lnTo>
                  <a:pt x="208152" y="55880"/>
                </a:lnTo>
                <a:lnTo>
                  <a:pt x="210566" y="55880"/>
                </a:lnTo>
                <a:lnTo>
                  <a:pt x="213868" y="54610"/>
                </a:lnTo>
                <a:close/>
              </a:path>
              <a:path w="276859" h="276860" extrusionOk="0">
                <a:moveTo>
                  <a:pt x="228219" y="0"/>
                </a:moveTo>
                <a:lnTo>
                  <a:pt x="225551" y="0"/>
                </a:lnTo>
                <a:lnTo>
                  <a:pt x="222758" y="1270"/>
                </a:lnTo>
                <a:lnTo>
                  <a:pt x="220218" y="2540"/>
                </a:lnTo>
                <a:lnTo>
                  <a:pt x="217550" y="3810"/>
                </a:lnTo>
                <a:lnTo>
                  <a:pt x="214757" y="5080"/>
                </a:lnTo>
                <a:lnTo>
                  <a:pt x="211709" y="6350"/>
                </a:lnTo>
                <a:lnTo>
                  <a:pt x="208788" y="8890"/>
                </a:lnTo>
                <a:lnTo>
                  <a:pt x="192024" y="35560"/>
                </a:lnTo>
                <a:lnTo>
                  <a:pt x="193548" y="43180"/>
                </a:lnTo>
                <a:lnTo>
                  <a:pt x="195199" y="46990"/>
                </a:lnTo>
                <a:lnTo>
                  <a:pt x="200151" y="52070"/>
                </a:lnTo>
                <a:lnTo>
                  <a:pt x="202184" y="53340"/>
                </a:lnTo>
                <a:lnTo>
                  <a:pt x="204089" y="54610"/>
                </a:lnTo>
                <a:lnTo>
                  <a:pt x="217550" y="54610"/>
                </a:lnTo>
                <a:lnTo>
                  <a:pt x="225425" y="50800"/>
                </a:lnTo>
                <a:lnTo>
                  <a:pt x="229870" y="48260"/>
                </a:lnTo>
                <a:lnTo>
                  <a:pt x="232346" y="46990"/>
                </a:lnTo>
                <a:lnTo>
                  <a:pt x="208025" y="46990"/>
                </a:lnTo>
                <a:lnTo>
                  <a:pt x="205740" y="45720"/>
                </a:lnTo>
                <a:lnTo>
                  <a:pt x="200151" y="34290"/>
                </a:lnTo>
                <a:lnTo>
                  <a:pt x="200660" y="30480"/>
                </a:lnTo>
                <a:lnTo>
                  <a:pt x="203200" y="24130"/>
                </a:lnTo>
                <a:lnTo>
                  <a:pt x="205232" y="21590"/>
                </a:lnTo>
                <a:lnTo>
                  <a:pt x="207772" y="17780"/>
                </a:lnTo>
                <a:lnTo>
                  <a:pt x="213054" y="13970"/>
                </a:lnTo>
                <a:lnTo>
                  <a:pt x="219360" y="10160"/>
                </a:lnTo>
                <a:lnTo>
                  <a:pt x="226667" y="7620"/>
                </a:lnTo>
                <a:lnTo>
                  <a:pt x="234950" y="6350"/>
                </a:lnTo>
                <a:lnTo>
                  <a:pt x="228219" y="0"/>
                </a:lnTo>
                <a:close/>
              </a:path>
              <a:path w="276859" h="276860" extrusionOk="0">
                <a:moveTo>
                  <a:pt x="256286" y="27940"/>
                </a:moveTo>
                <a:lnTo>
                  <a:pt x="252222" y="29210"/>
                </a:lnTo>
                <a:lnTo>
                  <a:pt x="243077" y="33020"/>
                </a:lnTo>
                <a:lnTo>
                  <a:pt x="237871" y="35560"/>
                </a:lnTo>
                <a:lnTo>
                  <a:pt x="231775" y="39370"/>
                </a:lnTo>
                <a:lnTo>
                  <a:pt x="226695" y="41910"/>
                </a:lnTo>
                <a:lnTo>
                  <a:pt x="222504" y="44450"/>
                </a:lnTo>
                <a:lnTo>
                  <a:pt x="219201" y="45720"/>
                </a:lnTo>
                <a:lnTo>
                  <a:pt x="216026" y="46990"/>
                </a:lnTo>
                <a:lnTo>
                  <a:pt x="232346" y="46990"/>
                </a:lnTo>
                <a:lnTo>
                  <a:pt x="234823" y="45720"/>
                </a:lnTo>
                <a:lnTo>
                  <a:pt x="240157" y="41910"/>
                </a:lnTo>
                <a:lnTo>
                  <a:pt x="244729" y="39370"/>
                </a:lnTo>
                <a:lnTo>
                  <a:pt x="252095" y="36830"/>
                </a:lnTo>
                <a:lnTo>
                  <a:pt x="273176" y="36830"/>
                </a:lnTo>
                <a:lnTo>
                  <a:pt x="270001" y="34290"/>
                </a:lnTo>
                <a:lnTo>
                  <a:pt x="266954" y="30480"/>
                </a:lnTo>
                <a:lnTo>
                  <a:pt x="263651" y="29210"/>
                </a:lnTo>
                <a:lnTo>
                  <a:pt x="259969" y="29210"/>
                </a:lnTo>
                <a:lnTo>
                  <a:pt x="256286" y="2794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" name="object 19"/>
          <p:cNvSpPr txBox="1"/>
          <p:nvPr/>
        </p:nvSpPr>
        <p:spPr bwMode="auto">
          <a:xfrm>
            <a:off x="721563" y="1326895"/>
            <a:ext cx="130683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5">
                <a:solidFill>
                  <a:srgbClr val="171717"/>
                </a:solidFill>
                <a:latin typeface="Arial"/>
                <a:cs typeface="Arial"/>
              </a:rPr>
              <a:t>681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700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2686050" y="4041394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3658361" y="4037838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580001" y="3971290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18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552059" y="397890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6562725" y="3334003"/>
            <a:ext cx="3257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4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547609" y="3597097"/>
            <a:ext cx="325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0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618346" y="3886580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9453753" y="3393770"/>
            <a:ext cx="32702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135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584942" y="3605021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1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0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7994142" y="1384806"/>
            <a:ext cx="34804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1165" algn="l"/>
                <a:tab pos="845819" algn="l"/>
                <a:tab pos="1497965" algn="l"/>
                <a:tab pos="2421890" algn="l"/>
                <a:tab pos="3211194" algn="l"/>
              </a:tabLst>
              <a:defRPr/>
            </a:pP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1</a:t>
            </a:r>
            <a:r>
              <a:rPr sz="1400" b="1" spc="-95">
                <a:solidFill>
                  <a:srgbClr val="691B33"/>
                </a:solidFill>
                <a:latin typeface="Arial"/>
                <a:cs typeface="Arial"/>
              </a:rPr>
              <a:t>,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 spc="-15">
                <a:solidFill>
                  <a:srgbClr val="691B33"/>
                </a:solidFill>
                <a:latin typeface="Arial"/>
                <a:cs typeface="Arial"/>
              </a:rPr>
              <a:t>2</a:t>
            </a:r>
            <a:r>
              <a:rPr sz="1400" b="1" spc="10">
                <a:solidFill>
                  <a:srgbClr val="691B33"/>
                </a:solidFill>
                <a:latin typeface="Arial"/>
                <a:cs typeface="Arial"/>
              </a:rPr>
              <a:t>5</a:t>
            </a:r>
            <a:r>
              <a:rPr sz="1400" b="1">
                <a:solidFill>
                  <a:srgbClr val="691B33"/>
                </a:solidFill>
                <a:latin typeface="Arial"/>
                <a:cs typeface="Arial"/>
              </a:rPr>
              <a:t>	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45">
                <a:solidFill>
                  <a:srgbClr val="171717"/>
                </a:solidFill>
                <a:latin typeface="Arial MT"/>
                <a:cs typeface="Arial MT"/>
              </a:rPr>
              <a:t>v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ido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úb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lic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qu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994142" y="1598168"/>
            <a:ext cx="348361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participaron</a:t>
            </a:r>
            <a:r>
              <a:rPr sz="1400" spc="-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10">
                <a:solidFill>
                  <a:srgbClr val="171717"/>
                </a:solidFill>
                <a:latin typeface="Arial MT"/>
                <a:cs typeface="Arial MT"/>
              </a:rPr>
              <a:t>ECCO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2021,</a:t>
            </a:r>
            <a:r>
              <a:rPr sz="1400" spc="2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56%</a:t>
            </a:r>
            <a:r>
              <a:rPr sz="1400" b="1" spc="27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los </a:t>
            </a:r>
            <a:r>
              <a:rPr sz="1400" spc="-3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4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no</a:t>
            </a:r>
            <a:r>
              <a:rPr sz="1400" spc="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se</a:t>
            </a:r>
            <a:r>
              <a:rPr sz="1400" spc="6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encuentra</a:t>
            </a:r>
            <a:r>
              <a:rPr sz="1400" spc="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realizando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7994142" y="2024888"/>
            <a:ext cx="3482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50545" algn="l"/>
                <a:tab pos="1242060" algn="l"/>
                <a:tab pos="1530350" algn="l"/>
                <a:tab pos="2028825" algn="l"/>
                <a:tab pos="2560955" algn="l"/>
                <a:tab pos="3300095" algn="l"/>
              </a:tabLst>
              <a:defRPr/>
            </a:pP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lg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ú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tudi</a:t>
            </a:r>
            <a:r>
              <a:rPr sz="1400" spc="-17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8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12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	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cu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sa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tudi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	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7994142" y="2238248"/>
            <a:ext cx="3484879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Licenciatura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Estudios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Profesionales,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45">
                <a:solidFill>
                  <a:srgbClr val="171717"/>
                </a:solidFill>
                <a:latin typeface="Arial"/>
                <a:cs typeface="Arial"/>
              </a:rPr>
              <a:t>11% </a:t>
            </a:r>
            <a:r>
              <a:rPr sz="1400" b="1" spc="-37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cc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io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ne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ci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8</a:t>
            </a:r>
            <a:r>
              <a:rPr sz="1400" b="1" spc="-135">
                <a:solidFill>
                  <a:srgbClr val="171717"/>
                </a:solidFill>
                <a:latin typeface="Arial"/>
                <a:cs typeface="Arial"/>
              </a:rPr>
              <a:t>%</a:t>
            </a:r>
            <a:r>
              <a:rPr sz="1400" b="1" spc="-5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25">
                <a:solidFill>
                  <a:srgbClr val="171717"/>
                </a:solidFill>
                <a:latin typeface="Arial MT"/>
                <a:cs typeface="Arial MT"/>
              </a:rPr>
              <a:t>t</a:t>
            </a:r>
            <a:r>
              <a:rPr sz="1400" spc="-55">
                <a:solidFill>
                  <a:srgbClr val="171717"/>
                </a:solidFill>
                <a:latin typeface="Arial MT"/>
                <a:cs typeface="Arial MT"/>
              </a:rPr>
              <a:t>r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85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691997" y="1923364"/>
            <a:ext cx="3587750" cy="1732914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  <a:defRPr/>
            </a:pPr>
            <a:r>
              <a:rPr spc="40"/>
              <a:t>EST</a:t>
            </a:r>
            <a:r>
              <a:rPr spc="25"/>
              <a:t>R</a:t>
            </a:r>
            <a:r>
              <a:rPr spc="120"/>
              <a:t>UCTURA  </a:t>
            </a:r>
            <a:r>
              <a:rPr spc="240"/>
              <a:t>DE</a:t>
            </a:r>
            <a:r>
              <a:rPr spc="-80"/>
              <a:t> </a:t>
            </a:r>
            <a:r>
              <a:rPr spc="175"/>
              <a:t>LA</a:t>
            </a:r>
            <a:endParaRPr/>
          </a:p>
          <a:p>
            <a:pPr marL="134620" algn="ctr">
              <a:lnSpc>
                <a:spcPts val="4260"/>
              </a:lnSpc>
              <a:defRPr/>
            </a:pPr>
            <a:r>
              <a:rPr spc="-65"/>
              <a:t>ECCO-2021</a:t>
            </a:r>
            <a:endParaRPr/>
          </a:p>
        </p:txBody>
      </p:sp>
      <p:sp>
        <p:nvSpPr>
          <p:cNvPr id="4" name="object 4"/>
          <p:cNvSpPr txBox="1"/>
          <p:nvPr/>
        </p:nvSpPr>
        <p:spPr bwMode="auto">
          <a:xfrm>
            <a:off x="5062854" y="1267485"/>
            <a:ext cx="648271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defRPr/>
            </a:pPr>
            <a:r>
              <a:rPr sz="1600" spc="-180">
                <a:solidFill>
                  <a:srgbClr val="404040"/>
                </a:solidFill>
                <a:latin typeface="Arial MT"/>
                <a:cs typeface="Arial MT"/>
              </a:rPr>
              <a:t>Es</a:t>
            </a:r>
            <a:r>
              <a:rPr sz="1600" spc="-17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conveniente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recordar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que desde </a:t>
            </a:r>
            <a:r>
              <a:rPr sz="1600" spc="-15">
                <a:solidFill>
                  <a:srgbClr val="404040"/>
                </a:solidFill>
                <a:latin typeface="Arial MT"/>
                <a:cs typeface="Arial MT"/>
              </a:rPr>
              <a:t>2016,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600" spc="-204">
                <a:solidFill>
                  <a:srgbClr val="404040"/>
                </a:solidFill>
                <a:latin typeface="Arial MT"/>
                <a:cs typeface="Arial MT"/>
              </a:rPr>
              <a:t>SFP</a:t>
            </a:r>
            <a:r>
              <a:rPr sz="1600" spc="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aplica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dos </a:t>
            </a:r>
            <a:r>
              <a:rPr sz="1600" spc="-75">
                <a:solidFill>
                  <a:srgbClr val="404040"/>
                </a:solidFill>
                <a:latin typeface="Arial MT"/>
                <a:cs typeface="Arial MT"/>
              </a:rPr>
              <a:t>tipos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encuestas: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Tipo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210">
                <a:solidFill>
                  <a:srgbClr val="404040"/>
                </a:solidFill>
                <a:latin typeface="Arial MT"/>
                <a:cs typeface="Arial MT"/>
              </a:rPr>
              <a:t>“A”</a:t>
            </a:r>
            <a:r>
              <a:rPr sz="1600" spc="-20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conformada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85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600" spc="-8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factores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básicos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fractales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relacionados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con</a:t>
            </a:r>
            <a:r>
              <a:rPr sz="1600" spc="22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clima</a:t>
            </a:r>
            <a:r>
              <a:rPr sz="1600" spc="2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cultura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organizacional,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competencias,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igualdad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no discriminación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17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propios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40">
                <a:solidFill>
                  <a:srgbClr val="404040"/>
                </a:solidFill>
                <a:latin typeface="Arial MT"/>
                <a:cs typeface="Arial MT"/>
              </a:rPr>
              <a:t>cada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85">
                <a:solidFill>
                  <a:srgbClr val="404040"/>
                </a:solidFill>
                <a:latin typeface="Arial MT"/>
                <a:cs typeface="Arial MT"/>
              </a:rPr>
              <a:t>institución,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Tipo </a:t>
            </a:r>
            <a:r>
              <a:rPr sz="1600" spc="-80">
                <a:solidFill>
                  <a:srgbClr val="404040"/>
                </a:solidFill>
                <a:latin typeface="Arial MT"/>
                <a:cs typeface="Arial MT"/>
              </a:rPr>
              <a:t>“B” </a:t>
            </a:r>
            <a:r>
              <a:rPr sz="1600" spc="-145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600" spc="15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aplica </a:t>
            </a:r>
            <a:r>
              <a:rPr sz="1600" spc="-85">
                <a:solidFill>
                  <a:srgbClr val="404040"/>
                </a:solidFill>
                <a:latin typeface="Arial MT"/>
                <a:cs typeface="Arial MT"/>
              </a:rPr>
              <a:t>por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primera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vez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en </a:t>
            </a:r>
            <a:r>
              <a:rPr sz="1600" spc="-15">
                <a:solidFill>
                  <a:srgbClr val="404040"/>
                </a:solidFill>
                <a:latin typeface="Arial MT"/>
                <a:cs typeface="Arial MT"/>
              </a:rPr>
              <a:t>2016, </a:t>
            </a:r>
            <a:r>
              <a:rPr sz="1600" spc="-16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1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70">
                <a:solidFill>
                  <a:srgbClr val="404040"/>
                </a:solidFill>
                <a:latin typeface="Arial MT"/>
                <a:cs typeface="Arial MT"/>
              </a:rPr>
              <a:t>fin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transformar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un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modelo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centrado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600" spc="18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600" spc="2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servidora</a:t>
            </a:r>
            <a:r>
              <a:rPr sz="1600" spc="23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17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el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servidor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público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1600" spc="20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que</a:t>
            </a:r>
            <a:r>
              <a:rPr sz="1600" spc="18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45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600" spc="15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fortalezca </a:t>
            </a:r>
            <a:r>
              <a:rPr sz="1600" spc="-9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su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imagen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que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los</a:t>
            </a:r>
            <a:r>
              <a:rPr sz="1600" spc="-9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ciudadanos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perciban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6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-15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las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90">
                <a:solidFill>
                  <a:srgbClr val="404040"/>
                </a:solidFill>
                <a:latin typeface="Arial MT"/>
                <a:cs typeface="Arial MT"/>
              </a:rPr>
              <a:t>instituciones</a:t>
            </a:r>
            <a:r>
              <a:rPr sz="1600" spc="-8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públicas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como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organizaciones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modernas,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orientadas </a:t>
            </a:r>
            <a:r>
              <a:rPr sz="1600" spc="-16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-15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resultados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y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enfocadas </a:t>
            </a:r>
            <a:r>
              <a:rPr sz="1600" spc="-16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1600" spc="-15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404040"/>
                </a:solidFill>
                <a:latin typeface="Arial MT"/>
                <a:cs typeface="Arial MT"/>
              </a:rPr>
              <a:t>una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cultura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de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servicio.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5062854" y="4322216"/>
            <a:ext cx="64833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defRPr/>
            </a:pPr>
            <a:r>
              <a:rPr sz="1600" spc="-165">
                <a:solidFill>
                  <a:srgbClr val="404040"/>
                </a:solidFill>
                <a:latin typeface="Arial MT"/>
                <a:cs typeface="Arial MT"/>
              </a:rPr>
              <a:t>En</a:t>
            </a:r>
            <a:r>
              <a:rPr sz="1600" spc="-16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esta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ocasión,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el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Hospital</a:t>
            </a:r>
            <a:r>
              <a:rPr sz="1600" spc="-9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Regional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de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Alta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Especialidad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del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Bajío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aplica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00">
                <a:solidFill>
                  <a:srgbClr val="404040"/>
                </a:solidFill>
                <a:latin typeface="Arial MT"/>
                <a:cs typeface="Arial MT"/>
              </a:rPr>
              <a:t>la </a:t>
            </a:r>
            <a:r>
              <a:rPr sz="1600" spc="-9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404040"/>
                </a:solidFill>
                <a:latin typeface="Arial MT"/>
                <a:cs typeface="Arial MT"/>
              </a:rPr>
              <a:t>Encuesta</a:t>
            </a:r>
            <a:r>
              <a:rPr sz="1600" spc="-1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b="1" spc="-180">
                <a:solidFill>
                  <a:srgbClr val="404040"/>
                </a:solidFill>
                <a:latin typeface="Arial"/>
                <a:cs typeface="Arial"/>
              </a:rPr>
              <a:t>Tipo</a:t>
            </a:r>
            <a:r>
              <a:rPr sz="1600" b="1" spc="-17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425">
                <a:solidFill>
                  <a:srgbClr val="404040"/>
                </a:solidFill>
                <a:latin typeface="Arial"/>
                <a:cs typeface="Arial"/>
              </a:rPr>
              <a:t>“A”</a:t>
            </a:r>
            <a:r>
              <a:rPr sz="1600" b="1" spc="-4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la</a:t>
            </a:r>
            <a:r>
              <a:rPr sz="1600" spc="-10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404040"/>
                </a:solidFill>
                <a:latin typeface="Arial MT"/>
                <a:cs typeface="Arial MT"/>
              </a:rPr>
              <a:t>cual</a:t>
            </a:r>
            <a:r>
              <a:rPr sz="1600" spc="204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40">
                <a:solidFill>
                  <a:srgbClr val="404040"/>
                </a:solidFill>
                <a:latin typeface="Arial MT"/>
                <a:cs typeface="Arial MT"/>
              </a:rPr>
              <a:t>se</a:t>
            </a:r>
            <a:r>
              <a:rPr sz="1600" spc="16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404040"/>
                </a:solidFill>
                <a:latin typeface="Arial MT"/>
                <a:cs typeface="Arial MT"/>
              </a:rPr>
              <a:t>encuentra</a:t>
            </a:r>
            <a:r>
              <a:rPr sz="1600" spc="22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404040"/>
                </a:solidFill>
                <a:latin typeface="Arial MT"/>
                <a:cs typeface="Arial MT"/>
              </a:rPr>
              <a:t>conformada</a:t>
            </a:r>
            <a:r>
              <a:rPr sz="1600" spc="21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spc="-85">
                <a:solidFill>
                  <a:srgbClr val="404040"/>
                </a:solidFill>
                <a:latin typeface="Arial MT"/>
                <a:cs typeface="Arial MT"/>
              </a:rPr>
              <a:t>por</a:t>
            </a:r>
            <a:r>
              <a:rPr sz="1600" spc="275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00" b="1">
                <a:solidFill>
                  <a:srgbClr val="404040"/>
                </a:solidFill>
                <a:latin typeface="Arial"/>
                <a:cs typeface="Arial"/>
              </a:rPr>
              <a:t>22</a:t>
            </a:r>
            <a:r>
              <a:rPr sz="1600" b="1" spc="4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80">
                <a:solidFill>
                  <a:srgbClr val="404040"/>
                </a:solidFill>
                <a:latin typeface="Arial"/>
                <a:cs typeface="Arial"/>
              </a:rPr>
              <a:t>factores:</a:t>
            </a:r>
            <a:r>
              <a:rPr sz="1600" b="1" spc="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7 </a:t>
            </a:r>
            <a:r>
              <a:rPr sz="1600" b="1" spc="1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210">
                <a:solidFill>
                  <a:srgbClr val="404040"/>
                </a:solidFill>
                <a:latin typeface="Arial"/>
                <a:cs typeface="Arial"/>
              </a:rPr>
              <a:t>Es</a:t>
            </a:r>
            <a:r>
              <a:rPr sz="1600" b="1" spc="-12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600" b="1" spc="-13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1600" b="1" spc="-20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600" b="1" spc="-85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1600" b="1" spc="-170">
                <a:solidFill>
                  <a:srgbClr val="404040"/>
                </a:solidFill>
                <a:latin typeface="Arial"/>
                <a:cs typeface="Arial"/>
              </a:rPr>
              <a:t>é</a:t>
            </a:r>
            <a:r>
              <a:rPr sz="1600" b="1" spc="-180">
                <a:solidFill>
                  <a:srgbClr val="404040"/>
                </a:solidFill>
                <a:latin typeface="Arial"/>
                <a:cs typeface="Arial"/>
              </a:rPr>
              <a:t>gi</a:t>
            </a:r>
            <a:r>
              <a:rPr sz="1600" b="1" spc="-24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1600" b="1" spc="-190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sz="1600" b="1" spc="-225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b="1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225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1600" b="1" spc="-2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1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1600" b="1" spc="5">
                <a:solidFill>
                  <a:srgbClr val="404040"/>
                </a:solidFill>
                <a:latin typeface="Arial"/>
                <a:cs typeface="Arial"/>
              </a:rPr>
              <a:t>5</a:t>
            </a:r>
            <a:r>
              <a:rPr sz="1600" b="1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250">
                <a:solidFill>
                  <a:srgbClr val="404040"/>
                </a:solidFill>
                <a:latin typeface="Arial"/>
                <a:cs typeface="Arial"/>
              </a:rPr>
              <a:t>G</a:t>
            </a:r>
            <a:r>
              <a:rPr sz="1600" b="1" spc="-19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b="1" spc="-185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1600" b="1" spc="-175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b="1" spc="-140">
                <a:solidFill>
                  <a:srgbClr val="404040"/>
                </a:solidFill>
                <a:latin typeface="Arial"/>
                <a:cs typeface="Arial"/>
              </a:rPr>
              <a:t>ral</a:t>
            </a:r>
            <a:r>
              <a:rPr sz="1600" b="1" spc="-204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1600" b="1" spc="-32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1600" b="1" spc="-95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3194" y="993902"/>
          <a:ext cx="10693400" cy="492442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419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4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62801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Descripción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ubli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017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servidoras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 públicas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si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16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16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1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lleva</a:t>
                      </a:r>
                      <a:r>
                        <a:rPr sz="1400" spc="19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cabo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una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política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austeridad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republicana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recursos</a:t>
                      </a:r>
                      <a:r>
                        <a:rPr sz="1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económicos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disponen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administran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eficacia,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eficiencia,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economía,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transparencia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honradez.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292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Hu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20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obligaciones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constitucionales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de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derechos</a:t>
                      </a:r>
                      <a:r>
                        <a:rPr sz="1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humanos,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así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como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detectar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necesidades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capacitación</a:t>
                      </a:r>
                      <a:r>
                        <a:rPr sz="14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materia.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477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gua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én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33679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personas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qué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5">
                          <a:latin typeface="Arial MT"/>
                          <a:cs typeface="Arial MT"/>
                        </a:rPr>
                        <a:t>tanto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mujeres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 como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hombres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acceden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mismas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condiciones,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posibilidades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oportunidades </a:t>
                      </a:r>
                      <a:r>
                        <a:rPr sz="1400" spc="-13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bienes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5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servicios</a:t>
                      </a:r>
                      <a:r>
                        <a:rPr sz="1400" spc="2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públicos; </a:t>
                      </a:r>
                      <a:r>
                        <a:rPr sz="1400" spc="-13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1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 </a:t>
                      </a:r>
                      <a:r>
                        <a:rPr sz="1400" spc="-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programas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beneficios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institucionales,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así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como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empleos,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cargos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comisiones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gubernamentales.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gua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01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cumplimiento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principios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igualdad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5">
                          <a:latin typeface="Arial MT"/>
                          <a:cs typeface="Arial MT"/>
                        </a:rPr>
                        <a:t>trato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discriminación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ambiente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trabajo.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iz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ión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73685" algn="just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personas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proceso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crecimiento profesional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compromiso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 </a:t>
                      </a:r>
                      <a:r>
                        <a:rPr sz="1400" spc="-60">
                          <a:latin typeface="Arial MT"/>
                          <a:cs typeface="Arial MT"/>
                        </a:rPr>
                        <a:t>fin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alcanzar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máximo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potencial, 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así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condiciones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institucionales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necesarias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lograrlo.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Se</a:t>
                      </a:r>
                      <a:r>
                        <a:rPr sz="1400" b="1" spc="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io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ar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41020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carrera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cumplimiento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servicio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profesional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carrera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738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2870" marR="43370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-114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pa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ci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mb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400" b="1" spc="-17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Corrupción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60680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personas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aprovechamiento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recursos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institución,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así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prevención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combate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corrupción.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148453" y="740105"/>
            <a:ext cx="1889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340">
                <a:latin typeface="Verdana"/>
                <a:cs typeface="Verdana"/>
              </a:rPr>
              <a:t>ÍNDICE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786485" y="1517155"/>
            <a:ext cx="5921375" cy="400748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defRPr/>
            </a:pPr>
            <a:r>
              <a:rPr sz="2400" spc="-190">
                <a:solidFill>
                  <a:srgbClr val="BB935A"/>
                </a:solidFill>
                <a:latin typeface="Verdana"/>
                <a:cs typeface="Verdana"/>
              </a:rPr>
              <a:t>l.</a:t>
            </a:r>
            <a:r>
              <a:rPr sz="2400" spc="-210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-35">
                <a:solidFill>
                  <a:srgbClr val="BB935A"/>
                </a:solidFill>
                <a:latin typeface="Verdana"/>
                <a:cs typeface="Verdana"/>
              </a:rPr>
              <a:t>Intr</a:t>
            </a:r>
            <a:r>
              <a:rPr sz="2400" spc="-55">
                <a:solidFill>
                  <a:srgbClr val="BB935A"/>
                </a:solidFill>
                <a:latin typeface="Verdana"/>
                <a:cs typeface="Verdana"/>
              </a:rPr>
              <a:t>o</a:t>
            </a:r>
            <a:r>
              <a:rPr sz="2400" spc="130">
                <a:solidFill>
                  <a:srgbClr val="BB935A"/>
                </a:solidFill>
                <a:latin typeface="Verdana"/>
                <a:cs typeface="Verdana"/>
              </a:rPr>
              <a:t>d</a:t>
            </a:r>
            <a:r>
              <a:rPr sz="2400" spc="105">
                <a:solidFill>
                  <a:srgbClr val="BB935A"/>
                </a:solidFill>
                <a:latin typeface="Verdana"/>
                <a:cs typeface="Verdana"/>
              </a:rPr>
              <a:t>u</a:t>
            </a:r>
            <a:r>
              <a:rPr sz="2400" spc="95">
                <a:solidFill>
                  <a:srgbClr val="BB935A"/>
                </a:solidFill>
                <a:latin typeface="Verdana"/>
                <a:cs typeface="Verdana"/>
              </a:rPr>
              <a:t>c</a:t>
            </a:r>
            <a:r>
              <a:rPr sz="2400" spc="100">
                <a:solidFill>
                  <a:srgbClr val="BB935A"/>
                </a:solidFill>
                <a:latin typeface="Verdana"/>
                <a:cs typeface="Verdana"/>
              </a:rPr>
              <a:t>c</a:t>
            </a:r>
            <a:r>
              <a:rPr sz="2400" spc="45">
                <a:solidFill>
                  <a:srgbClr val="BB935A"/>
                </a:solidFill>
                <a:latin typeface="Verdana"/>
                <a:cs typeface="Verdana"/>
              </a:rPr>
              <a:t>ión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  <a:defRPr/>
            </a:pPr>
            <a:r>
              <a:rPr sz="2400" spc="-15">
                <a:solidFill>
                  <a:srgbClr val="BB935A"/>
                </a:solidFill>
                <a:latin typeface="Verdana"/>
                <a:cs typeface="Verdana"/>
              </a:rPr>
              <a:t>ll</a:t>
            </a:r>
            <a:r>
              <a:rPr sz="2400" spc="-365">
                <a:solidFill>
                  <a:srgbClr val="BB935A"/>
                </a:solidFill>
                <a:latin typeface="Verdana"/>
                <a:cs typeface="Verdana"/>
              </a:rPr>
              <a:t>.</a:t>
            </a:r>
            <a:r>
              <a:rPr sz="2400" spc="-21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145">
                <a:solidFill>
                  <a:srgbClr val="BB935A"/>
                </a:solidFill>
                <a:latin typeface="Verdana"/>
                <a:cs typeface="Verdana"/>
              </a:rPr>
              <a:t>O</a:t>
            </a:r>
            <a:r>
              <a:rPr sz="2400" spc="114">
                <a:solidFill>
                  <a:srgbClr val="BB935A"/>
                </a:solidFill>
                <a:latin typeface="Verdana"/>
                <a:cs typeface="Verdana"/>
              </a:rPr>
              <a:t>b</a:t>
            </a:r>
            <a:r>
              <a:rPr sz="2400" spc="-75">
                <a:solidFill>
                  <a:srgbClr val="BB935A"/>
                </a:solidFill>
                <a:latin typeface="Verdana"/>
                <a:cs typeface="Verdana"/>
              </a:rPr>
              <a:t>je</a:t>
            </a:r>
            <a:r>
              <a:rPr sz="2400" spc="-15">
                <a:solidFill>
                  <a:srgbClr val="BB935A"/>
                </a:solidFill>
                <a:latin typeface="Verdana"/>
                <a:cs typeface="Verdana"/>
              </a:rPr>
              <a:t>tivo</a:t>
            </a:r>
            <a:r>
              <a:rPr sz="2400" spc="-22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75">
                <a:solidFill>
                  <a:srgbClr val="BB935A"/>
                </a:solidFill>
                <a:latin typeface="Verdana"/>
                <a:cs typeface="Verdana"/>
              </a:rPr>
              <a:t>de</a:t>
            </a:r>
            <a:r>
              <a:rPr sz="2400" spc="-22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-20">
                <a:solidFill>
                  <a:srgbClr val="BB935A"/>
                </a:solidFill>
                <a:latin typeface="Verdana"/>
                <a:cs typeface="Verdana"/>
              </a:rPr>
              <a:t>la</a:t>
            </a:r>
            <a:r>
              <a:rPr sz="2400" spc="-21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70">
                <a:solidFill>
                  <a:srgbClr val="BB935A"/>
                </a:solidFill>
                <a:latin typeface="Verdana"/>
                <a:cs typeface="Verdana"/>
              </a:rPr>
              <a:t>EC</a:t>
            </a:r>
            <a:r>
              <a:rPr sz="2400" spc="85">
                <a:solidFill>
                  <a:srgbClr val="BB935A"/>
                </a:solidFill>
                <a:latin typeface="Verdana"/>
                <a:cs typeface="Verdana"/>
              </a:rPr>
              <a:t>CO</a:t>
            </a:r>
            <a:endParaRPr sz="2400">
              <a:latin typeface="Verdana"/>
              <a:cs typeface="Verdana"/>
            </a:endParaRPr>
          </a:p>
          <a:p>
            <a:pPr marL="12700" marR="2849880">
              <a:lnSpc>
                <a:spcPts val="3600"/>
              </a:lnSpc>
              <a:spcBef>
                <a:spcPts val="229"/>
              </a:spcBef>
              <a:defRPr/>
            </a:pPr>
            <a:r>
              <a:rPr sz="2400" spc="-15">
                <a:solidFill>
                  <a:srgbClr val="BB935A"/>
                </a:solidFill>
                <a:latin typeface="Verdana"/>
                <a:cs typeface="Verdana"/>
              </a:rPr>
              <a:t>lll</a:t>
            </a:r>
            <a:r>
              <a:rPr sz="2400" spc="-365">
                <a:solidFill>
                  <a:srgbClr val="BB935A"/>
                </a:solidFill>
                <a:latin typeface="Verdana"/>
                <a:cs typeface="Verdana"/>
              </a:rPr>
              <a:t>.</a:t>
            </a:r>
            <a:r>
              <a:rPr sz="2400" spc="-21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65">
                <a:solidFill>
                  <a:srgbClr val="BB935A"/>
                </a:solidFill>
                <a:latin typeface="Verdana"/>
                <a:cs typeface="Verdana"/>
              </a:rPr>
              <a:t>Marco</a:t>
            </a:r>
            <a:r>
              <a:rPr sz="2400" spc="-23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25">
                <a:solidFill>
                  <a:srgbClr val="BB935A"/>
                </a:solidFill>
                <a:latin typeface="Verdana"/>
                <a:cs typeface="Verdana"/>
              </a:rPr>
              <a:t>Normati</a:t>
            </a:r>
            <a:r>
              <a:rPr sz="2400" spc="15">
                <a:solidFill>
                  <a:srgbClr val="BB935A"/>
                </a:solidFill>
                <a:latin typeface="Verdana"/>
                <a:cs typeface="Verdana"/>
              </a:rPr>
              <a:t>v</a:t>
            </a:r>
            <a:r>
              <a:rPr sz="2400" spc="30">
                <a:solidFill>
                  <a:srgbClr val="BB935A"/>
                </a:solidFill>
                <a:latin typeface="Verdana"/>
                <a:cs typeface="Verdana"/>
              </a:rPr>
              <a:t>o  </a:t>
            </a:r>
            <a:r>
              <a:rPr sz="2400" spc="20">
                <a:solidFill>
                  <a:srgbClr val="BB935A"/>
                </a:solidFill>
                <a:latin typeface="Verdana"/>
                <a:cs typeface="Verdana"/>
              </a:rPr>
              <a:t>V</a:t>
            </a:r>
            <a:r>
              <a:rPr sz="2400" spc="5">
                <a:solidFill>
                  <a:srgbClr val="BB935A"/>
                </a:solidFill>
                <a:latin typeface="Verdana"/>
                <a:cs typeface="Verdana"/>
              </a:rPr>
              <a:t>l</a:t>
            </a:r>
            <a:r>
              <a:rPr sz="2400" spc="-365">
                <a:solidFill>
                  <a:srgbClr val="BB935A"/>
                </a:solidFill>
                <a:latin typeface="Verdana"/>
                <a:cs typeface="Verdana"/>
              </a:rPr>
              <a:t>.</a:t>
            </a:r>
            <a:r>
              <a:rPr sz="2400" spc="-215">
                <a:solidFill>
                  <a:srgbClr val="BB935A"/>
                </a:solidFill>
                <a:latin typeface="Verdana"/>
                <a:cs typeface="Verdana"/>
              </a:rPr>
              <a:t> </a:t>
            </a:r>
            <a:r>
              <a:rPr sz="2400" spc="45">
                <a:solidFill>
                  <a:srgbClr val="BB935A"/>
                </a:solidFill>
                <a:latin typeface="Verdana"/>
                <a:cs typeface="Verdana"/>
              </a:rPr>
              <a:t>R</a:t>
            </a:r>
            <a:r>
              <a:rPr sz="2400" spc="40">
                <a:solidFill>
                  <a:srgbClr val="BB935A"/>
                </a:solidFill>
                <a:latin typeface="Verdana"/>
                <a:cs typeface="Verdana"/>
              </a:rPr>
              <a:t>e</a:t>
            </a:r>
            <a:r>
              <a:rPr sz="2400" spc="5">
                <a:solidFill>
                  <a:srgbClr val="BB935A"/>
                </a:solidFill>
                <a:latin typeface="Verdana"/>
                <a:cs typeface="Verdana"/>
              </a:rPr>
              <a:t>su</a:t>
            </a:r>
            <a:r>
              <a:rPr sz="2400" spc="15">
                <a:solidFill>
                  <a:srgbClr val="BB935A"/>
                </a:solidFill>
                <a:latin typeface="Verdana"/>
                <a:cs typeface="Verdana"/>
              </a:rPr>
              <a:t>ltados</a:t>
            </a:r>
            <a:endParaRPr sz="2400">
              <a:latin typeface="Verdana"/>
              <a:cs typeface="Verdana"/>
            </a:endParaRPr>
          </a:p>
          <a:p>
            <a:pPr marL="806450" indent="-183515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807085" algn="l"/>
              </a:tabLst>
              <a:defRPr/>
            </a:pPr>
            <a:r>
              <a:rPr sz="1600" b="1" spc="10">
                <a:latin typeface="Tahoma"/>
                <a:cs typeface="Tahoma"/>
              </a:rPr>
              <a:t>Análisis</a:t>
            </a:r>
            <a:r>
              <a:rPr sz="1600" b="1" spc="-45">
                <a:latin typeface="Tahoma"/>
                <a:cs typeface="Tahoma"/>
              </a:rPr>
              <a:t> </a:t>
            </a:r>
            <a:r>
              <a:rPr sz="1600" b="1" spc="20">
                <a:latin typeface="Tahoma"/>
                <a:cs typeface="Tahoma"/>
              </a:rPr>
              <a:t>Cuantitativo</a:t>
            </a:r>
            <a:endParaRPr sz="1600">
              <a:latin typeface="Tahoma"/>
              <a:cs typeface="Tahoma"/>
            </a:endParaRPr>
          </a:p>
          <a:p>
            <a:pPr marL="845819" indent="-2228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46455" algn="l"/>
              </a:tabLst>
              <a:defRPr/>
            </a:pPr>
            <a:r>
              <a:rPr sz="1600" b="1" spc="10">
                <a:latin typeface="Tahoma"/>
                <a:cs typeface="Tahoma"/>
              </a:rPr>
              <a:t>Análisis</a:t>
            </a:r>
            <a:r>
              <a:rPr sz="1600" b="1" spc="-35">
                <a:latin typeface="Tahoma"/>
                <a:cs typeface="Tahoma"/>
              </a:rPr>
              <a:t> </a:t>
            </a:r>
            <a:r>
              <a:rPr sz="1600" b="1" spc="10">
                <a:latin typeface="Tahoma"/>
                <a:cs typeface="Tahoma"/>
              </a:rPr>
              <a:t>Cualitativo</a:t>
            </a:r>
            <a:endParaRPr sz="1600">
              <a:latin typeface="Tahoma"/>
              <a:cs typeface="Tahoma"/>
            </a:endParaRPr>
          </a:p>
          <a:p>
            <a:pPr marL="845819" indent="-22288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46455" algn="l"/>
              </a:tabLst>
              <a:defRPr/>
            </a:pPr>
            <a:r>
              <a:rPr sz="1600" b="1" spc="10">
                <a:latin typeface="Tahoma"/>
                <a:cs typeface="Tahoma"/>
              </a:rPr>
              <a:t>Análisis</a:t>
            </a:r>
            <a:r>
              <a:rPr sz="1600" b="1" spc="-40">
                <a:latin typeface="Tahoma"/>
                <a:cs typeface="Tahoma"/>
              </a:rPr>
              <a:t> </a:t>
            </a:r>
            <a:r>
              <a:rPr sz="1600" b="1" spc="35">
                <a:latin typeface="Tahoma"/>
                <a:cs typeface="Tahoma"/>
              </a:rPr>
              <a:t>Comparativo</a:t>
            </a:r>
            <a:endParaRPr sz="1600">
              <a:latin typeface="Tahoma"/>
              <a:cs typeface="Tahoma"/>
            </a:endParaRPr>
          </a:p>
          <a:p>
            <a:pPr marL="865505" indent="-24257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66140" algn="l"/>
              </a:tabLst>
              <a:defRPr/>
            </a:pPr>
            <a:r>
              <a:rPr sz="1600" b="1" spc="30">
                <a:latin typeface="Tahoma"/>
                <a:cs typeface="Tahoma"/>
              </a:rPr>
              <a:t>Definición</a:t>
            </a:r>
            <a:r>
              <a:rPr sz="1600" b="1" spc="5">
                <a:latin typeface="Tahoma"/>
                <a:cs typeface="Tahoma"/>
              </a:rPr>
              <a:t> </a:t>
            </a:r>
            <a:r>
              <a:rPr sz="1600" b="1" spc="65">
                <a:latin typeface="Tahoma"/>
                <a:cs typeface="Tahoma"/>
              </a:rPr>
              <a:t>de</a:t>
            </a:r>
            <a:r>
              <a:rPr sz="1600" b="1" spc="-35">
                <a:latin typeface="Tahoma"/>
                <a:cs typeface="Tahoma"/>
              </a:rPr>
              <a:t> </a:t>
            </a:r>
            <a:r>
              <a:rPr sz="1600" b="1" spc="15">
                <a:latin typeface="Tahoma"/>
                <a:cs typeface="Tahoma"/>
              </a:rPr>
              <a:t>Objetivos</a:t>
            </a:r>
            <a:r>
              <a:rPr sz="1600" b="1" spc="-10">
                <a:latin typeface="Tahoma"/>
                <a:cs typeface="Tahoma"/>
              </a:rPr>
              <a:t> </a:t>
            </a:r>
            <a:r>
              <a:rPr sz="1600" b="1" spc="25">
                <a:latin typeface="Tahoma"/>
                <a:cs typeface="Tahoma"/>
              </a:rPr>
              <a:t>Estratégicos</a:t>
            </a:r>
            <a:endParaRPr sz="1600">
              <a:latin typeface="Tahoma"/>
              <a:cs typeface="Tahoma"/>
            </a:endParaRPr>
          </a:p>
          <a:p>
            <a:pPr marL="847725" indent="-224790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48360" algn="l"/>
              </a:tabLst>
              <a:defRPr/>
            </a:pPr>
            <a:r>
              <a:rPr sz="1600" b="1" spc="25">
                <a:latin typeface="Tahoma"/>
                <a:cs typeface="Tahoma"/>
              </a:rPr>
              <a:t>Definición</a:t>
            </a:r>
            <a:r>
              <a:rPr sz="1600" b="1" spc="15">
                <a:latin typeface="Tahoma"/>
                <a:cs typeface="Tahoma"/>
              </a:rPr>
              <a:t> </a:t>
            </a:r>
            <a:r>
              <a:rPr sz="1600" b="1" spc="65">
                <a:latin typeface="Tahoma"/>
                <a:cs typeface="Tahoma"/>
              </a:rPr>
              <a:t>de</a:t>
            </a:r>
            <a:r>
              <a:rPr sz="1600" b="1" spc="-35">
                <a:latin typeface="Tahoma"/>
                <a:cs typeface="Tahoma"/>
              </a:rPr>
              <a:t> </a:t>
            </a:r>
            <a:r>
              <a:rPr sz="1600" b="1" spc="25">
                <a:latin typeface="Tahoma"/>
                <a:cs typeface="Tahoma"/>
              </a:rPr>
              <a:t>Prácticas</a:t>
            </a:r>
            <a:r>
              <a:rPr sz="1600" b="1" spc="-15">
                <a:latin typeface="Tahoma"/>
                <a:cs typeface="Tahoma"/>
              </a:rPr>
              <a:t> </a:t>
            </a:r>
            <a:r>
              <a:rPr sz="1600" b="1" spc="65">
                <a:latin typeface="Tahoma"/>
                <a:cs typeface="Tahoma"/>
              </a:rPr>
              <a:t>de</a:t>
            </a:r>
            <a:r>
              <a:rPr sz="1600" b="1" spc="-30">
                <a:latin typeface="Tahoma"/>
                <a:cs typeface="Tahoma"/>
              </a:rPr>
              <a:t> </a:t>
            </a:r>
            <a:r>
              <a:rPr sz="1600" b="1" spc="25">
                <a:latin typeface="Tahoma"/>
                <a:cs typeface="Tahoma"/>
              </a:rPr>
              <a:t>Transformación</a:t>
            </a:r>
            <a:endParaRPr sz="1600">
              <a:latin typeface="Tahoma"/>
              <a:cs typeface="Tahoma"/>
            </a:endParaRPr>
          </a:p>
          <a:p>
            <a:pPr marL="854710" indent="-231775">
              <a:lnSpc>
                <a:spcPct val="100000"/>
              </a:lnSpc>
              <a:spcBef>
                <a:spcPts val="960"/>
              </a:spcBef>
              <a:buAutoNum type="arabicPeriod"/>
              <a:tabLst>
                <a:tab pos="855344" algn="l"/>
              </a:tabLst>
              <a:defRPr/>
            </a:pPr>
            <a:r>
              <a:rPr sz="1600" b="1" spc="25">
                <a:latin typeface="Tahoma"/>
                <a:cs typeface="Tahoma"/>
              </a:rPr>
              <a:t>Calendarización</a:t>
            </a:r>
            <a:r>
              <a:rPr sz="1600" b="1" spc="35">
                <a:latin typeface="Tahoma"/>
                <a:cs typeface="Tahoma"/>
              </a:rPr>
              <a:t> </a:t>
            </a:r>
            <a:r>
              <a:rPr sz="1600" b="1" spc="60">
                <a:latin typeface="Tahoma"/>
                <a:cs typeface="Tahoma"/>
              </a:rPr>
              <a:t>de</a:t>
            </a:r>
            <a:r>
              <a:rPr sz="1600" b="1" spc="-20">
                <a:latin typeface="Tahoma"/>
                <a:cs typeface="Tahoma"/>
              </a:rPr>
              <a:t> </a:t>
            </a:r>
            <a:r>
              <a:rPr sz="1600" b="1" spc="25">
                <a:latin typeface="Tahoma"/>
                <a:cs typeface="Tahoma"/>
              </a:rPr>
              <a:t>Prácticas</a:t>
            </a:r>
            <a:r>
              <a:rPr sz="1600" b="1" spc="-10">
                <a:latin typeface="Tahoma"/>
                <a:cs typeface="Tahoma"/>
              </a:rPr>
              <a:t> </a:t>
            </a:r>
            <a:r>
              <a:rPr sz="1600" b="1" spc="60">
                <a:latin typeface="Tahoma"/>
                <a:cs typeface="Tahoma"/>
              </a:rPr>
              <a:t>de</a:t>
            </a:r>
            <a:r>
              <a:rPr sz="1600" b="1" spc="-10">
                <a:latin typeface="Tahoma"/>
                <a:cs typeface="Tahoma"/>
              </a:rPr>
              <a:t> </a:t>
            </a:r>
            <a:r>
              <a:rPr sz="1600" b="1" spc="25">
                <a:latin typeface="Tahoma"/>
                <a:cs typeface="Tahoma"/>
              </a:rPr>
              <a:t>Transformación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9891" y="1026033"/>
          <a:ext cx="10972800" cy="450913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799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solidFill>
                      <a:srgbClr val="DEC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114935" algn="just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pli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ie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tec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og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  c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(t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cómo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5">
                          <a:latin typeface="Arial MT"/>
                          <a:cs typeface="Arial MT"/>
                        </a:rPr>
                        <a:t>utilizar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eficientemente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tecnologías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de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85">
                          <a:latin typeface="Arial MT"/>
                          <a:cs typeface="Arial MT"/>
                        </a:rPr>
                        <a:t>información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comunicación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5">
                          <a:latin typeface="Arial MT"/>
                          <a:cs typeface="Arial MT"/>
                        </a:rPr>
                        <a:t>(TICS)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institución,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consecución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objetivos.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1400" b="1" spc="-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ilia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7314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carga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laboral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impacto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vida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familiar.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834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ali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5240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factores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inciden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5">
                          <a:latin typeface="Arial MT"/>
                          <a:cs typeface="Arial MT"/>
                        </a:rPr>
                        <a:t>interior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institución, </a:t>
                      </a:r>
                      <a:r>
                        <a:rPr sz="1400" spc="-37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tales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5">
                          <a:latin typeface="Arial MT"/>
                          <a:cs typeface="Arial MT"/>
                        </a:rPr>
                        <a:t>integración,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bienestar,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salud,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seguridad,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atención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5">
                          <a:latin typeface="Arial MT"/>
                          <a:cs typeface="Arial MT"/>
                        </a:rPr>
                        <a:t>trato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digno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respetuoso.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80708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ali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tac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  </a:t>
                      </a:r>
                      <a:r>
                        <a:rPr sz="1400" b="1" spc="-16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ciudadanía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62039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identificación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conocimiento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tienen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personas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necesidades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expectativas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ciudadanía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incorporarlas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mejora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actividades.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59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ab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equi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2560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mecanismos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establece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en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diferentes</a:t>
                      </a:r>
                      <a:r>
                        <a:rPr sz="1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áreas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impulsar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5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equipo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incrementar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participación.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3232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8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Comunicación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tienen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funcionalidad,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calidad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medios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comunicación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interna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5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cumplimiento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sus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objetivos.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3194" y="972438"/>
          <a:ext cx="10972165" cy="455295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42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4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respuesta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ante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5">
                          <a:latin typeface="Arial MT"/>
                          <a:cs typeface="Arial MT"/>
                        </a:rPr>
                        <a:t>eme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cia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itaria</a:t>
                      </a:r>
                      <a:r>
                        <a:rPr sz="14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VI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>
                          <a:latin typeface="Arial MT"/>
                          <a:cs typeface="Arial MT"/>
                        </a:rPr>
                        <a:t>19.</a:t>
                      </a: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71691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sp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  </a:t>
                      </a:r>
                      <a:r>
                        <a:rPr sz="1400" b="1" spc="-1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materiales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9339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eficacia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suministro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recursos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requeridos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desarrollo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trabajo.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781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 marR="57277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ns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1400" b="1" spc="-16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valores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3462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autoestima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públicas,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del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reconocimiento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social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relación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vivencia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valores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institucionales.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Im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06045">
                        <a:lnSpc>
                          <a:spcPct val="100000"/>
                        </a:lnSpc>
                        <a:defRPr/>
                      </a:pPr>
                      <a:r>
                        <a:rPr sz="1400" b="1" spc="-1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institución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cómo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difunde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95">
                          <a:latin typeface="Arial MT"/>
                          <a:cs typeface="Arial MT"/>
                        </a:rPr>
                        <a:t>resultados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encuesta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clima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cultura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organizacional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promueve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acciones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mejora.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2D75B6"/>
                      </a:solidFill>
                    </a:lnT>
                    <a:lnB w="12700" algn="ctr">
                      <a:solidFill>
                        <a:srgbClr val="FFC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044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18440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liderazgo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superior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jerárquico,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fundado </a:t>
                      </a:r>
                      <a:r>
                        <a:rPr sz="1400" spc="-37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ejemplo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práctica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comunicación,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promoción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participación</a:t>
                      </a:r>
                      <a:r>
                        <a:rPr sz="14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igualdad.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FFC00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pú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2796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grado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mejoran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aprovechamiento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procesos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20">
                          <a:latin typeface="Arial MT"/>
                          <a:cs typeface="Arial MT"/>
                        </a:rPr>
                        <a:t>e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instrumentos,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60">
                          <a:latin typeface="Arial MT"/>
                          <a:cs typeface="Arial MT"/>
                        </a:rPr>
                        <a:t>fin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fomentar el incremento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efectividad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disminución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5">
                          <a:latin typeface="Arial MT"/>
                          <a:cs typeface="Arial MT"/>
                        </a:rPr>
                        <a:t>costos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operación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instituciones.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63194" y="1110233"/>
          <a:ext cx="10972165" cy="328041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438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5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ú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ep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6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solidFill>
                      <a:srgbClr val="DEC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8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20.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4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oc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spc="-105">
                          <a:latin typeface="Arial MT"/>
                          <a:cs typeface="Arial MT"/>
                        </a:rPr>
                        <a:t>Permite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evaluar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cómo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afectan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procesos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400" spc="-90">
                          <a:latin typeface="Arial MT"/>
                          <a:cs typeface="Arial MT"/>
                        </a:rPr>
                        <a:t>normatividad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4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organización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desarrollo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trabajo.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830" marB="0">
                    <a:lnB w="12700" algn="ctr">
                      <a:solidFill>
                        <a:srgbClr val="EC7C3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21.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4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eco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3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abo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  <a:defRPr/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91440" marR="454025">
                        <a:lnSpc>
                          <a:spcPct val="100000"/>
                        </a:lnSpc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1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 personas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el reconocimiento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su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 desempeño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en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540" marB="0"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91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22.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4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14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ba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jo</a:t>
                      </a:r>
                      <a:r>
                        <a:rPr sz="1400" b="1" spc="-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3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spc="-130">
                          <a:latin typeface="Arial MT"/>
                          <a:cs typeface="Arial MT"/>
                        </a:rPr>
                        <a:t>Evalúa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percepción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personas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servidoras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públicas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sobre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condiciones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con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cuenta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5">
                          <a:latin typeface="Arial MT"/>
                          <a:cs typeface="Arial MT"/>
                        </a:rPr>
                        <a:t>para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ali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z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act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ades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eficazment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ía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em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ta.</a:t>
                      </a: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06"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5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No.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 marL="95884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ct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4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1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ífi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DEC8A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6FAC46"/>
                      </a:solidFill>
                    </a:lnB>
                    <a:solidFill>
                      <a:srgbClr val="DEC8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90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884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29</a:t>
                      </a:r>
                      <a:r>
                        <a:rPr sz="1400" b="1" spc="-4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FE</a:t>
                      </a:r>
                      <a:r>
                        <a:rPr sz="1400" b="1" spc="-2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1400" b="1" spc="-25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>
                          <a:solidFill>
                            <a:srgbClr val="691B33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Sect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Salud</a:t>
                      </a:r>
                    </a:p>
                  </a:txBody>
                  <a:tcPr marL="0" marR="0" marT="37465" marB="0">
                    <a:lnT w="12700" algn="ctr">
                      <a:solidFill>
                        <a:srgbClr val="6FAC46"/>
                      </a:solidFill>
                    </a:lnT>
                    <a:lnB w="12700" algn="ctr">
                      <a:solidFill>
                        <a:srgbClr val="2D75B6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518261" y="1923364"/>
            <a:ext cx="3934460" cy="118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4560"/>
              </a:lnSpc>
              <a:spcBef>
                <a:spcPts val="95"/>
              </a:spcBef>
              <a:defRPr/>
            </a:pPr>
            <a:r>
              <a:rPr sz="4000" b="1" spc="80">
                <a:solidFill>
                  <a:srgbClr val="6D152D"/>
                </a:solidFill>
                <a:latin typeface="Tahoma"/>
                <a:cs typeface="Tahoma"/>
              </a:rPr>
              <a:t>Factores</a:t>
            </a:r>
            <a:r>
              <a:rPr sz="4000" b="1" spc="-100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240">
                <a:solidFill>
                  <a:srgbClr val="6D152D"/>
                </a:solidFill>
                <a:latin typeface="Tahoma"/>
                <a:cs typeface="Tahoma"/>
              </a:rPr>
              <a:t>ECCO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ts val="4560"/>
              </a:lnSpc>
              <a:defRPr/>
            </a:pPr>
            <a:r>
              <a:rPr sz="4000" b="1" spc="55">
                <a:solidFill>
                  <a:srgbClr val="6D152D"/>
                </a:solidFill>
                <a:latin typeface="Tahoma"/>
                <a:cs typeface="Tahoma"/>
              </a:rPr>
              <a:t>Tipo</a:t>
            </a:r>
            <a:r>
              <a:rPr sz="4000" b="1" spc="-105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-5">
                <a:solidFill>
                  <a:srgbClr val="6D152D"/>
                </a:solidFill>
                <a:latin typeface="Tahoma"/>
                <a:cs typeface="Tahoma"/>
              </a:rPr>
              <a:t>“A”</a:t>
            </a:r>
            <a:endParaRPr sz="40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7462266" y="798321"/>
            <a:ext cx="21164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000" b="1" spc="-185">
                <a:solidFill>
                  <a:srgbClr val="385622"/>
                </a:solidFill>
                <a:latin typeface="Arial"/>
                <a:cs typeface="Arial"/>
              </a:rPr>
              <a:t>F</a:t>
            </a:r>
            <a:r>
              <a:rPr sz="2000" b="1" spc="-240">
                <a:solidFill>
                  <a:srgbClr val="385622"/>
                </a:solidFill>
                <a:latin typeface="Arial"/>
                <a:cs typeface="Arial"/>
              </a:rPr>
              <a:t>a</a:t>
            </a:r>
            <a:r>
              <a:rPr sz="2000" b="1" spc="-270">
                <a:solidFill>
                  <a:srgbClr val="385622"/>
                </a:solidFill>
                <a:latin typeface="Arial"/>
                <a:cs typeface="Arial"/>
              </a:rPr>
              <a:t>c</a:t>
            </a:r>
            <a:r>
              <a:rPr sz="2000" b="1" spc="-120">
                <a:solidFill>
                  <a:srgbClr val="385622"/>
                </a:solidFill>
                <a:latin typeface="Arial"/>
                <a:cs typeface="Arial"/>
              </a:rPr>
              <a:t>t</a:t>
            </a:r>
            <a:r>
              <a:rPr sz="2000" b="1" spc="-240">
                <a:solidFill>
                  <a:srgbClr val="385622"/>
                </a:solidFill>
                <a:latin typeface="Arial"/>
                <a:cs typeface="Arial"/>
              </a:rPr>
              <a:t>o</a:t>
            </a:r>
            <a:r>
              <a:rPr sz="2000" b="1" spc="-229">
                <a:solidFill>
                  <a:srgbClr val="385622"/>
                </a:solidFill>
                <a:latin typeface="Arial"/>
                <a:cs typeface="Arial"/>
              </a:rPr>
              <a:t>r</a:t>
            </a:r>
            <a:r>
              <a:rPr sz="2000" b="1" spc="-195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80">
                <a:solidFill>
                  <a:srgbClr val="385622"/>
                </a:solidFill>
                <a:latin typeface="Arial"/>
                <a:cs typeface="Arial"/>
              </a:rPr>
              <a:t>s</a:t>
            </a:r>
            <a:r>
              <a:rPr sz="2000" b="1" spc="-65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000" b="1" spc="-285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90">
                <a:solidFill>
                  <a:srgbClr val="385622"/>
                </a:solidFill>
                <a:latin typeface="Arial"/>
                <a:cs typeface="Arial"/>
              </a:rPr>
              <a:t>s</a:t>
            </a:r>
            <a:r>
              <a:rPr sz="2000" b="1" spc="-120">
                <a:solidFill>
                  <a:srgbClr val="385622"/>
                </a:solidFill>
                <a:latin typeface="Arial"/>
                <a:cs typeface="Arial"/>
              </a:rPr>
              <a:t>t</a:t>
            </a:r>
            <a:r>
              <a:rPr sz="2000" b="1" spc="-220">
                <a:solidFill>
                  <a:srgbClr val="385622"/>
                </a:solidFill>
                <a:latin typeface="Arial"/>
                <a:cs typeface="Arial"/>
              </a:rPr>
              <a:t>r</a:t>
            </a:r>
            <a:r>
              <a:rPr sz="2000" b="1" spc="-215">
                <a:solidFill>
                  <a:srgbClr val="385622"/>
                </a:solidFill>
                <a:latin typeface="Arial"/>
                <a:cs typeface="Arial"/>
              </a:rPr>
              <a:t>a</a:t>
            </a:r>
            <a:r>
              <a:rPr sz="2000" b="1" spc="-120">
                <a:solidFill>
                  <a:srgbClr val="385622"/>
                </a:solidFill>
                <a:latin typeface="Arial"/>
                <a:cs typeface="Arial"/>
              </a:rPr>
              <a:t>t</a:t>
            </a:r>
            <a:r>
              <a:rPr sz="2000" b="1" spc="-195">
                <a:solidFill>
                  <a:srgbClr val="385622"/>
                </a:solidFill>
                <a:latin typeface="Arial"/>
                <a:cs typeface="Arial"/>
              </a:rPr>
              <a:t>é</a:t>
            </a:r>
            <a:r>
              <a:rPr sz="2000" b="1" spc="-254">
                <a:solidFill>
                  <a:srgbClr val="385622"/>
                </a:solidFill>
                <a:latin typeface="Arial"/>
                <a:cs typeface="Arial"/>
              </a:rPr>
              <a:t>g</a:t>
            </a:r>
            <a:r>
              <a:rPr sz="2000" b="1" spc="-155">
                <a:solidFill>
                  <a:srgbClr val="385622"/>
                </a:solidFill>
                <a:latin typeface="Arial"/>
                <a:cs typeface="Arial"/>
              </a:rPr>
              <a:t>i</a:t>
            </a:r>
            <a:r>
              <a:rPr sz="2000" b="1" spc="-330">
                <a:solidFill>
                  <a:srgbClr val="385622"/>
                </a:solidFill>
                <a:latin typeface="Arial"/>
                <a:cs typeface="Arial"/>
              </a:rPr>
              <a:t>c</a:t>
            </a:r>
            <a:r>
              <a:rPr sz="2000" b="1" spc="-240">
                <a:solidFill>
                  <a:srgbClr val="385622"/>
                </a:solidFill>
                <a:latin typeface="Arial"/>
                <a:cs typeface="Arial"/>
              </a:rPr>
              <a:t>o</a:t>
            </a:r>
            <a:r>
              <a:rPr sz="2000" b="1" spc="-280">
                <a:solidFill>
                  <a:srgbClr val="385622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4925948" y="1333246"/>
            <a:ext cx="3456304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2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60">
                <a:solidFill>
                  <a:srgbClr val="BA925A"/>
                </a:solidFill>
                <a:latin typeface="Arial"/>
                <a:cs typeface="Arial"/>
              </a:rPr>
              <a:t>–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al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lain" startAt="79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21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65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6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2045335">
              <a:lnSpc>
                <a:spcPct val="100000"/>
              </a:lnSpc>
              <a:buAutoNum type="arabicPlain" startAt="79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h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h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s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1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6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g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8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ad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g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é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ero</a:t>
            </a:r>
            <a:endParaRPr sz="12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lain" startAt="82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g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9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ad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90">
                <a:solidFill>
                  <a:srgbClr val="691B2F"/>
                </a:solidFill>
                <a:latin typeface="Arial"/>
                <a:cs typeface="Arial"/>
              </a:rPr>
              <a:t>ri</a:t>
            </a:r>
            <a:r>
              <a:rPr sz="1200" b="1" spc="-24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7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ó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buAutoNum type="arabicPlain" startAt="82"/>
              <a:tabLst>
                <a:tab pos="221615" algn="l"/>
              </a:tabLst>
              <a:defRPr/>
            </a:pPr>
            <a:r>
              <a:rPr sz="1200" b="1" spc="-13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Profesionalización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de 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la 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Administración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 Pública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Federal </a:t>
            </a:r>
            <a:r>
              <a:rPr sz="1200" b="1" spc="-32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4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v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204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io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f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20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9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era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defRPr/>
            </a:pP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85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1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Transparencia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</a:t>
            </a:r>
            <a:r>
              <a:rPr sz="1200" b="1" spc="-1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combate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la</a:t>
            </a:r>
            <a:r>
              <a:rPr sz="1200" b="1" spc="-2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corrupción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7570469" y="3090799"/>
            <a:ext cx="1898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000" b="1" spc="-185">
                <a:solidFill>
                  <a:srgbClr val="385622"/>
                </a:solidFill>
                <a:latin typeface="Arial"/>
                <a:cs typeface="Arial"/>
              </a:rPr>
              <a:t>F</a:t>
            </a:r>
            <a:r>
              <a:rPr sz="2000" b="1" spc="-240">
                <a:solidFill>
                  <a:srgbClr val="385622"/>
                </a:solidFill>
                <a:latin typeface="Arial"/>
                <a:cs typeface="Arial"/>
              </a:rPr>
              <a:t>a</a:t>
            </a:r>
            <a:r>
              <a:rPr sz="2000" b="1" spc="-270">
                <a:solidFill>
                  <a:srgbClr val="385622"/>
                </a:solidFill>
                <a:latin typeface="Arial"/>
                <a:cs typeface="Arial"/>
              </a:rPr>
              <a:t>c</a:t>
            </a:r>
            <a:r>
              <a:rPr sz="2000" b="1" spc="-120">
                <a:solidFill>
                  <a:srgbClr val="385622"/>
                </a:solidFill>
                <a:latin typeface="Arial"/>
                <a:cs typeface="Arial"/>
              </a:rPr>
              <a:t>t</a:t>
            </a:r>
            <a:r>
              <a:rPr sz="2000" b="1" spc="-240">
                <a:solidFill>
                  <a:srgbClr val="385622"/>
                </a:solidFill>
                <a:latin typeface="Arial"/>
                <a:cs typeface="Arial"/>
              </a:rPr>
              <a:t>o</a:t>
            </a:r>
            <a:r>
              <a:rPr sz="2000" b="1" spc="-229">
                <a:solidFill>
                  <a:srgbClr val="385622"/>
                </a:solidFill>
                <a:latin typeface="Arial"/>
                <a:cs typeface="Arial"/>
              </a:rPr>
              <a:t>r</a:t>
            </a:r>
            <a:r>
              <a:rPr sz="2000" b="1" spc="-195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80">
                <a:solidFill>
                  <a:srgbClr val="385622"/>
                </a:solidFill>
                <a:latin typeface="Arial"/>
                <a:cs typeface="Arial"/>
              </a:rPr>
              <a:t>s</a:t>
            </a:r>
            <a:r>
              <a:rPr sz="2000" b="1" spc="-65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2000" b="1" spc="-360">
                <a:solidFill>
                  <a:srgbClr val="385622"/>
                </a:solidFill>
                <a:latin typeface="Arial"/>
                <a:cs typeface="Arial"/>
              </a:rPr>
              <a:t>G</a:t>
            </a:r>
            <a:r>
              <a:rPr sz="2000" b="1" spc="-204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35">
                <a:solidFill>
                  <a:srgbClr val="385622"/>
                </a:solidFill>
                <a:latin typeface="Arial"/>
                <a:cs typeface="Arial"/>
              </a:rPr>
              <a:t>n</a:t>
            </a:r>
            <a:r>
              <a:rPr sz="2000" b="1" spc="-195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04">
                <a:solidFill>
                  <a:srgbClr val="385622"/>
                </a:solidFill>
                <a:latin typeface="Arial"/>
                <a:cs typeface="Arial"/>
              </a:rPr>
              <a:t>r</a:t>
            </a:r>
            <a:r>
              <a:rPr sz="2000" b="1" spc="-215">
                <a:solidFill>
                  <a:srgbClr val="385622"/>
                </a:solidFill>
                <a:latin typeface="Arial"/>
                <a:cs typeface="Arial"/>
              </a:rPr>
              <a:t>a</a:t>
            </a:r>
            <a:r>
              <a:rPr sz="2000" b="1" spc="-120">
                <a:solidFill>
                  <a:srgbClr val="385622"/>
                </a:solidFill>
                <a:latin typeface="Arial"/>
                <a:cs typeface="Arial"/>
              </a:rPr>
              <a:t>l</a:t>
            </a:r>
            <a:r>
              <a:rPr sz="2000" b="1" spc="-254">
                <a:solidFill>
                  <a:srgbClr val="385622"/>
                </a:solidFill>
                <a:latin typeface="Arial"/>
                <a:cs typeface="Arial"/>
              </a:rPr>
              <a:t>e</a:t>
            </a:r>
            <a:r>
              <a:rPr sz="2000" b="1" spc="-280">
                <a:solidFill>
                  <a:srgbClr val="385622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4925948" y="3646754"/>
            <a:ext cx="563435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100"/>
              </a:spcBef>
              <a:buAutoNum type="arabicPlain" startAt="86"/>
              <a:tabLst>
                <a:tab pos="221615" algn="l"/>
              </a:tabLst>
              <a:defRPr/>
            </a:pPr>
            <a:r>
              <a:rPr sz="1200" b="1" spc="-130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Aplicar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eficientemente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los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recursos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de</a:t>
            </a:r>
            <a:r>
              <a:rPr sz="1200" b="1" spc="-4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las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tecnologías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de</a:t>
            </a:r>
            <a:r>
              <a:rPr sz="1200" b="1" spc="-5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información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  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comunicación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70">
                <a:solidFill>
                  <a:srgbClr val="691B2F"/>
                </a:solidFill>
                <a:latin typeface="Arial"/>
                <a:cs typeface="Arial"/>
              </a:rPr>
              <a:t>(TICs)</a:t>
            </a:r>
            <a:endParaRPr sz="1200">
              <a:latin typeface="Arial"/>
              <a:cs typeface="Arial"/>
            </a:endParaRPr>
          </a:p>
          <a:p>
            <a:pPr marL="12700" marR="4042410">
              <a:lnSpc>
                <a:spcPct val="100000"/>
              </a:lnSpc>
              <a:spcBef>
                <a:spcPts val="5"/>
              </a:spcBef>
              <a:buAutoNum type="arabicPlain" startAt="86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9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6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t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j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-</a:t>
            </a:r>
            <a:r>
              <a:rPr sz="1200" b="1" spc="-85">
                <a:solidFill>
                  <a:srgbClr val="691B2F"/>
                </a:solidFill>
                <a:latin typeface="Arial"/>
                <a:cs typeface="Arial"/>
              </a:rPr>
              <a:t>f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il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a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20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85">
                <a:solidFill>
                  <a:srgbClr val="691B2F"/>
                </a:solidFill>
                <a:latin typeface="Arial"/>
                <a:cs typeface="Arial"/>
              </a:rPr>
              <a:t>v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ida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2700" marR="3246120">
              <a:lnSpc>
                <a:spcPct val="100000"/>
              </a:lnSpc>
              <a:defRPr/>
            </a:pP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20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</a:t>
            </a:r>
            <a:r>
              <a:rPr sz="1200" b="1" spc="-2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90">
                <a:solidFill>
                  <a:srgbClr val="691B2F"/>
                </a:solidFill>
                <a:latin typeface="Arial"/>
                <a:cs typeface="Arial"/>
              </a:rPr>
              <a:t>ri</a:t>
            </a:r>
            <a:r>
              <a:rPr sz="1200" b="1" spc="-16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ó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2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8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ía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0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20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ol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bo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ó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</a:t>
            </a:r>
            <a:r>
              <a:rPr sz="1200" b="1" spc="-3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jo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eq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85">
                <a:solidFill>
                  <a:srgbClr val="691B2F"/>
                </a:solidFill>
                <a:latin typeface="Arial"/>
                <a:cs typeface="Arial"/>
              </a:rPr>
              <a:t>o  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91</a:t>
            </a:r>
            <a:r>
              <a:rPr sz="1200" b="1" spc="-55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150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Comunicación</a:t>
            </a:r>
            <a:endParaRPr sz="12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lain" startAt="92"/>
              <a:tabLst>
                <a:tab pos="221615" algn="l"/>
              </a:tabLst>
              <a:defRPr/>
            </a:pPr>
            <a:r>
              <a:rPr sz="1200" b="1" spc="-9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COVID-19</a:t>
            </a:r>
            <a:endParaRPr sz="12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lain" startAt="92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on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il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re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mat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ri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75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220979" indent="-208915">
              <a:lnSpc>
                <a:spcPct val="100000"/>
              </a:lnSpc>
              <a:buAutoNum type="arabicPlain" startAt="92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60">
                <a:solidFill>
                  <a:srgbClr val="6C152C"/>
                </a:solidFill>
                <a:latin typeface="Arial"/>
                <a:cs typeface="Arial"/>
              </a:rPr>
              <a:t>I</a:t>
            </a:r>
            <a:r>
              <a:rPr sz="1200" b="1" spc="-135">
                <a:solidFill>
                  <a:srgbClr val="6C152C"/>
                </a:solidFill>
                <a:latin typeface="Arial"/>
                <a:cs typeface="Arial"/>
              </a:rPr>
              <a:t>de</a:t>
            </a:r>
            <a:r>
              <a:rPr sz="1200" b="1" spc="-160">
                <a:solidFill>
                  <a:srgbClr val="6C152C"/>
                </a:solidFill>
                <a:latin typeface="Arial"/>
                <a:cs typeface="Arial"/>
              </a:rPr>
              <a:t>n</a:t>
            </a:r>
            <a:r>
              <a:rPr sz="1200" b="1" spc="-80">
                <a:solidFill>
                  <a:srgbClr val="6C152C"/>
                </a:solidFill>
                <a:latin typeface="Arial"/>
                <a:cs typeface="Arial"/>
              </a:rPr>
              <a:t>ti</a:t>
            </a:r>
            <a:r>
              <a:rPr sz="1200" b="1" spc="-190">
                <a:solidFill>
                  <a:srgbClr val="6C152C"/>
                </a:solidFill>
                <a:latin typeface="Arial"/>
                <a:cs typeface="Arial"/>
              </a:rPr>
              <a:t>d</a:t>
            </a:r>
            <a:r>
              <a:rPr sz="1200" b="1" spc="-135">
                <a:solidFill>
                  <a:srgbClr val="6C152C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C152C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C152C"/>
                </a:solidFill>
                <a:latin typeface="Arial"/>
                <a:cs typeface="Arial"/>
              </a:rPr>
              <a:t> </a:t>
            </a:r>
            <a:r>
              <a:rPr sz="1200" b="1" spc="-150">
                <a:solidFill>
                  <a:srgbClr val="6C152C"/>
                </a:solidFill>
                <a:latin typeface="Arial"/>
                <a:cs typeface="Arial"/>
              </a:rPr>
              <a:t>con</a:t>
            </a:r>
            <a:r>
              <a:rPr sz="1200" b="1" spc="-60">
                <a:solidFill>
                  <a:srgbClr val="6C152C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C152C"/>
                </a:solidFill>
                <a:latin typeface="Arial"/>
                <a:cs typeface="Arial"/>
              </a:rPr>
              <a:t>l</a:t>
            </a:r>
            <a:r>
              <a:rPr sz="1200" b="1" spc="-120">
                <a:solidFill>
                  <a:srgbClr val="6C152C"/>
                </a:solidFill>
                <a:latin typeface="Arial"/>
                <a:cs typeface="Arial"/>
              </a:rPr>
              <a:t>a</a:t>
            </a:r>
            <a:r>
              <a:rPr sz="1200" b="1" spc="-35">
                <a:solidFill>
                  <a:srgbClr val="6C152C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C152C"/>
                </a:solidFill>
                <a:latin typeface="Arial"/>
                <a:cs typeface="Arial"/>
              </a:rPr>
              <a:t>i</a:t>
            </a:r>
            <a:r>
              <a:rPr sz="1200" b="1" spc="-170">
                <a:solidFill>
                  <a:srgbClr val="6C152C"/>
                </a:solidFill>
                <a:latin typeface="Arial"/>
                <a:cs typeface="Arial"/>
              </a:rPr>
              <a:t>n</a:t>
            </a:r>
            <a:r>
              <a:rPr sz="1200" b="1" spc="-165">
                <a:solidFill>
                  <a:srgbClr val="6C152C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C152C"/>
                </a:solidFill>
                <a:latin typeface="Arial"/>
                <a:cs typeface="Arial"/>
              </a:rPr>
              <a:t>ti</a:t>
            </a:r>
            <a:r>
              <a:rPr sz="1200" b="1" spc="-110">
                <a:solidFill>
                  <a:srgbClr val="6C152C"/>
                </a:solidFill>
                <a:latin typeface="Arial"/>
                <a:cs typeface="Arial"/>
              </a:rPr>
              <a:t>t</a:t>
            </a:r>
            <a:r>
              <a:rPr sz="1200" b="1" spc="-175">
                <a:solidFill>
                  <a:srgbClr val="6C152C"/>
                </a:solidFill>
                <a:latin typeface="Arial"/>
                <a:cs typeface="Arial"/>
              </a:rPr>
              <a:t>u</a:t>
            </a:r>
            <a:r>
              <a:rPr sz="1200" b="1" spc="-180">
                <a:solidFill>
                  <a:srgbClr val="6C152C"/>
                </a:solidFill>
                <a:latin typeface="Arial"/>
                <a:cs typeface="Arial"/>
              </a:rPr>
              <a:t>c</a:t>
            </a:r>
            <a:r>
              <a:rPr sz="1200" b="1" spc="-120">
                <a:solidFill>
                  <a:srgbClr val="6C152C"/>
                </a:solidFill>
                <a:latin typeface="Arial"/>
                <a:cs typeface="Arial"/>
              </a:rPr>
              <a:t>i</a:t>
            </a:r>
            <a:r>
              <a:rPr sz="1200" b="1" spc="-150">
                <a:solidFill>
                  <a:srgbClr val="6C152C"/>
                </a:solidFill>
                <a:latin typeface="Arial"/>
                <a:cs typeface="Arial"/>
              </a:rPr>
              <a:t>ó</a:t>
            </a:r>
            <a:r>
              <a:rPr sz="1200" b="1" spc="-145">
                <a:solidFill>
                  <a:srgbClr val="6C152C"/>
                </a:solidFill>
                <a:latin typeface="Arial"/>
                <a:cs typeface="Arial"/>
              </a:rPr>
              <a:t>n</a:t>
            </a:r>
            <a:r>
              <a:rPr sz="1200" b="1" spc="-60">
                <a:solidFill>
                  <a:srgbClr val="6C152C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C152C"/>
                </a:solidFill>
                <a:latin typeface="Arial"/>
                <a:cs typeface="Arial"/>
              </a:rPr>
              <a:t>y</a:t>
            </a:r>
            <a:r>
              <a:rPr sz="1200" b="1" spc="-20">
                <a:solidFill>
                  <a:srgbClr val="6C152C"/>
                </a:solidFill>
                <a:latin typeface="Arial"/>
                <a:cs typeface="Arial"/>
              </a:rPr>
              <a:t> </a:t>
            </a:r>
            <a:r>
              <a:rPr sz="1200" b="1" spc="-180">
                <a:solidFill>
                  <a:srgbClr val="6C152C"/>
                </a:solidFill>
                <a:latin typeface="Arial"/>
                <a:cs typeface="Arial"/>
              </a:rPr>
              <a:t>v</a:t>
            </a:r>
            <a:r>
              <a:rPr sz="1200" b="1" spc="-105">
                <a:solidFill>
                  <a:srgbClr val="6C152C"/>
                </a:solidFill>
                <a:latin typeface="Arial"/>
                <a:cs typeface="Arial"/>
              </a:rPr>
              <a:t>al</a:t>
            </a:r>
            <a:r>
              <a:rPr sz="1200" b="1" spc="-165">
                <a:solidFill>
                  <a:srgbClr val="6C152C"/>
                </a:solidFill>
                <a:latin typeface="Arial"/>
                <a:cs typeface="Arial"/>
              </a:rPr>
              <a:t>o</a:t>
            </a:r>
            <a:r>
              <a:rPr sz="1200" b="1" spc="-140">
                <a:solidFill>
                  <a:srgbClr val="6C152C"/>
                </a:solidFill>
                <a:latin typeface="Arial"/>
                <a:cs typeface="Arial"/>
              </a:rPr>
              <a:t>r</a:t>
            </a:r>
            <a:r>
              <a:rPr sz="1200" b="1" spc="-120">
                <a:solidFill>
                  <a:srgbClr val="6C152C"/>
                </a:solidFill>
                <a:latin typeface="Arial"/>
                <a:cs typeface="Arial"/>
              </a:rPr>
              <a:t>e</a:t>
            </a:r>
            <a:r>
              <a:rPr sz="1200" b="1" spc="-170">
                <a:solidFill>
                  <a:srgbClr val="6C152C"/>
                </a:solidFill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700" marR="3017519">
              <a:lnSpc>
                <a:spcPct val="100000"/>
              </a:lnSpc>
              <a:buAutoNum type="arabicPlain" startAt="92"/>
              <a:tabLst>
                <a:tab pos="221615" algn="l"/>
              </a:tabLst>
              <a:defRPr/>
            </a:pP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6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en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22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7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2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ti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u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ó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n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6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75">
                <a:solidFill>
                  <a:srgbClr val="691B2F"/>
                </a:solidFill>
                <a:latin typeface="Arial"/>
                <a:cs typeface="Arial"/>
              </a:rPr>
              <a:t>z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g</a:t>
            </a:r>
            <a:r>
              <a:rPr sz="1200" b="1" spc="-14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v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  <a:p>
            <a:pPr marL="12700" marR="3717290">
              <a:lnSpc>
                <a:spcPct val="100000"/>
              </a:lnSpc>
              <a:defRPr/>
            </a:pP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7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Mej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ra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0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4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3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g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ó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ú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bl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a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8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v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4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y</a:t>
            </a:r>
            <a:r>
              <a:rPr sz="1200" b="1" spc="-2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p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7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s  </a:t>
            </a:r>
            <a:r>
              <a:rPr sz="1200" b="1" spc="-8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9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175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80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70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229">
                <a:solidFill>
                  <a:srgbClr val="691B2F"/>
                </a:solidFill>
                <a:latin typeface="Arial"/>
                <a:cs typeface="Arial"/>
              </a:rPr>
              <a:t>m</a:t>
            </a:r>
            <a:r>
              <a:rPr sz="1200" b="1" spc="-7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e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6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l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o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10">
                <a:solidFill>
                  <a:srgbClr val="691B2F"/>
                </a:solidFill>
                <a:latin typeface="Arial"/>
                <a:cs typeface="Arial"/>
              </a:rPr>
              <a:t>l   </a:t>
            </a:r>
            <a:r>
              <a:rPr sz="1200" b="1" spc="10">
                <a:solidFill>
                  <a:srgbClr val="BA925A"/>
                </a:solidFill>
                <a:latin typeface="Arial"/>
                <a:cs typeface="Arial"/>
              </a:rPr>
              <a:t>1</a:t>
            </a:r>
            <a:r>
              <a:rPr sz="1200" b="1" spc="5">
                <a:solidFill>
                  <a:srgbClr val="BA925A"/>
                </a:solidFill>
                <a:latin typeface="Arial"/>
                <a:cs typeface="Arial"/>
              </a:rPr>
              <a:t>00</a:t>
            </a:r>
            <a:r>
              <a:rPr sz="1200" b="1" spc="-50">
                <a:solidFill>
                  <a:srgbClr val="BA925A"/>
                </a:solidFill>
                <a:latin typeface="Arial"/>
                <a:cs typeface="Arial"/>
              </a:rPr>
              <a:t> </a:t>
            </a:r>
            <a:r>
              <a:rPr sz="1200" b="1" spc="-45">
                <a:solidFill>
                  <a:srgbClr val="BA925A"/>
                </a:solidFill>
                <a:latin typeface="Arial"/>
                <a:cs typeface="Arial"/>
              </a:rPr>
              <a:t>-</a:t>
            </a:r>
            <a:r>
              <a:rPr sz="1200" b="1" spc="-229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00">
                <a:solidFill>
                  <a:srgbClr val="691B2F"/>
                </a:solidFill>
                <a:latin typeface="Arial"/>
                <a:cs typeface="Arial"/>
              </a:rPr>
              <a:t>r</a:t>
            </a:r>
            <a:r>
              <a:rPr sz="1200" b="1" spc="-155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50">
                <a:solidFill>
                  <a:srgbClr val="691B2F"/>
                </a:solidFill>
                <a:latin typeface="Arial"/>
                <a:cs typeface="Arial"/>
              </a:rPr>
              <a:t>b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25">
                <a:solidFill>
                  <a:srgbClr val="691B2F"/>
                </a:solidFill>
                <a:latin typeface="Arial"/>
                <a:cs typeface="Arial"/>
              </a:rPr>
              <a:t>jo</a:t>
            </a:r>
            <a:r>
              <a:rPr sz="1200" b="1" spc="-55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2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20">
                <a:solidFill>
                  <a:srgbClr val="691B2F"/>
                </a:solidFill>
                <a:latin typeface="Arial"/>
                <a:cs typeface="Arial"/>
              </a:rPr>
              <a:t> </a:t>
            </a:r>
            <a:r>
              <a:rPr sz="1200" b="1" spc="-135">
                <a:solidFill>
                  <a:srgbClr val="691B2F"/>
                </a:solidFill>
                <a:latin typeface="Arial"/>
                <a:cs typeface="Arial"/>
              </a:rPr>
              <a:t>d</a:t>
            </a:r>
            <a:r>
              <a:rPr sz="1200" b="1" spc="-95">
                <a:solidFill>
                  <a:srgbClr val="691B2F"/>
                </a:solidFill>
                <a:latin typeface="Arial"/>
                <a:cs typeface="Arial"/>
              </a:rPr>
              <a:t>i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s</a:t>
            </a:r>
            <a:r>
              <a:rPr sz="1200" b="1" spc="-80">
                <a:solidFill>
                  <a:srgbClr val="691B2F"/>
                </a:solidFill>
                <a:latin typeface="Arial"/>
                <a:cs typeface="Arial"/>
              </a:rPr>
              <a:t>t</a:t>
            </a:r>
            <a:r>
              <a:rPr sz="1200" b="1" spc="-130">
                <a:solidFill>
                  <a:srgbClr val="691B2F"/>
                </a:solidFill>
                <a:latin typeface="Arial"/>
                <a:cs typeface="Arial"/>
              </a:rPr>
              <a:t>a</a:t>
            </a:r>
            <a:r>
              <a:rPr sz="1200" b="1" spc="-160">
                <a:solidFill>
                  <a:srgbClr val="691B2F"/>
                </a:solidFill>
                <a:latin typeface="Arial"/>
                <a:cs typeface="Arial"/>
              </a:rPr>
              <a:t>n</a:t>
            </a:r>
            <a:r>
              <a:rPr sz="1200" b="1" spc="-195">
                <a:solidFill>
                  <a:srgbClr val="691B2F"/>
                </a:solidFill>
                <a:latin typeface="Arial"/>
                <a:cs typeface="Arial"/>
              </a:rPr>
              <a:t>c</a:t>
            </a:r>
            <a:r>
              <a:rPr sz="1200" b="1" spc="-114">
                <a:solidFill>
                  <a:srgbClr val="691B2F"/>
                </a:solidFill>
                <a:latin typeface="Arial"/>
                <a:cs typeface="Arial"/>
              </a:rPr>
              <a:t>ia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/>
          <a:stretch/>
        </p:blipFill>
        <p:spPr bwMode="auto">
          <a:xfrm>
            <a:off x="9247631" y="335279"/>
            <a:ext cx="2587752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381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"/>
              <a:t>F29.Sector</a:t>
            </a:r>
            <a:r>
              <a:rPr spc="-110"/>
              <a:t> </a:t>
            </a:r>
            <a:r>
              <a:rPr spc="65"/>
              <a:t>Salud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90019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6130861" y="1370075"/>
            <a:ext cx="5072380" cy="4037329"/>
            <a:chOff x="6130861" y="1370075"/>
            <a:chExt cx="5072380" cy="4037329"/>
          </a:xfrm>
        </p:grpSpPr>
        <p:sp>
          <p:nvSpPr>
            <p:cNvPr id="6" name="object 6"/>
            <p:cNvSpPr/>
            <p:nvPr/>
          </p:nvSpPr>
          <p:spPr bwMode="auto">
            <a:xfrm>
              <a:off x="6740651" y="1664207"/>
              <a:ext cx="3637915" cy="3743325"/>
            </a:xfrm>
            <a:custGeom>
              <a:avLst/>
              <a:gdLst/>
              <a:ahLst/>
              <a:cxnLst/>
              <a:rect l="l" t="t" r="r" b="b"/>
              <a:pathLst>
                <a:path w="3637915" h="3743325" extrusionOk="0">
                  <a:moveTo>
                    <a:pt x="0" y="3589019"/>
                  </a:moveTo>
                  <a:lnTo>
                    <a:pt x="0" y="3742943"/>
                  </a:lnTo>
                </a:path>
                <a:path w="3637915" h="3743325" extrusionOk="0">
                  <a:moveTo>
                    <a:pt x="0" y="2691384"/>
                  </a:moveTo>
                  <a:lnTo>
                    <a:pt x="0" y="3448811"/>
                  </a:lnTo>
                </a:path>
                <a:path w="3637915" h="3743325" extrusionOk="0">
                  <a:moveTo>
                    <a:pt x="606551" y="3589019"/>
                  </a:moveTo>
                  <a:lnTo>
                    <a:pt x="606551" y="3742943"/>
                  </a:lnTo>
                </a:path>
                <a:path w="3637915" h="3743325" extrusionOk="0">
                  <a:moveTo>
                    <a:pt x="606551" y="2691384"/>
                  </a:moveTo>
                  <a:lnTo>
                    <a:pt x="606551" y="3448811"/>
                  </a:lnTo>
                </a:path>
                <a:path w="3637915" h="3743325" extrusionOk="0">
                  <a:moveTo>
                    <a:pt x="1213103" y="3589019"/>
                  </a:moveTo>
                  <a:lnTo>
                    <a:pt x="1213103" y="3742943"/>
                  </a:lnTo>
                </a:path>
                <a:path w="3637915" h="3743325" extrusionOk="0">
                  <a:moveTo>
                    <a:pt x="1213103" y="2691384"/>
                  </a:moveTo>
                  <a:lnTo>
                    <a:pt x="1213103" y="3448811"/>
                  </a:lnTo>
                </a:path>
                <a:path w="3637915" h="3743325" extrusionOk="0">
                  <a:moveTo>
                    <a:pt x="1818131" y="3589019"/>
                  </a:moveTo>
                  <a:lnTo>
                    <a:pt x="1818131" y="3742943"/>
                  </a:lnTo>
                </a:path>
                <a:path w="3637915" h="3743325" extrusionOk="0">
                  <a:moveTo>
                    <a:pt x="1818131" y="2691384"/>
                  </a:moveTo>
                  <a:lnTo>
                    <a:pt x="1818131" y="3448811"/>
                  </a:lnTo>
                </a:path>
                <a:path w="3637915" h="3743325" extrusionOk="0">
                  <a:moveTo>
                    <a:pt x="2424683" y="3589019"/>
                  </a:moveTo>
                  <a:lnTo>
                    <a:pt x="2424683" y="3742943"/>
                  </a:lnTo>
                </a:path>
                <a:path w="3637915" h="3743325" extrusionOk="0">
                  <a:moveTo>
                    <a:pt x="2424683" y="2691384"/>
                  </a:moveTo>
                  <a:lnTo>
                    <a:pt x="2424683" y="3448811"/>
                  </a:lnTo>
                </a:path>
                <a:path w="3637915" h="3743325" extrusionOk="0">
                  <a:moveTo>
                    <a:pt x="3031236" y="3589019"/>
                  </a:moveTo>
                  <a:lnTo>
                    <a:pt x="3031236" y="3742943"/>
                  </a:lnTo>
                </a:path>
                <a:path w="3637915" h="3743325" extrusionOk="0">
                  <a:moveTo>
                    <a:pt x="3031236" y="448055"/>
                  </a:moveTo>
                  <a:lnTo>
                    <a:pt x="3031236" y="3448811"/>
                  </a:lnTo>
                </a:path>
                <a:path w="3637915" h="3743325" extrusionOk="0">
                  <a:moveTo>
                    <a:pt x="3637788" y="3589019"/>
                  </a:moveTo>
                  <a:lnTo>
                    <a:pt x="3637788" y="3742943"/>
                  </a:lnTo>
                </a:path>
                <a:path w="3637915" h="3743325" extrusionOk="0">
                  <a:moveTo>
                    <a:pt x="3637788" y="0"/>
                  </a:moveTo>
                  <a:lnTo>
                    <a:pt x="3637788" y="344881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135623" y="5113019"/>
              <a:ext cx="4518660" cy="140335"/>
            </a:xfrm>
            <a:custGeom>
              <a:avLst/>
              <a:gdLst/>
              <a:ahLst/>
              <a:cxnLst/>
              <a:rect l="l" t="t" r="r" b="b"/>
              <a:pathLst>
                <a:path w="4518659" h="140335" extrusionOk="0">
                  <a:moveTo>
                    <a:pt x="4518660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4518660" y="140207"/>
                  </a:lnTo>
                  <a:lnTo>
                    <a:pt x="451866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740651" y="2561843"/>
              <a:ext cx="2425065" cy="1653539"/>
            </a:xfrm>
            <a:custGeom>
              <a:avLst/>
              <a:gdLst/>
              <a:ahLst/>
              <a:cxnLst/>
              <a:rect l="l" t="t" r="r" b="b"/>
              <a:pathLst>
                <a:path w="2425065" h="1653539" extrusionOk="0">
                  <a:moveTo>
                    <a:pt x="0" y="897635"/>
                  </a:moveTo>
                  <a:lnTo>
                    <a:pt x="0" y="1653539"/>
                  </a:lnTo>
                </a:path>
                <a:path w="2425065" h="1653539" extrusionOk="0">
                  <a:moveTo>
                    <a:pt x="606551" y="897635"/>
                  </a:moveTo>
                  <a:lnTo>
                    <a:pt x="606551" y="1653539"/>
                  </a:lnTo>
                </a:path>
                <a:path w="2425065" h="1653539" extrusionOk="0">
                  <a:moveTo>
                    <a:pt x="1213103" y="897635"/>
                  </a:moveTo>
                  <a:lnTo>
                    <a:pt x="1213103" y="1653539"/>
                  </a:lnTo>
                </a:path>
                <a:path w="2425065" h="1653539" extrusionOk="0">
                  <a:moveTo>
                    <a:pt x="1818131" y="448055"/>
                  </a:moveTo>
                  <a:lnTo>
                    <a:pt x="1818131" y="1653539"/>
                  </a:lnTo>
                </a:path>
                <a:path w="2425065" h="1653539" extrusionOk="0">
                  <a:moveTo>
                    <a:pt x="2424683" y="0"/>
                  </a:moveTo>
                  <a:lnTo>
                    <a:pt x="2424683" y="16535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135623" y="4215383"/>
              <a:ext cx="3481070" cy="140335"/>
            </a:xfrm>
            <a:custGeom>
              <a:avLst/>
              <a:gdLst/>
              <a:ahLst/>
              <a:cxnLst/>
              <a:rect l="l" t="t" r="r" b="b"/>
              <a:pathLst>
                <a:path w="3481070" h="140335" extrusionOk="0">
                  <a:moveTo>
                    <a:pt x="3480816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3480816" y="140207"/>
                  </a:lnTo>
                  <a:lnTo>
                    <a:pt x="348081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740651" y="3009899"/>
              <a:ext cx="1213485" cy="307975"/>
            </a:xfrm>
            <a:custGeom>
              <a:avLst/>
              <a:gdLst/>
              <a:ahLst/>
              <a:cxnLst/>
              <a:rect l="l" t="t" r="r" b="b"/>
              <a:pathLst>
                <a:path w="1213484" h="307975" extrusionOk="0">
                  <a:moveTo>
                    <a:pt x="0" y="0"/>
                  </a:moveTo>
                  <a:lnTo>
                    <a:pt x="0" y="307848"/>
                  </a:lnTo>
                </a:path>
                <a:path w="1213484" h="307975" extrusionOk="0">
                  <a:moveTo>
                    <a:pt x="606551" y="0"/>
                  </a:moveTo>
                  <a:lnTo>
                    <a:pt x="606551" y="307848"/>
                  </a:lnTo>
                </a:path>
                <a:path w="1213484" h="307975" extrusionOk="0">
                  <a:moveTo>
                    <a:pt x="1213103" y="0"/>
                  </a:moveTo>
                  <a:lnTo>
                    <a:pt x="1213103" y="3078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135623" y="3317747"/>
              <a:ext cx="1960245" cy="142240"/>
            </a:xfrm>
            <a:custGeom>
              <a:avLst/>
              <a:gdLst/>
              <a:ahLst/>
              <a:cxnLst/>
              <a:rect l="l" t="t" r="r" b="b"/>
              <a:pathLst>
                <a:path w="1960245" h="142239" extrusionOk="0">
                  <a:moveTo>
                    <a:pt x="1959864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1959864" y="141731"/>
                  </a:lnTo>
                  <a:lnTo>
                    <a:pt x="195986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740651" y="2561843"/>
              <a:ext cx="1818639" cy="307975"/>
            </a:xfrm>
            <a:custGeom>
              <a:avLst/>
              <a:gdLst/>
              <a:ahLst/>
              <a:cxnLst/>
              <a:rect l="l" t="t" r="r" b="b"/>
              <a:pathLst>
                <a:path w="1818640" h="307975" extrusionOk="0">
                  <a:moveTo>
                    <a:pt x="0" y="0"/>
                  </a:moveTo>
                  <a:lnTo>
                    <a:pt x="0" y="307847"/>
                  </a:lnTo>
                </a:path>
                <a:path w="1818640" h="307975" extrusionOk="0">
                  <a:moveTo>
                    <a:pt x="606551" y="0"/>
                  </a:moveTo>
                  <a:lnTo>
                    <a:pt x="606551" y="307847"/>
                  </a:lnTo>
                </a:path>
                <a:path w="1818640" h="307975" extrusionOk="0">
                  <a:moveTo>
                    <a:pt x="1213103" y="0"/>
                  </a:moveTo>
                  <a:lnTo>
                    <a:pt x="1213103" y="307847"/>
                  </a:lnTo>
                </a:path>
                <a:path w="1818640" h="307975" extrusionOk="0">
                  <a:moveTo>
                    <a:pt x="1818131" y="0"/>
                  </a:moveTo>
                  <a:lnTo>
                    <a:pt x="1818131" y="30784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135623" y="2869691"/>
              <a:ext cx="2966085" cy="140335"/>
            </a:xfrm>
            <a:custGeom>
              <a:avLst/>
              <a:gdLst/>
              <a:ahLst/>
              <a:cxnLst/>
              <a:rect l="l" t="t" r="r" b="b"/>
              <a:pathLst>
                <a:path w="2966084" h="140335" extrusionOk="0">
                  <a:moveTo>
                    <a:pt x="2965704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2965704" y="140208"/>
                  </a:lnTo>
                  <a:lnTo>
                    <a:pt x="29657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740651" y="2112263"/>
              <a:ext cx="2425065" cy="309880"/>
            </a:xfrm>
            <a:custGeom>
              <a:avLst/>
              <a:gdLst/>
              <a:ahLst/>
              <a:cxnLst/>
              <a:rect l="l" t="t" r="r" b="b"/>
              <a:pathLst>
                <a:path w="2425065" h="309880" extrusionOk="0">
                  <a:moveTo>
                    <a:pt x="0" y="0"/>
                  </a:moveTo>
                  <a:lnTo>
                    <a:pt x="0" y="309372"/>
                  </a:lnTo>
                </a:path>
                <a:path w="2425065" h="309880" extrusionOk="0">
                  <a:moveTo>
                    <a:pt x="606551" y="0"/>
                  </a:moveTo>
                  <a:lnTo>
                    <a:pt x="606551" y="309372"/>
                  </a:lnTo>
                </a:path>
                <a:path w="2425065" h="309880" extrusionOk="0">
                  <a:moveTo>
                    <a:pt x="1213103" y="0"/>
                  </a:moveTo>
                  <a:lnTo>
                    <a:pt x="1213103" y="309372"/>
                  </a:lnTo>
                </a:path>
                <a:path w="2425065" h="309880" extrusionOk="0">
                  <a:moveTo>
                    <a:pt x="1818131" y="0"/>
                  </a:moveTo>
                  <a:lnTo>
                    <a:pt x="1818131" y="309372"/>
                  </a:lnTo>
                </a:path>
                <a:path w="2425065" h="309880" extrusionOk="0">
                  <a:moveTo>
                    <a:pt x="2424683" y="0"/>
                  </a:moveTo>
                  <a:lnTo>
                    <a:pt x="2424683" y="3093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135623" y="2421636"/>
              <a:ext cx="3627120" cy="140335"/>
            </a:xfrm>
            <a:custGeom>
              <a:avLst/>
              <a:gdLst/>
              <a:ahLst/>
              <a:cxnLst/>
              <a:rect l="l" t="t" r="r" b="b"/>
              <a:pathLst>
                <a:path w="3627120" h="140335" extrusionOk="0">
                  <a:moveTo>
                    <a:pt x="362712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3627120" y="140208"/>
                  </a:lnTo>
                  <a:lnTo>
                    <a:pt x="3627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740651" y="1664207"/>
              <a:ext cx="3031490" cy="307975"/>
            </a:xfrm>
            <a:custGeom>
              <a:avLst/>
              <a:gdLst/>
              <a:ahLst/>
              <a:cxnLst/>
              <a:rect l="l" t="t" r="r" b="b"/>
              <a:pathLst>
                <a:path w="3031490" h="307975" extrusionOk="0">
                  <a:moveTo>
                    <a:pt x="0" y="0"/>
                  </a:moveTo>
                  <a:lnTo>
                    <a:pt x="0" y="307847"/>
                  </a:lnTo>
                </a:path>
                <a:path w="3031490" h="307975" extrusionOk="0">
                  <a:moveTo>
                    <a:pt x="606551" y="0"/>
                  </a:moveTo>
                  <a:lnTo>
                    <a:pt x="606551" y="307847"/>
                  </a:lnTo>
                </a:path>
                <a:path w="3031490" h="307975" extrusionOk="0">
                  <a:moveTo>
                    <a:pt x="1213103" y="0"/>
                  </a:moveTo>
                  <a:lnTo>
                    <a:pt x="1213103" y="307847"/>
                  </a:lnTo>
                </a:path>
                <a:path w="3031490" h="307975" extrusionOk="0">
                  <a:moveTo>
                    <a:pt x="1818131" y="0"/>
                  </a:moveTo>
                  <a:lnTo>
                    <a:pt x="1818131" y="307847"/>
                  </a:lnTo>
                </a:path>
                <a:path w="3031490" h="307975" extrusionOk="0">
                  <a:moveTo>
                    <a:pt x="2424683" y="0"/>
                  </a:moveTo>
                  <a:lnTo>
                    <a:pt x="2424683" y="307847"/>
                  </a:lnTo>
                </a:path>
                <a:path w="3031490" h="307975" extrusionOk="0">
                  <a:moveTo>
                    <a:pt x="3031236" y="0"/>
                  </a:moveTo>
                  <a:lnTo>
                    <a:pt x="3031236" y="30784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135623" y="1972055"/>
              <a:ext cx="3754120" cy="140335"/>
            </a:xfrm>
            <a:custGeom>
              <a:avLst/>
              <a:gdLst/>
              <a:ahLst/>
              <a:cxnLst/>
              <a:rect l="l" t="t" r="r" b="b"/>
              <a:pathLst>
                <a:path w="3754120" h="140335" extrusionOk="0">
                  <a:moveTo>
                    <a:pt x="3753611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3753611" y="140208"/>
                  </a:lnTo>
                  <a:lnTo>
                    <a:pt x="375361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740651" y="1370075"/>
              <a:ext cx="4243070" cy="4037329"/>
            </a:xfrm>
            <a:custGeom>
              <a:avLst/>
              <a:gdLst/>
              <a:ahLst/>
              <a:cxnLst/>
              <a:rect l="l" t="t" r="r" b="b"/>
              <a:pathLst>
                <a:path w="4243070" h="4037329" extrusionOk="0">
                  <a:moveTo>
                    <a:pt x="0" y="0"/>
                  </a:moveTo>
                  <a:lnTo>
                    <a:pt x="0" y="153924"/>
                  </a:lnTo>
                </a:path>
                <a:path w="4243070" h="4037329" extrusionOk="0">
                  <a:moveTo>
                    <a:pt x="606551" y="0"/>
                  </a:moveTo>
                  <a:lnTo>
                    <a:pt x="606551" y="153924"/>
                  </a:lnTo>
                </a:path>
                <a:path w="4243070" h="4037329" extrusionOk="0">
                  <a:moveTo>
                    <a:pt x="1213103" y="0"/>
                  </a:moveTo>
                  <a:lnTo>
                    <a:pt x="1213103" y="153924"/>
                  </a:lnTo>
                </a:path>
                <a:path w="4243070" h="4037329" extrusionOk="0">
                  <a:moveTo>
                    <a:pt x="1818131" y="0"/>
                  </a:moveTo>
                  <a:lnTo>
                    <a:pt x="1818131" y="153924"/>
                  </a:lnTo>
                </a:path>
                <a:path w="4243070" h="4037329" extrusionOk="0">
                  <a:moveTo>
                    <a:pt x="2424683" y="0"/>
                  </a:moveTo>
                  <a:lnTo>
                    <a:pt x="2424683" y="153924"/>
                  </a:lnTo>
                </a:path>
                <a:path w="4243070" h="4037329" extrusionOk="0">
                  <a:moveTo>
                    <a:pt x="3031236" y="0"/>
                  </a:moveTo>
                  <a:lnTo>
                    <a:pt x="3031236" y="153924"/>
                  </a:lnTo>
                </a:path>
                <a:path w="4243070" h="4037329" extrusionOk="0">
                  <a:moveTo>
                    <a:pt x="3637788" y="0"/>
                  </a:moveTo>
                  <a:lnTo>
                    <a:pt x="3637788" y="153924"/>
                  </a:lnTo>
                </a:path>
                <a:path w="4243070" h="4037329" extrusionOk="0">
                  <a:moveTo>
                    <a:pt x="4242816" y="294132"/>
                  </a:moveTo>
                  <a:lnTo>
                    <a:pt x="4242816" y="4037076"/>
                  </a:lnTo>
                </a:path>
                <a:path w="4243070" h="4037329" extrusionOk="0">
                  <a:moveTo>
                    <a:pt x="4242816" y="0"/>
                  </a:moveTo>
                  <a:lnTo>
                    <a:pt x="4242816" y="1539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6135623" y="1523999"/>
              <a:ext cx="5067300" cy="140335"/>
            </a:xfrm>
            <a:custGeom>
              <a:avLst/>
              <a:gdLst/>
              <a:ahLst/>
              <a:cxnLst/>
              <a:rect l="l" t="t" r="r" b="b"/>
              <a:pathLst>
                <a:path w="5067300" h="140335" extrusionOk="0">
                  <a:moveTo>
                    <a:pt x="506730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5067300" y="140208"/>
                  </a:lnTo>
                  <a:lnTo>
                    <a:pt x="50673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135623" y="1370075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" name="object 21"/>
          <p:cNvSpPr txBox="1"/>
          <p:nvPr/>
        </p:nvSpPr>
        <p:spPr bwMode="auto">
          <a:xfrm>
            <a:off x="10716894" y="505371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680193" y="4156328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158733" y="325869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9165081" y="28100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825990" y="236143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952990" y="191274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265534" y="146380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6046089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6652386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258304" y="5484977"/>
            <a:ext cx="181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7864602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8470772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077070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9683242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10289539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10895838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11501755" y="548497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4628769" y="5046979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3868039" y="4149344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492048" y="2700655"/>
            <a:ext cx="5510530" cy="89344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81.En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documentan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conocimientos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genera</a:t>
            </a:r>
            <a:r>
              <a:rPr sz="1400" spc="1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 personal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x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eri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nci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  <a:p>
            <a:pPr marL="129539" algn="ctr">
              <a:lnSpc>
                <a:spcPts val="1650"/>
              </a:lnSpc>
              <a:spcBef>
                <a:spcPts val="200"/>
              </a:spcBef>
              <a:defRPr/>
            </a:pP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78.En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seguimiento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retroalimentación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medidas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par</a:t>
            </a:r>
            <a:endParaRPr sz="1400">
              <a:latin typeface="Arial MT"/>
              <a:cs typeface="Arial MT"/>
            </a:endParaRPr>
          </a:p>
          <a:p>
            <a:pPr marL="136525" algn="ctr">
              <a:lnSpc>
                <a:spcPts val="1650"/>
              </a:lnSpc>
              <a:defRPr/>
            </a:pP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combate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corrupción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996796" y="2457069"/>
            <a:ext cx="51708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favorecen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seguridad,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salud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laboral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desarrollo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humano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los…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511860" y="1354327"/>
            <a:ext cx="5479415" cy="1137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79.Mi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brinda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sus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servicios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salud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trato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digno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sus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usuarios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  <a:p>
            <a:pPr marL="635" algn="ctr">
              <a:lnSpc>
                <a:spcPts val="1645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usuarias</a:t>
            </a:r>
            <a:endParaRPr sz="1400">
              <a:latin typeface="Arial MT"/>
              <a:cs typeface="Arial MT"/>
            </a:endParaRPr>
          </a:p>
          <a:p>
            <a:pPr marL="535305" marR="5080" indent="1566545">
              <a:lnSpc>
                <a:spcPct val="162300"/>
              </a:lnSpc>
              <a:defRPr/>
            </a:pP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82.Mi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apoya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desarrollo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profesional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80.En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respetan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condiciones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dignas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4047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0"/>
              <a:t>F79.Austeridad</a:t>
            </a:r>
            <a:r>
              <a:rPr spc="-65"/>
              <a:t> </a:t>
            </a:r>
            <a:r>
              <a:rPr spc="90"/>
              <a:t>Republicana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035283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590019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6042469" y="1370075"/>
            <a:ext cx="4796790" cy="4037329"/>
            <a:chOff x="6042469" y="1370075"/>
            <a:chExt cx="4796790" cy="4037329"/>
          </a:xfrm>
        </p:grpSpPr>
        <p:sp>
          <p:nvSpPr>
            <p:cNvPr id="7" name="object 7"/>
            <p:cNvSpPr/>
            <p:nvPr/>
          </p:nvSpPr>
          <p:spPr bwMode="auto">
            <a:xfrm>
              <a:off x="6601968" y="1748027"/>
              <a:ext cx="3325495" cy="3659504"/>
            </a:xfrm>
            <a:custGeom>
              <a:avLst/>
              <a:gdLst/>
              <a:ahLst/>
              <a:cxnLst/>
              <a:rect l="l" t="t" r="r" b="b"/>
              <a:pathLst>
                <a:path w="3325495" h="3659504" extrusionOk="0">
                  <a:moveTo>
                    <a:pt x="0" y="3461004"/>
                  </a:moveTo>
                  <a:lnTo>
                    <a:pt x="0" y="3659124"/>
                  </a:lnTo>
                </a:path>
                <a:path w="3325495" h="3659504" extrusionOk="0">
                  <a:moveTo>
                    <a:pt x="0" y="2307336"/>
                  </a:moveTo>
                  <a:lnTo>
                    <a:pt x="0" y="3281172"/>
                  </a:lnTo>
                </a:path>
                <a:path w="3325495" h="3659504" extrusionOk="0">
                  <a:moveTo>
                    <a:pt x="554735" y="3461004"/>
                  </a:moveTo>
                  <a:lnTo>
                    <a:pt x="554735" y="3659124"/>
                  </a:lnTo>
                </a:path>
                <a:path w="3325495" h="3659504" extrusionOk="0">
                  <a:moveTo>
                    <a:pt x="554735" y="2307336"/>
                  </a:moveTo>
                  <a:lnTo>
                    <a:pt x="554735" y="3281172"/>
                  </a:lnTo>
                </a:path>
                <a:path w="3325495" h="3659504" extrusionOk="0">
                  <a:moveTo>
                    <a:pt x="1107948" y="3461004"/>
                  </a:moveTo>
                  <a:lnTo>
                    <a:pt x="1107948" y="3659124"/>
                  </a:lnTo>
                </a:path>
                <a:path w="3325495" h="3659504" extrusionOk="0">
                  <a:moveTo>
                    <a:pt x="1107948" y="2307336"/>
                  </a:moveTo>
                  <a:lnTo>
                    <a:pt x="1107948" y="3281172"/>
                  </a:lnTo>
                </a:path>
                <a:path w="3325495" h="3659504" extrusionOk="0">
                  <a:moveTo>
                    <a:pt x="1662683" y="3461004"/>
                  </a:moveTo>
                  <a:lnTo>
                    <a:pt x="1662683" y="3659124"/>
                  </a:lnTo>
                </a:path>
                <a:path w="3325495" h="3659504" extrusionOk="0">
                  <a:moveTo>
                    <a:pt x="1662683" y="2307336"/>
                  </a:moveTo>
                  <a:lnTo>
                    <a:pt x="1662683" y="3281172"/>
                  </a:lnTo>
                </a:path>
                <a:path w="3325495" h="3659504" extrusionOk="0">
                  <a:moveTo>
                    <a:pt x="2217420" y="3461004"/>
                  </a:moveTo>
                  <a:lnTo>
                    <a:pt x="2217420" y="3659124"/>
                  </a:lnTo>
                </a:path>
                <a:path w="3325495" h="3659504" extrusionOk="0">
                  <a:moveTo>
                    <a:pt x="2217420" y="2307336"/>
                  </a:moveTo>
                  <a:lnTo>
                    <a:pt x="2217420" y="3281172"/>
                  </a:lnTo>
                </a:path>
                <a:path w="3325495" h="3659504" extrusionOk="0">
                  <a:moveTo>
                    <a:pt x="2770631" y="3461004"/>
                  </a:moveTo>
                  <a:lnTo>
                    <a:pt x="2770631" y="3659124"/>
                  </a:lnTo>
                </a:path>
                <a:path w="3325495" h="3659504" extrusionOk="0">
                  <a:moveTo>
                    <a:pt x="2770631" y="0"/>
                  </a:moveTo>
                  <a:lnTo>
                    <a:pt x="2770631" y="3281172"/>
                  </a:lnTo>
                </a:path>
                <a:path w="3325495" h="3659504" extrusionOk="0">
                  <a:moveTo>
                    <a:pt x="3325367" y="3461004"/>
                  </a:moveTo>
                  <a:lnTo>
                    <a:pt x="3325367" y="3659124"/>
                  </a:lnTo>
                </a:path>
                <a:path w="3325495" h="3659504" extrusionOk="0">
                  <a:moveTo>
                    <a:pt x="3325367" y="0"/>
                  </a:moveTo>
                  <a:lnTo>
                    <a:pt x="3325367" y="32811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47232" y="5029199"/>
              <a:ext cx="4131945" cy="180340"/>
            </a:xfrm>
            <a:custGeom>
              <a:avLst/>
              <a:gdLst/>
              <a:ahLst/>
              <a:cxnLst/>
              <a:rect l="l" t="t" r="r" b="b"/>
              <a:pathLst>
                <a:path w="4131945" h="180339" extrusionOk="0">
                  <a:moveTo>
                    <a:pt x="4131564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4131564" y="179831"/>
                  </a:lnTo>
                  <a:lnTo>
                    <a:pt x="413156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601968" y="1748027"/>
              <a:ext cx="2217420" cy="2127885"/>
            </a:xfrm>
            <a:custGeom>
              <a:avLst/>
              <a:gdLst/>
              <a:ahLst/>
              <a:cxnLst/>
              <a:rect l="l" t="t" r="r" b="b"/>
              <a:pathLst>
                <a:path w="2217420" h="2127885" extrusionOk="0">
                  <a:moveTo>
                    <a:pt x="0" y="1153668"/>
                  </a:moveTo>
                  <a:lnTo>
                    <a:pt x="0" y="2127504"/>
                  </a:lnTo>
                </a:path>
                <a:path w="2217420" h="2127885" extrusionOk="0">
                  <a:moveTo>
                    <a:pt x="554735" y="1153668"/>
                  </a:moveTo>
                  <a:lnTo>
                    <a:pt x="554735" y="2127504"/>
                  </a:lnTo>
                </a:path>
                <a:path w="2217420" h="2127885" extrusionOk="0">
                  <a:moveTo>
                    <a:pt x="1107948" y="1153668"/>
                  </a:moveTo>
                  <a:lnTo>
                    <a:pt x="1107948" y="2127504"/>
                  </a:lnTo>
                </a:path>
                <a:path w="2217420" h="2127885" extrusionOk="0">
                  <a:moveTo>
                    <a:pt x="1662683" y="577596"/>
                  </a:moveTo>
                  <a:lnTo>
                    <a:pt x="1662683" y="2127504"/>
                  </a:lnTo>
                </a:path>
                <a:path w="2217420" h="2127885" extrusionOk="0">
                  <a:moveTo>
                    <a:pt x="2217420" y="0"/>
                  </a:moveTo>
                  <a:lnTo>
                    <a:pt x="2217420" y="212750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047232" y="3875531"/>
              <a:ext cx="3043555" cy="180340"/>
            </a:xfrm>
            <a:custGeom>
              <a:avLst/>
              <a:gdLst/>
              <a:ahLst/>
              <a:cxnLst/>
              <a:rect l="l" t="t" r="r" b="b"/>
              <a:pathLst>
                <a:path w="3043554" h="180339" extrusionOk="0">
                  <a:moveTo>
                    <a:pt x="3043427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3043427" y="179832"/>
                  </a:lnTo>
                  <a:lnTo>
                    <a:pt x="304342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601968" y="2325623"/>
              <a:ext cx="1108075" cy="396240"/>
            </a:xfrm>
            <a:custGeom>
              <a:avLst/>
              <a:gdLst/>
              <a:ahLst/>
              <a:cxnLst/>
              <a:rect l="l" t="t" r="r" b="b"/>
              <a:pathLst>
                <a:path w="1108075" h="396239" extrusionOk="0">
                  <a:moveTo>
                    <a:pt x="0" y="0"/>
                  </a:moveTo>
                  <a:lnTo>
                    <a:pt x="0" y="396239"/>
                  </a:lnTo>
                </a:path>
                <a:path w="1108075" h="396239" extrusionOk="0">
                  <a:moveTo>
                    <a:pt x="554735" y="0"/>
                  </a:moveTo>
                  <a:lnTo>
                    <a:pt x="554735" y="396239"/>
                  </a:lnTo>
                </a:path>
                <a:path w="1108075" h="396239" extrusionOk="0">
                  <a:moveTo>
                    <a:pt x="1107948" y="0"/>
                  </a:moveTo>
                  <a:lnTo>
                    <a:pt x="1107948" y="3962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047232" y="2721863"/>
              <a:ext cx="1818639" cy="180340"/>
            </a:xfrm>
            <a:custGeom>
              <a:avLst/>
              <a:gdLst/>
              <a:ahLst/>
              <a:cxnLst/>
              <a:rect l="l" t="t" r="r" b="b"/>
              <a:pathLst>
                <a:path w="1818640" h="180339" extrusionOk="0">
                  <a:moveTo>
                    <a:pt x="181813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1818132" y="179832"/>
                  </a:lnTo>
                  <a:lnTo>
                    <a:pt x="18181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601968" y="1748027"/>
              <a:ext cx="1663064" cy="396240"/>
            </a:xfrm>
            <a:custGeom>
              <a:avLst/>
              <a:gdLst/>
              <a:ahLst/>
              <a:cxnLst/>
              <a:rect l="l" t="t" r="r" b="b"/>
              <a:pathLst>
                <a:path w="1663065" h="396239" extrusionOk="0">
                  <a:moveTo>
                    <a:pt x="0" y="0"/>
                  </a:moveTo>
                  <a:lnTo>
                    <a:pt x="0" y="396239"/>
                  </a:lnTo>
                </a:path>
                <a:path w="1663065" h="396239" extrusionOk="0">
                  <a:moveTo>
                    <a:pt x="554735" y="0"/>
                  </a:moveTo>
                  <a:lnTo>
                    <a:pt x="554735" y="396239"/>
                  </a:lnTo>
                </a:path>
                <a:path w="1663065" h="396239" extrusionOk="0">
                  <a:moveTo>
                    <a:pt x="1107948" y="0"/>
                  </a:moveTo>
                  <a:lnTo>
                    <a:pt x="1107948" y="396239"/>
                  </a:lnTo>
                </a:path>
                <a:path w="1663065" h="396239" extrusionOk="0">
                  <a:moveTo>
                    <a:pt x="1662683" y="0"/>
                  </a:moveTo>
                  <a:lnTo>
                    <a:pt x="1662683" y="3962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047232" y="2144267"/>
              <a:ext cx="2525395" cy="181610"/>
            </a:xfrm>
            <a:custGeom>
              <a:avLst/>
              <a:gdLst/>
              <a:ahLst/>
              <a:cxnLst/>
              <a:rect l="l" t="t" r="r" b="b"/>
              <a:pathLst>
                <a:path w="2525395" h="181610" extrusionOk="0">
                  <a:moveTo>
                    <a:pt x="2525267" y="0"/>
                  </a:moveTo>
                  <a:lnTo>
                    <a:pt x="0" y="0"/>
                  </a:lnTo>
                  <a:lnTo>
                    <a:pt x="0" y="181356"/>
                  </a:lnTo>
                  <a:lnTo>
                    <a:pt x="2525267" y="181356"/>
                  </a:lnTo>
                  <a:lnTo>
                    <a:pt x="25252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601968" y="1370075"/>
              <a:ext cx="3880485" cy="4037329"/>
            </a:xfrm>
            <a:custGeom>
              <a:avLst/>
              <a:gdLst/>
              <a:ahLst/>
              <a:cxnLst/>
              <a:rect l="l" t="t" r="r" b="b"/>
              <a:pathLst>
                <a:path w="3880484" h="4037329" extrusionOk="0">
                  <a:moveTo>
                    <a:pt x="0" y="0"/>
                  </a:moveTo>
                  <a:lnTo>
                    <a:pt x="0" y="198120"/>
                  </a:lnTo>
                </a:path>
                <a:path w="3880484" h="4037329" extrusionOk="0">
                  <a:moveTo>
                    <a:pt x="554735" y="0"/>
                  </a:moveTo>
                  <a:lnTo>
                    <a:pt x="554735" y="198120"/>
                  </a:lnTo>
                </a:path>
                <a:path w="3880484" h="4037329" extrusionOk="0">
                  <a:moveTo>
                    <a:pt x="1107948" y="0"/>
                  </a:moveTo>
                  <a:lnTo>
                    <a:pt x="1107948" y="198120"/>
                  </a:lnTo>
                </a:path>
                <a:path w="3880484" h="4037329" extrusionOk="0">
                  <a:moveTo>
                    <a:pt x="1662683" y="0"/>
                  </a:moveTo>
                  <a:lnTo>
                    <a:pt x="1662683" y="198120"/>
                  </a:lnTo>
                </a:path>
                <a:path w="3880484" h="4037329" extrusionOk="0">
                  <a:moveTo>
                    <a:pt x="2217420" y="0"/>
                  </a:moveTo>
                  <a:lnTo>
                    <a:pt x="2217420" y="198120"/>
                  </a:lnTo>
                </a:path>
                <a:path w="3880484" h="4037329" extrusionOk="0">
                  <a:moveTo>
                    <a:pt x="2770631" y="0"/>
                  </a:moveTo>
                  <a:lnTo>
                    <a:pt x="2770631" y="198120"/>
                  </a:lnTo>
                </a:path>
                <a:path w="3880484" h="4037329" extrusionOk="0">
                  <a:moveTo>
                    <a:pt x="3325367" y="0"/>
                  </a:moveTo>
                  <a:lnTo>
                    <a:pt x="3325367" y="198120"/>
                  </a:lnTo>
                </a:path>
                <a:path w="3880484" h="4037329" extrusionOk="0">
                  <a:moveTo>
                    <a:pt x="3880104" y="377951"/>
                  </a:moveTo>
                  <a:lnTo>
                    <a:pt x="3880104" y="4037076"/>
                  </a:lnTo>
                </a:path>
                <a:path w="3880484" h="4037329" extrusionOk="0">
                  <a:moveTo>
                    <a:pt x="3880104" y="0"/>
                  </a:moveTo>
                  <a:lnTo>
                    <a:pt x="3880104" y="19812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047232" y="1568194"/>
              <a:ext cx="4791710" cy="180340"/>
            </a:xfrm>
            <a:custGeom>
              <a:avLst/>
              <a:gdLst/>
              <a:ahLst/>
              <a:cxnLst/>
              <a:rect l="l" t="t" r="r" b="b"/>
              <a:pathLst>
                <a:path w="4791709" h="180339" extrusionOk="0">
                  <a:moveTo>
                    <a:pt x="4791456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4791456" y="179831"/>
                  </a:lnTo>
                  <a:lnTo>
                    <a:pt x="47914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047232" y="1370075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0242931" y="4989702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595858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6513067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7067550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7621651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8176006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8730233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9284589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839070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0393171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10947654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1150175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153525" y="3835653"/>
            <a:ext cx="7696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76.98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928609" y="2681732"/>
            <a:ext cx="8864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72.56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635365" y="2104466"/>
            <a:ext cx="73279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75.11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902442" y="15280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541646" y="4982413"/>
            <a:ext cx="136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2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3780535" y="3829050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92048" y="1418031"/>
            <a:ext cx="5424805" cy="1701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70865" indent="-366395">
              <a:lnSpc>
                <a:spcPts val="1650"/>
              </a:lnSpc>
              <a:spcBef>
                <a:spcPts val="105"/>
              </a:spcBef>
              <a:buSzPct val="92857"/>
              <a:buAutoNum type="arabicPeriod" startAt="292"/>
              <a:tabLst>
                <a:tab pos="571500" algn="l"/>
              </a:tabLst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Considero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funciones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institucionales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duplican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207010" algn="ctr">
              <a:lnSpc>
                <a:spcPts val="1650"/>
              </a:lnSpc>
              <a:defRPr/>
            </a:pP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otro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puesto</a:t>
            </a:r>
            <a:endParaRPr sz="1400">
              <a:latin typeface="Arial MT"/>
              <a:cs typeface="Arial MT"/>
            </a:endParaRPr>
          </a:p>
          <a:p>
            <a:pPr marL="353060" indent="-353695">
              <a:lnSpc>
                <a:spcPts val="1650"/>
              </a:lnSpc>
              <a:spcBef>
                <a:spcPts val="1245"/>
              </a:spcBef>
              <a:buSzPct val="92857"/>
              <a:buAutoNum type="arabicPeriod" startAt="293"/>
              <a:tabLst>
                <a:tab pos="353695" algn="l"/>
              </a:tabLst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Considero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area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manejan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manera</a:t>
            </a:r>
            <a:endParaRPr sz="1400">
              <a:latin typeface="Arial MT"/>
              <a:cs typeface="Arial MT"/>
            </a:endParaRPr>
          </a:p>
          <a:p>
            <a:pPr marR="4445"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resp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ns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us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era</a:t>
            </a:r>
            <a:endParaRPr sz="1400">
              <a:latin typeface="Arial MT"/>
              <a:cs typeface="Arial MT"/>
            </a:endParaRPr>
          </a:p>
          <a:p>
            <a:pPr marL="27305" marR="18415">
              <a:lnSpc>
                <a:spcPts val="1620"/>
              </a:lnSpc>
              <a:spcBef>
                <a:spcPts val="545"/>
              </a:spcBef>
              <a:buSzPct val="92857"/>
              <a:buAutoNum type="arabicPeriod" startAt="294"/>
              <a:tabLst>
                <a:tab pos="367665" algn="l"/>
              </a:tabLst>
              <a:defRPr/>
            </a:pP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dispone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adminsitran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eficacia,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eficiencia,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economia,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transparencia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honradez,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satisfacer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qu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stan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des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316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85"/>
              <a:t>F80.Derechos</a:t>
            </a:r>
            <a:r>
              <a:rPr spc="-100"/>
              <a:t> </a:t>
            </a:r>
            <a:r>
              <a:rPr spc="150"/>
              <a:t>Humanos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51919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6109525" y="1370075"/>
            <a:ext cx="4982210" cy="4037329"/>
            <a:chOff x="6109525" y="1370075"/>
            <a:chExt cx="4982210" cy="4037329"/>
          </a:xfrm>
        </p:grpSpPr>
        <p:sp>
          <p:nvSpPr>
            <p:cNvPr id="6" name="object 6"/>
            <p:cNvSpPr/>
            <p:nvPr/>
          </p:nvSpPr>
          <p:spPr bwMode="auto">
            <a:xfrm>
              <a:off x="6658356" y="4355591"/>
              <a:ext cx="3805554" cy="1051560"/>
            </a:xfrm>
            <a:custGeom>
              <a:avLst/>
              <a:gdLst/>
              <a:ahLst/>
              <a:cxnLst/>
              <a:rect l="l" t="t" r="r" b="b"/>
              <a:pathLst>
                <a:path w="3805554" h="1051560" extrusionOk="0">
                  <a:moveTo>
                    <a:pt x="0" y="897635"/>
                  </a:moveTo>
                  <a:lnTo>
                    <a:pt x="0" y="1051559"/>
                  </a:lnTo>
                </a:path>
                <a:path w="3805554" h="1051560" extrusionOk="0">
                  <a:moveTo>
                    <a:pt x="0" y="0"/>
                  </a:moveTo>
                  <a:lnTo>
                    <a:pt x="0" y="757427"/>
                  </a:lnTo>
                </a:path>
                <a:path w="3805554" h="1051560" extrusionOk="0">
                  <a:moveTo>
                    <a:pt x="544068" y="897635"/>
                  </a:moveTo>
                  <a:lnTo>
                    <a:pt x="544068" y="1051559"/>
                  </a:lnTo>
                </a:path>
                <a:path w="3805554" h="1051560" extrusionOk="0">
                  <a:moveTo>
                    <a:pt x="544068" y="0"/>
                  </a:moveTo>
                  <a:lnTo>
                    <a:pt x="544068" y="757427"/>
                  </a:lnTo>
                </a:path>
                <a:path w="3805554" h="1051560" extrusionOk="0">
                  <a:moveTo>
                    <a:pt x="1086612" y="897635"/>
                  </a:moveTo>
                  <a:lnTo>
                    <a:pt x="1086612" y="1051559"/>
                  </a:lnTo>
                </a:path>
                <a:path w="3805554" h="1051560" extrusionOk="0">
                  <a:moveTo>
                    <a:pt x="1086612" y="0"/>
                  </a:moveTo>
                  <a:lnTo>
                    <a:pt x="1086612" y="757427"/>
                  </a:lnTo>
                </a:path>
                <a:path w="3805554" h="1051560" extrusionOk="0">
                  <a:moveTo>
                    <a:pt x="1630679" y="897635"/>
                  </a:moveTo>
                  <a:lnTo>
                    <a:pt x="1630679" y="1051559"/>
                  </a:lnTo>
                </a:path>
                <a:path w="3805554" h="1051560" extrusionOk="0">
                  <a:moveTo>
                    <a:pt x="1630679" y="0"/>
                  </a:moveTo>
                  <a:lnTo>
                    <a:pt x="1630679" y="757427"/>
                  </a:lnTo>
                </a:path>
                <a:path w="3805554" h="1051560" extrusionOk="0">
                  <a:moveTo>
                    <a:pt x="2174748" y="897635"/>
                  </a:moveTo>
                  <a:lnTo>
                    <a:pt x="2174748" y="1051559"/>
                  </a:lnTo>
                </a:path>
                <a:path w="3805554" h="1051560" extrusionOk="0">
                  <a:moveTo>
                    <a:pt x="2174748" y="0"/>
                  </a:moveTo>
                  <a:lnTo>
                    <a:pt x="2174748" y="757427"/>
                  </a:lnTo>
                </a:path>
                <a:path w="3805554" h="1051560" extrusionOk="0">
                  <a:moveTo>
                    <a:pt x="2718816" y="897635"/>
                  </a:moveTo>
                  <a:lnTo>
                    <a:pt x="2718816" y="1051559"/>
                  </a:lnTo>
                </a:path>
                <a:path w="3805554" h="1051560" extrusionOk="0">
                  <a:moveTo>
                    <a:pt x="2718816" y="0"/>
                  </a:moveTo>
                  <a:lnTo>
                    <a:pt x="2718816" y="757427"/>
                  </a:lnTo>
                </a:path>
                <a:path w="3805554" h="1051560" extrusionOk="0">
                  <a:moveTo>
                    <a:pt x="3261360" y="897635"/>
                  </a:moveTo>
                  <a:lnTo>
                    <a:pt x="3261360" y="1051559"/>
                  </a:lnTo>
                </a:path>
                <a:path w="3805554" h="1051560" extrusionOk="0">
                  <a:moveTo>
                    <a:pt x="3261360" y="0"/>
                  </a:moveTo>
                  <a:lnTo>
                    <a:pt x="3261360" y="757427"/>
                  </a:lnTo>
                </a:path>
                <a:path w="3805554" h="1051560" extrusionOk="0">
                  <a:moveTo>
                    <a:pt x="3805428" y="897635"/>
                  </a:moveTo>
                  <a:lnTo>
                    <a:pt x="3805428" y="1051559"/>
                  </a:lnTo>
                </a:path>
                <a:path w="3805554" h="1051560" extrusionOk="0">
                  <a:moveTo>
                    <a:pt x="3805428" y="0"/>
                  </a:moveTo>
                  <a:lnTo>
                    <a:pt x="3805428" y="7574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114288" y="5113019"/>
              <a:ext cx="4399915" cy="140335"/>
            </a:xfrm>
            <a:custGeom>
              <a:avLst/>
              <a:gdLst/>
              <a:ahLst/>
              <a:cxnLst/>
              <a:rect l="l" t="t" r="r" b="b"/>
              <a:pathLst>
                <a:path w="4399915" h="140335" extrusionOk="0">
                  <a:moveTo>
                    <a:pt x="4399788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4399788" y="140207"/>
                  </a:lnTo>
                  <a:lnTo>
                    <a:pt x="43997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658356" y="2112263"/>
              <a:ext cx="3805554" cy="2103120"/>
            </a:xfrm>
            <a:custGeom>
              <a:avLst/>
              <a:gdLst/>
              <a:ahLst/>
              <a:cxnLst/>
              <a:rect l="l" t="t" r="r" b="b"/>
              <a:pathLst>
                <a:path w="3805554" h="2103120" extrusionOk="0">
                  <a:moveTo>
                    <a:pt x="0" y="1347215"/>
                  </a:moveTo>
                  <a:lnTo>
                    <a:pt x="0" y="2103120"/>
                  </a:lnTo>
                </a:path>
                <a:path w="3805554" h="2103120" extrusionOk="0">
                  <a:moveTo>
                    <a:pt x="544068" y="1347215"/>
                  </a:moveTo>
                  <a:lnTo>
                    <a:pt x="544068" y="2103120"/>
                  </a:lnTo>
                </a:path>
                <a:path w="3805554" h="2103120" extrusionOk="0">
                  <a:moveTo>
                    <a:pt x="1086612" y="1347215"/>
                  </a:moveTo>
                  <a:lnTo>
                    <a:pt x="1086612" y="2103120"/>
                  </a:lnTo>
                </a:path>
                <a:path w="3805554" h="2103120" extrusionOk="0">
                  <a:moveTo>
                    <a:pt x="1630679" y="1347215"/>
                  </a:moveTo>
                  <a:lnTo>
                    <a:pt x="1630679" y="2103120"/>
                  </a:lnTo>
                </a:path>
                <a:path w="3805554" h="2103120" extrusionOk="0">
                  <a:moveTo>
                    <a:pt x="2174748" y="1347215"/>
                  </a:moveTo>
                  <a:lnTo>
                    <a:pt x="2174748" y="2103120"/>
                  </a:lnTo>
                </a:path>
                <a:path w="3805554" h="2103120" extrusionOk="0">
                  <a:moveTo>
                    <a:pt x="2718816" y="1347215"/>
                  </a:moveTo>
                  <a:lnTo>
                    <a:pt x="2718816" y="2103120"/>
                  </a:lnTo>
                </a:path>
                <a:path w="3805554" h="2103120" extrusionOk="0">
                  <a:moveTo>
                    <a:pt x="3261360" y="1347215"/>
                  </a:moveTo>
                  <a:lnTo>
                    <a:pt x="3261360" y="2103120"/>
                  </a:lnTo>
                </a:path>
                <a:path w="3805554" h="2103120" extrusionOk="0">
                  <a:moveTo>
                    <a:pt x="3805428" y="0"/>
                  </a:moveTo>
                  <a:lnTo>
                    <a:pt x="3805428" y="210312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114288" y="4215383"/>
              <a:ext cx="4375785" cy="140335"/>
            </a:xfrm>
            <a:custGeom>
              <a:avLst/>
              <a:gdLst/>
              <a:ahLst/>
              <a:cxnLst/>
              <a:rect l="l" t="t" r="r" b="b"/>
              <a:pathLst>
                <a:path w="4375784" h="140335" extrusionOk="0">
                  <a:moveTo>
                    <a:pt x="4375404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4375404" y="140207"/>
                  </a:lnTo>
                  <a:lnTo>
                    <a:pt x="437540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658356" y="3009899"/>
              <a:ext cx="3261360" cy="307975"/>
            </a:xfrm>
            <a:custGeom>
              <a:avLst/>
              <a:gdLst/>
              <a:ahLst/>
              <a:cxnLst/>
              <a:rect l="l" t="t" r="r" b="b"/>
              <a:pathLst>
                <a:path w="3261359" h="307975" extrusionOk="0">
                  <a:moveTo>
                    <a:pt x="0" y="0"/>
                  </a:moveTo>
                  <a:lnTo>
                    <a:pt x="0" y="307848"/>
                  </a:lnTo>
                </a:path>
                <a:path w="3261359" h="307975" extrusionOk="0">
                  <a:moveTo>
                    <a:pt x="544068" y="0"/>
                  </a:moveTo>
                  <a:lnTo>
                    <a:pt x="544068" y="307848"/>
                  </a:lnTo>
                </a:path>
                <a:path w="3261359" h="307975" extrusionOk="0">
                  <a:moveTo>
                    <a:pt x="1086612" y="0"/>
                  </a:moveTo>
                  <a:lnTo>
                    <a:pt x="1086612" y="307848"/>
                  </a:lnTo>
                </a:path>
                <a:path w="3261359" h="307975" extrusionOk="0">
                  <a:moveTo>
                    <a:pt x="1630679" y="0"/>
                  </a:moveTo>
                  <a:lnTo>
                    <a:pt x="1630679" y="307848"/>
                  </a:lnTo>
                </a:path>
                <a:path w="3261359" h="307975" extrusionOk="0">
                  <a:moveTo>
                    <a:pt x="2174748" y="0"/>
                  </a:moveTo>
                  <a:lnTo>
                    <a:pt x="2174748" y="307848"/>
                  </a:lnTo>
                </a:path>
                <a:path w="3261359" h="307975" extrusionOk="0">
                  <a:moveTo>
                    <a:pt x="2718816" y="0"/>
                  </a:moveTo>
                  <a:lnTo>
                    <a:pt x="2718816" y="307848"/>
                  </a:lnTo>
                </a:path>
                <a:path w="3261359" h="307975" extrusionOk="0">
                  <a:moveTo>
                    <a:pt x="3261360" y="0"/>
                  </a:moveTo>
                  <a:lnTo>
                    <a:pt x="3261360" y="3078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114288" y="3317747"/>
              <a:ext cx="3954779" cy="142240"/>
            </a:xfrm>
            <a:custGeom>
              <a:avLst/>
              <a:gdLst/>
              <a:ahLst/>
              <a:cxnLst/>
              <a:rect l="l" t="t" r="r" b="b"/>
              <a:pathLst>
                <a:path w="3954779" h="142239" extrusionOk="0">
                  <a:moveTo>
                    <a:pt x="3954780" y="0"/>
                  </a:moveTo>
                  <a:lnTo>
                    <a:pt x="0" y="0"/>
                  </a:lnTo>
                  <a:lnTo>
                    <a:pt x="0" y="141731"/>
                  </a:lnTo>
                  <a:lnTo>
                    <a:pt x="3954780" y="141731"/>
                  </a:lnTo>
                  <a:lnTo>
                    <a:pt x="39547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658356" y="2561843"/>
              <a:ext cx="3261360" cy="307975"/>
            </a:xfrm>
            <a:custGeom>
              <a:avLst/>
              <a:gdLst/>
              <a:ahLst/>
              <a:cxnLst/>
              <a:rect l="l" t="t" r="r" b="b"/>
              <a:pathLst>
                <a:path w="3261359" h="307975" extrusionOk="0">
                  <a:moveTo>
                    <a:pt x="0" y="0"/>
                  </a:moveTo>
                  <a:lnTo>
                    <a:pt x="0" y="307847"/>
                  </a:lnTo>
                </a:path>
                <a:path w="3261359" h="307975" extrusionOk="0">
                  <a:moveTo>
                    <a:pt x="544068" y="0"/>
                  </a:moveTo>
                  <a:lnTo>
                    <a:pt x="544068" y="307847"/>
                  </a:lnTo>
                </a:path>
                <a:path w="3261359" h="307975" extrusionOk="0">
                  <a:moveTo>
                    <a:pt x="1086612" y="0"/>
                  </a:moveTo>
                  <a:lnTo>
                    <a:pt x="1086612" y="307847"/>
                  </a:lnTo>
                </a:path>
                <a:path w="3261359" h="307975" extrusionOk="0">
                  <a:moveTo>
                    <a:pt x="1630679" y="0"/>
                  </a:moveTo>
                  <a:lnTo>
                    <a:pt x="1630679" y="307847"/>
                  </a:lnTo>
                </a:path>
                <a:path w="3261359" h="307975" extrusionOk="0">
                  <a:moveTo>
                    <a:pt x="2174748" y="0"/>
                  </a:moveTo>
                  <a:lnTo>
                    <a:pt x="2174748" y="307847"/>
                  </a:lnTo>
                </a:path>
                <a:path w="3261359" h="307975" extrusionOk="0">
                  <a:moveTo>
                    <a:pt x="2718816" y="0"/>
                  </a:moveTo>
                  <a:lnTo>
                    <a:pt x="2718816" y="307847"/>
                  </a:lnTo>
                </a:path>
                <a:path w="3261359" h="307975" extrusionOk="0">
                  <a:moveTo>
                    <a:pt x="3261360" y="0"/>
                  </a:moveTo>
                  <a:lnTo>
                    <a:pt x="3261360" y="30784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114288" y="2869691"/>
              <a:ext cx="4052570" cy="140335"/>
            </a:xfrm>
            <a:custGeom>
              <a:avLst/>
              <a:gdLst/>
              <a:ahLst/>
              <a:cxnLst/>
              <a:rect l="l" t="t" r="r" b="b"/>
              <a:pathLst>
                <a:path w="4052570" h="140335" extrusionOk="0">
                  <a:moveTo>
                    <a:pt x="405231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052316" y="140208"/>
                  </a:lnTo>
                  <a:lnTo>
                    <a:pt x="40523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658356" y="2112263"/>
              <a:ext cx="3261360" cy="309880"/>
            </a:xfrm>
            <a:custGeom>
              <a:avLst/>
              <a:gdLst/>
              <a:ahLst/>
              <a:cxnLst/>
              <a:rect l="l" t="t" r="r" b="b"/>
              <a:pathLst>
                <a:path w="3261359" h="309880" extrusionOk="0">
                  <a:moveTo>
                    <a:pt x="0" y="0"/>
                  </a:moveTo>
                  <a:lnTo>
                    <a:pt x="0" y="309372"/>
                  </a:lnTo>
                </a:path>
                <a:path w="3261359" h="309880" extrusionOk="0">
                  <a:moveTo>
                    <a:pt x="544068" y="0"/>
                  </a:moveTo>
                  <a:lnTo>
                    <a:pt x="544068" y="309372"/>
                  </a:lnTo>
                </a:path>
                <a:path w="3261359" h="309880" extrusionOk="0">
                  <a:moveTo>
                    <a:pt x="1086612" y="0"/>
                  </a:moveTo>
                  <a:lnTo>
                    <a:pt x="1086612" y="309372"/>
                  </a:lnTo>
                </a:path>
                <a:path w="3261359" h="309880" extrusionOk="0">
                  <a:moveTo>
                    <a:pt x="1630679" y="0"/>
                  </a:moveTo>
                  <a:lnTo>
                    <a:pt x="1630679" y="309372"/>
                  </a:lnTo>
                </a:path>
                <a:path w="3261359" h="309880" extrusionOk="0">
                  <a:moveTo>
                    <a:pt x="2174748" y="0"/>
                  </a:moveTo>
                  <a:lnTo>
                    <a:pt x="2174748" y="309372"/>
                  </a:lnTo>
                </a:path>
                <a:path w="3261359" h="309880" extrusionOk="0">
                  <a:moveTo>
                    <a:pt x="2718816" y="0"/>
                  </a:moveTo>
                  <a:lnTo>
                    <a:pt x="2718816" y="309372"/>
                  </a:lnTo>
                </a:path>
                <a:path w="3261359" h="309880" extrusionOk="0">
                  <a:moveTo>
                    <a:pt x="3261360" y="0"/>
                  </a:moveTo>
                  <a:lnTo>
                    <a:pt x="3261360" y="3093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114288" y="2421636"/>
              <a:ext cx="4310380" cy="140335"/>
            </a:xfrm>
            <a:custGeom>
              <a:avLst/>
              <a:gdLst/>
              <a:ahLst/>
              <a:cxnLst/>
              <a:rect l="l" t="t" r="r" b="b"/>
              <a:pathLst>
                <a:path w="4310380" h="140335" extrusionOk="0">
                  <a:moveTo>
                    <a:pt x="4309871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309871" y="140208"/>
                  </a:lnTo>
                  <a:lnTo>
                    <a:pt x="430987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658356" y="1664207"/>
              <a:ext cx="3805554" cy="307975"/>
            </a:xfrm>
            <a:custGeom>
              <a:avLst/>
              <a:gdLst/>
              <a:ahLst/>
              <a:cxnLst/>
              <a:rect l="l" t="t" r="r" b="b"/>
              <a:pathLst>
                <a:path w="3805554" h="307975" extrusionOk="0">
                  <a:moveTo>
                    <a:pt x="0" y="0"/>
                  </a:moveTo>
                  <a:lnTo>
                    <a:pt x="0" y="307847"/>
                  </a:lnTo>
                </a:path>
                <a:path w="3805554" h="307975" extrusionOk="0">
                  <a:moveTo>
                    <a:pt x="544068" y="0"/>
                  </a:moveTo>
                  <a:lnTo>
                    <a:pt x="544068" y="307847"/>
                  </a:lnTo>
                </a:path>
                <a:path w="3805554" h="307975" extrusionOk="0">
                  <a:moveTo>
                    <a:pt x="1086612" y="0"/>
                  </a:moveTo>
                  <a:lnTo>
                    <a:pt x="1086612" y="307847"/>
                  </a:lnTo>
                </a:path>
                <a:path w="3805554" h="307975" extrusionOk="0">
                  <a:moveTo>
                    <a:pt x="1630679" y="0"/>
                  </a:moveTo>
                  <a:lnTo>
                    <a:pt x="1630679" y="307847"/>
                  </a:lnTo>
                </a:path>
                <a:path w="3805554" h="307975" extrusionOk="0">
                  <a:moveTo>
                    <a:pt x="2174748" y="0"/>
                  </a:moveTo>
                  <a:lnTo>
                    <a:pt x="2174748" y="307847"/>
                  </a:lnTo>
                </a:path>
                <a:path w="3805554" h="307975" extrusionOk="0">
                  <a:moveTo>
                    <a:pt x="2718816" y="0"/>
                  </a:moveTo>
                  <a:lnTo>
                    <a:pt x="2718816" y="307847"/>
                  </a:lnTo>
                </a:path>
                <a:path w="3805554" h="307975" extrusionOk="0">
                  <a:moveTo>
                    <a:pt x="3261360" y="0"/>
                  </a:moveTo>
                  <a:lnTo>
                    <a:pt x="3261360" y="307847"/>
                  </a:lnTo>
                </a:path>
                <a:path w="3805554" h="307975" extrusionOk="0">
                  <a:moveTo>
                    <a:pt x="3805428" y="0"/>
                  </a:moveTo>
                  <a:lnTo>
                    <a:pt x="3805428" y="30784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114288" y="1972055"/>
              <a:ext cx="4579620" cy="140335"/>
            </a:xfrm>
            <a:custGeom>
              <a:avLst/>
              <a:gdLst/>
              <a:ahLst/>
              <a:cxnLst/>
              <a:rect l="l" t="t" r="r" b="b"/>
              <a:pathLst>
                <a:path w="4579620" h="140335" extrusionOk="0">
                  <a:moveTo>
                    <a:pt x="457962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579620" y="140208"/>
                  </a:lnTo>
                  <a:lnTo>
                    <a:pt x="45796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658356" y="1370075"/>
              <a:ext cx="4349750" cy="4037329"/>
            </a:xfrm>
            <a:custGeom>
              <a:avLst/>
              <a:gdLst/>
              <a:ahLst/>
              <a:cxnLst/>
              <a:rect l="l" t="t" r="r" b="b"/>
              <a:pathLst>
                <a:path w="4349750" h="4037329" extrusionOk="0">
                  <a:moveTo>
                    <a:pt x="0" y="0"/>
                  </a:moveTo>
                  <a:lnTo>
                    <a:pt x="0" y="153924"/>
                  </a:lnTo>
                </a:path>
                <a:path w="4349750" h="4037329" extrusionOk="0">
                  <a:moveTo>
                    <a:pt x="544068" y="0"/>
                  </a:moveTo>
                  <a:lnTo>
                    <a:pt x="544068" y="153924"/>
                  </a:lnTo>
                </a:path>
                <a:path w="4349750" h="4037329" extrusionOk="0">
                  <a:moveTo>
                    <a:pt x="1086612" y="0"/>
                  </a:moveTo>
                  <a:lnTo>
                    <a:pt x="1086612" y="153924"/>
                  </a:lnTo>
                </a:path>
                <a:path w="4349750" h="4037329" extrusionOk="0">
                  <a:moveTo>
                    <a:pt x="1630679" y="0"/>
                  </a:moveTo>
                  <a:lnTo>
                    <a:pt x="1630679" y="153924"/>
                  </a:lnTo>
                </a:path>
                <a:path w="4349750" h="4037329" extrusionOk="0">
                  <a:moveTo>
                    <a:pt x="2174748" y="0"/>
                  </a:moveTo>
                  <a:lnTo>
                    <a:pt x="2174748" y="153924"/>
                  </a:lnTo>
                </a:path>
                <a:path w="4349750" h="4037329" extrusionOk="0">
                  <a:moveTo>
                    <a:pt x="2718816" y="0"/>
                  </a:moveTo>
                  <a:lnTo>
                    <a:pt x="2718816" y="153924"/>
                  </a:lnTo>
                </a:path>
                <a:path w="4349750" h="4037329" extrusionOk="0">
                  <a:moveTo>
                    <a:pt x="3261360" y="0"/>
                  </a:moveTo>
                  <a:lnTo>
                    <a:pt x="3261360" y="153924"/>
                  </a:lnTo>
                </a:path>
                <a:path w="4349750" h="4037329" extrusionOk="0">
                  <a:moveTo>
                    <a:pt x="3805428" y="0"/>
                  </a:moveTo>
                  <a:lnTo>
                    <a:pt x="3805428" y="153924"/>
                  </a:lnTo>
                </a:path>
                <a:path w="4349750" h="4037329" extrusionOk="0">
                  <a:moveTo>
                    <a:pt x="4349496" y="294132"/>
                  </a:moveTo>
                  <a:lnTo>
                    <a:pt x="4349496" y="4037076"/>
                  </a:lnTo>
                </a:path>
                <a:path w="4349750" h="4037329" extrusionOk="0">
                  <a:moveTo>
                    <a:pt x="4349496" y="0"/>
                  </a:moveTo>
                  <a:lnTo>
                    <a:pt x="4349496" y="1539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6114288" y="1523999"/>
              <a:ext cx="4977765" cy="140335"/>
            </a:xfrm>
            <a:custGeom>
              <a:avLst/>
              <a:gdLst/>
              <a:ahLst/>
              <a:cxnLst/>
              <a:rect l="l" t="t" r="r" b="b"/>
              <a:pathLst>
                <a:path w="4977765" h="140335" extrusionOk="0">
                  <a:moveTo>
                    <a:pt x="4977384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977384" y="140208"/>
                  </a:lnTo>
                  <a:lnTo>
                    <a:pt x="49773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114288" y="1370075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" name="object 21"/>
          <p:cNvSpPr txBox="1"/>
          <p:nvPr/>
        </p:nvSpPr>
        <p:spPr bwMode="auto">
          <a:xfrm>
            <a:off x="10576941" y="505371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6064122" y="552307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6569456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7113269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7656956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8200770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8744457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9288271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983208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10375772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10919586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11424919" y="5523077"/>
            <a:ext cx="2571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1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552938" y="4156328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0131679" y="325869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230104" y="28100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0487659" y="236143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757407" y="191274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154282" y="1463800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91.53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558410" y="5046979"/>
            <a:ext cx="1412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3897248" y="4149344"/>
            <a:ext cx="20732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92048" y="1354327"/>
            <a:ext cx="5488940" cy="22396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85" algn="ctr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295.-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Soy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consciente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obligaciones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promover,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proteger,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respetar</a:t>
            </a:r>
            <a:endParaRPr sz="1400">
              <a:latin typeface="Arial MT"/>
              <a:cs typeface="Arial MT"/>
            </a:endParaRPr>
          </a:p>
          <a:p>
            <a:pPr marL="69850" algn="ctr">
              <a:lnSpc>
                <a:spcPts val="1645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garantizar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derechos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humanos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deben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orientar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mi…</a:t>
            </a:r>
            <a:endParaRPr sz="1400">
              <a:latin typeface="Arial MT"/>
              <a:cs typeface="Arial MT"/>
            </a:endParaRPr>
          </a:p>
          <a:p>
            <a:pPr marL="146050" algn="ctr">
              <a:lnSpc>
                <a:spcPts val="1650"/>
              </a:lnSpc>
              <a:spcBef>
                <a:spcPts val="24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297.-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informo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capacito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derechos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humanos,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saber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cómo</a:t>
            </a:r>
            <a:endParaRPr sz="1400">
              <a:latin typeface="Arial MT"/>
              <a:cs typeface="Arial MT"/>
            </a:endParaRPr>
          </a:p>
          <a:p>
            <a:pPr marL="137160" algn="ctr">
              <a:lnSpc>
                <a:spcPts val="1650"/>
              </a:lnSpc>
              <a:spcBef>
                <a:spcPts val="5"/>
              </a:spcBef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llevarlos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práctica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funciones.</a:t>
            </a:r>
            <a:endParaRPr sz="1400">
              <a:latin typeface="Arial MT"/>
              <a:cs typeface="Arial MT"/>
            </a:endParaRPr>
          </a:p>
          <a:p>
            <a:pPr marL="516890" marR="14604" algn="ctr">
              <a:lnSpc>
                <a:spcPts val="1620"/>
              </a:lnSpc>
              <a:spcBef>
                <a:spcPts val="34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298.-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Asumo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acciones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realizan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pueden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favorecer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obstaculizar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derechos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humanos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personas.</a:t>
            </a:r>
            <a:endParaRPr sz="1400">
              <a:latin typeface="Arial MT"/>
              <a:cs typeface="Arial MT"/>
            </a:endParaRPr>
          </a:p>
          <a:p>
            <a:pPr marL="43180" algn="ctr">
              <a:lnSpc>
                <a:spcPts val="1645"/>
              </a:lnSpc>
              <a:spcBef>
                <a:spcPts val="19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299.-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promueve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capacitación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derechos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humanos</a:t>
            </a:r>
            <a:endParaRPr sz="1400">
              <a:latin typeface="Arial MT"/>
              <a:cs typeface="Arial MT"/>
            </a:endParaRPr>
          </a:p>
          <a:p>
            <a:pPr marL="41910" algn="ctr">
              <a:lnSpc>
                <a:spcPts val="1645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todo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personal,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desde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mandos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superiores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hasta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personal…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spcBef>
                <a:spcPts val="24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296.-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reconocen,</a:t>
            </a:r>
            <a:r>
              <a:rPr sz="1400" spc="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investigan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sancionan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conductas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endParaRPr sz="1400">
              <a:latin typeface="Arial MT"/>
              <a:cs typeface="Arial MT"/>
            </a:endParaRPr>
          </a:p>
          <a:p>
            <a:pPr marR="2540"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ers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q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ue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ul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era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ers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134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70"/>
              <a:t>F81.Igualdad</a:t>
            </a:r>
            <a:r>
              <a:rPr spc="-75"/>
              <a:t> </a:t>
            </a:r>
            <a:r>
              <a:rPr spc="165"/>
              <a:t>de</a:t>
            </a:r>
            <a:r>
              <a:rPr spc="-85"/>
              <a:t> </a:t>
            </a:r>
            <a:r>
              <a:rPr spc="114"/>
              <a:t>género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90019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836729" y="1370075"/>
            <a:ext cx="5217160" cy="4037329"/>
            <a:chOff x="5836729" y="1370075"/>
            <a:chExt cx="5217160" cy="4037329"/>
          </a:xfrm>
        </p:grpSpPr>
        <p:sp>
          <p:nvSpPr>
            <p:cNvPr id="6" name="object 6"/>
            <p:cNvSpPr/>
            <p:nvPr/>
          </p:nvSpPr>
          <p:spPr bwMode="auto">
            <a:xfrm>
              <a:off x="6480047" y="2039111"/>
              <a:ext cx="4471670" cy="3368040"/>
            </a:xfrm>
            <a:custGeom>
              <a:avLst/>
              <a:gdLst/>
              <a:ahLst/>
              <a:cxnLst/>
              <a:rect l="l" t="t" r="r" b="b"/>
              <a:pathLst>
                <a:path w="4471670" h="3368040" extrusionOk="0">
                  <a:moveTo>
                    <a:pt x="0" y="3229356"/>
                  </a:moveTo>
                  <a:lnTo>
                    <a:pt x="0" y="3368040"/>
                  </a:lnTo>
                </a:path>
                <a:path w="4471670" h="3368040" extrusionOk="0">
                  <a:moveTo>
                    <a:pt x="0" y="2421636"/>
                  </a:moveTo>
                  <a:lnTo>
                    <a:pt x="0" y="3102864"/>
                  </a:lnTo>
                </a:path>
                <a:path w="4471670" h="3368040" extrusionOk="0">
                  <a:moveTo>
                    <a:pt x="638555" y="3229356"/>
                  </a:moveTo>
                  <a:lnTo>
                    <a:pt x="638555" y="3368040"/>
                  </a:lnTo>
                </a:path>
                <a:path w="4471670" h="3368040" extrusionOk="0">
                  <a:moveTo>
                    <a:pt x="638555" y="2421636"/>
                  </a:moveTo>
                  <a:lnTo>
                    <a:pt x="638555" y="3102864"/>
                  </a:lnTo>
                </a:path>
                <a:path w="4471670" h="3368040" extrusionOk="0">
                  <a:moveTo>
                    <a:pt x="1277111" y="3229356"/>
                  </a:moveTo>
                  <a:lnTo>
                    <a:pt x="1277111" y="3368040"/>
                  </a:lnTo>
                </a:path>
                <a:path w="4471670" h="3368040" extrusionOk="0">
                  <a:moveTo>
                    <a:pt x="1277111" y="2421636"/>
                  </a:moveTo>
                  <a:lnTo>
                    <a:pt x="1277111" y="3102864"/>
                  </a:lnTo>
                </a:path>
                <a:path w="4471670" h="3368040" extrusionOk="0">
                  <a:moveTo>
                    <a:pt x="1915668" y="3229356"/>
                  </a:moveTo>
                  <a:lnTo>
                    <a:pt x="1915668" y="3368040"/>
                  </a:lnTo>
                </a:path>
                <a:path w="4471670" h="3368040" extrusionOk="0">
                  <a:moveTo>
                    <a:pt x="1915668" y="2421636"/>
                  </a:moveTo>
                  <a:lnTo>
                    <a:pt x="1915668" y="3102864"/>
                  </a:lnTo>
                </a:path>
                <a:path w="4471670" h="3368040" extrusionOk="0">
                  <a:moveTo>
                    <a:pt x="2554224" y="3229356"/>
                  </a:moveTo>
                  <a:lnTo>
                    <a:pt x="2554224" y="3368040"/>
                  </a:lnTo>
                </a:path>
                <a:path w="4471670" h="3368040" extrusionOk="0">
                  <a:moveTo>
                    <a:pt x="2554224" y="2421636"/>
                  </a:moveTo>
                  <a:lnTo>
                    <a:pt x="2554224" y="3102864"/>
                  </a:lnTo>
                </a:path>
                <a:path w="4471670" h="3368040" extrusionOk="0">
                  <a:moveTo>
                    <a:pt x="3194304" y="3229356"/>
                  </a:moveTo>
                  <a:lnTo>
                    <a:pt x="3194304" y="3368040"/>
                  </a:lnTo>
                </a:path>
                <a:path w="4471670" h="3368040" extrusionOk="0">
                  <a:moveTo>
                    <a:pt x="3194304" y="2421636"/>
                  </a:moveTo>
                  <a:lnTo>
                    <a:pt x="3194304" y="3102864"/>
                  </a:lnTo>
                </a:path>
                <a:path w="4471670" h="3368040" extrusionOk="0">
                  <a:moveTo>
                    <a:pt x="3832859" y="3229356"/>
                  </a:moveTo>
                  <a:lnTo>
                    <a:pt x="3832859" y="3368040"/>
                  </a:lnTo>
                </a:path>
                <a:path w="4471670" h="3368040" extrusionOk="0">
                  <a:moveTo>
                    <a:pt x="3832859" y="2421636"/>
                  </a:moveTo>
                  <a:lnTo>
                    <a:pt x="3832859" y="3102864"/>
                  </a:lnTo>
                </a:path>
                <a:path w="4471670" h="3368040" extrusionOk="0">
                  <a:moveTo>
                    <a:pt x="4471416" y="3229356"/>
                  </a:moveTo>
                  <a:lnTo>
                    <a:pt x="4471416" y="3368040"/>
                  </a:lnTo>
                </a:path>
                <a:path w="4471670" h="3368040" extrusionOk="0">
                  <a:moveTo>
                    <a:pt x="4471416" y="0"/>
                  </a:moveTo>
                  <a:lnTo>
                    <a:pt x="4471416" y="3102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841491" y="5141975"/>
              <a:ext cx="5168265" cy="127000"/>
            </a:xfrm>
            <a:custGeom>
              <a:avLst/>
              <a:gdLst/>
              <a:ahLst/>
              <a:cxnLst/>
              <a:rect l="l" t="t" r="r" b="b"/>
              <a:pathLst>
                <a:path w="5168265" h="127000" extrusionOk="0">
                  <a:moveTo>
                    <a:pt x="5167884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5167884" y="126492"/>
                  </a:lnTo>
                  <a:lnTo>
                    <a:pt x="516788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480047" y="3250691"/>
              <a:ext cx="3832860" cy="1083945"/>
            </a:xfrm>
            <a:custGeom>
              <a:avLst/>
              <a:gdLst/>
              <a:ahLst/>
              <a:cxnLst/>
              <a:rect l="l" t="t" r="r" b="b"/>
              <a:pathLst>
                <a:path w="3832859" h="1083945" extrusionOk="0">
                  <a:moveTo>
                    <a:pt x="0" y="403860"/>
                  </a:moveTo>
                  <a:lnTo>
                    <a:pt x="0" y="1083564"/>
                  </a:lnTo>
                </a:path>
                <a:path w="3832859" h="1083945" extrusionOk="0">
                  <a:moveTo>
                    <a:pt x="638555" y="403860"/>
                  </a:moveTo>
                  <a:lnTo>
                    <a:pt x="638555" y="1083564"/>
                  </a:lnTo>
                </a:path>
                <a:path w="3832859" h="1083945" extrusionOk="0">
                  <a:moveTo>
                    <a:pt x="1277111" y="403860"/>
                  </a:moveTo>
                  <a:lnTo>
                    <a:pt x="1277111" y="1083564"/>
                  </a:lnTo>
                </a:path>
                <a:path w="3832859" h="1083945" extrusionOk="0">
                  <a:moveTo>
                    <a:pt x="1915668" y="403860"/>
                  </a:moveTo>
                  <a:lnTo>
                    <a:pt x="1915668" y="1083564"/>
                  </a:lnTo>
                </a:path>
                <a:path w="3832859" h="1083945" extrusionOk="0">
                  <a:moveTo>
                    <a:pt x="2554224" y="403860"/>
                  </a:moveTo>
                  <a:lnTo>
                    <a:pt x="2554224" y="1083564"/>
                  </a:lnTo>
                </a:path>
                <a:path w="3832859" h="1083945" extrusionOk="0">
                  <a:moveTo>
                    <a:pt x="3194304" y="0"/>
                  </a:moveTo>
                  <a:lnTo>
                    <a:pt x="3194304" y="1083564"/>
                  </a:lnTo>
                </a:path>
                <a:path w="3832859" h="1083945" extrusionOk="0">
                  <a:moveTo>
                    <a:pt x="3832859" y="0"/>
                  </a:moveTo>
                  <a:lnTo>
                    <a:pt x="3832859" y="10835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841491" y="4334255"/>
              <a:ext cx="4697095" cy="127000"/>
            </a:xfrm>
            <a:custGeom>
              <a:avLst/>
              <a:gdLst/>
              <a:ahLst/>
              <a:cxnLst/>
              <a:rect l="l" t="t" r="r" b="b"/>
              <a:pathLst>
                <a:path w="4697095" h="127000" extrusionOk="0">
                  <a:moveTo>
                    <a:pt x="4696968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4696968" y="126492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480047" y="3250691"/>
              <a:ext cx="2554605" cy="276225"/>
            </a:xfrm>
            <a:custGeom>
              <a:avLst/>
              <a:gdLst/>
              <a:ahLst/>
              <a:cxnLst/>
              <a:rect l="l" t="t" r="r" b="b"/>
              <a:pathLst>
                <a:path w="2554604" h="276225" extrusionOk="0">
                  <a:moveTo>
                    <a:pt x="0" y="0"/>
                  </a:moveTo>
                  <a:lnTo>
                    <a:pt x="0" y="275844"/>
                  </a:lnTo>
                </a:path>
                <a:path w="2554604" h="276225" extrusionOk="0">
                  <a:moveTo>
                    <a:pt x="638555" y="0"/>
                  </a:moveTo>
                  <a:lnTo>
                    <a:pt x="638555" y="275844"/>
                  </a:lnTo>
                </a:path>
                <a:path w="2554604" h="276225" extrusionOk="0">
                  <a:moveTo>
                    <a:pt x="1277111" y="0"/>
                  </a:moveTo>
                  <a:lnTo>
                    <a:pt x="1277111" y="275844"/>
                  </a:lnTo>
                </a:path>
                <a:path w="2554604" h="276225" extrusionOk="0">
                  <a:moveTo>
                    <a:pt x="1915668" y="0"/>
                  </a:moveTo>
                  <a:lnTo>
                    <a:pt x="1915668" y="275844"/>
                  </a:lnTo>
                </a:path>
                <a:path w="2554604" h="276225" extrusionOk="0">
                  <a:moveTo>
                    <a:pt x="2554224" y="0"/>
                  </a:moveTo>
                  <a:lnTo>
                    <a:pt x="2554224" y="27584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841491" y="3526536"/>
              <a:ext cx="3232785" cy="128270"/>
            </a:xfrm>
            <a:custGeom>
              <a:avLst/>
              <a:gdLst/>
              <a:ahLst/>
              <a:cxnLst/>
              <a:rect l="l" t="t" r="r" b="b"/>
              <a:pathLst>
                <a:path w="3232784" h="128270" extrusionOk="0">
                  <a:moveTo>
                    <a:pt x="3232404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3232404" y="128015"/>
                  </a:lnTo>
                  <a:lnTo>
                    <a:pt x="32324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480047" y="2846831"/>
              <a:ext cx="3832860" cy="277495"/>
            </a:xfrm>
            <a:custGeom>
              <a:avLst/>
              <a:gdLst/>
              <a:ahLst/>
              <a:cxnLst/>
              <a:rect l="l" t="t" r="r" b="b"/>
              <a:pathLst>
                <a:path w="3832859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3832859" h="277494" extrusionOk="0">
                  <a:moveTo>
                    <a:pt x="638555" y="0"/>
                  </a:moveTo>
                  <a:lnTo>
                    <a:pt x="638555" y="277367"/>
                  </a:lnTo>
                </a:path>
                <a:path w="3832859" h="277494" extrusionOk="0">
                  <a:moveTo>
                    <a:pt x="1277111" y="0"/>
                  </a:moveTo>
                  <a:lnTo>
                    <a:pt x="1277111" y="277367"/>
                  </a:lnTo>
                </a:path>
                <a:path w="3832859" h="277494" extrusionOk="0">
                  <a:moveTo>
                    <a:pt x="1915668" y="0"/>
                  </a:moveTo>
                  <a:lnTo>
                    <a:pt x="1915668" y="277367"/>
                  </a:lnTo>
                </a:path>
                <a:path w="3832859" h="277494" extrusionOk="0">
                  <a:moveTo>
                    <a:pt x="2554224" y="0"/>
                  </a:moveTo>
                  <a:lnTo>
                    <a:pt x="2554224" y="277367"/>
                  </a:lnTo>
                </a:path>
                <a:path w="3832859" h="277494" extrusionOk="0">
                  <a:moveTo>
                    <a:pt x="3194304" y="0"/>
                  </a:moveTo>
                  <a:lnTo>
                    <a:pt x="3194304" y="277367"/>
                  </a:lnTo>
                </a:path>
                <a:path w="3832859" h="277494" extrusionOk="0">
                  <a:moveTo>
                    <a:pt x="3832859" y="0"/>
                  </a:moveTo>
                  <a:lnTo>
                    <a:pt x="3832859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841491" y="3124199"/>
              <a:ext cx="4532630" cy="127000"/>
            </a:xfrm>
            <a:custGeom>
              <a:avLst/>
              <a:gdLst/>
              <a:ahLst/>
              <a:cxnLst/>
              <a:rect l="l" t="t" r="r" b="b"/>
              <a:pathLst>
                <a:path w="4532630" h="127000" extrusionOk="0">
                  <a:moveTo>
                    <a:pt x="453237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532376" y="126491"/>
                  </a:lnTo>
                  <a:lnTo>
                    <a:pt x="45323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480047" y="2442972"/>
              <a:ext cx="3832860" cy="277495"/>
            </a:xfrm>
            <a:custGeom>
              <a:avLst/>
              <a:gdLst/>
              <a:ahLst/>
              <a:cxnLst/>
              <a:rect l="l" t="t" r="r" b="b"/>
              <a:pathLst>
                <a:path w="3832859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3832859" h="277494" extrusionOk="0">
                  <a:moveTo>
                    <a:pt x="638555" y="0"/>
                  </a:moveTo>
                  <a:lnTo>
                    <a:pt x="638555" y="277367"/>
                  </a:lnTo>
                </a:path>
                <a:path w="3832859" h="277494" extrusionOk="0">
                  <a:moveTo>
                    <a:pt x="1277111" y="0"/>
                  </a:moveTo>
                  <a:lnTo>
                    <a:pt x="1277111" y="277367"/>
                  </a:lnTo>
                </a:path>
                <a:path w="3832859" h="277494" extrusionOk="0">
                  <a:moveTo>
                    <a:pt x="1915668" y="0"/>
                  </a:moveTo>
                  <a:lnTo>
                    <a:pt x="1915668" y="277367"/>
                  </a:lnTo>
                </a:path>
                <a:path w="3832859" h="277494" extrusionOk="0">
                  <a:moveTo>
                    <a:pt x="2554224" y="0"/>
                  </a:moveTo>
                  <a:lnTo>
                    <a:pt x="2554224" y="277367"/>
                  </a:lnTo>
                </a:path>
                <a:path w="3832859" h="277494" extrusionOk="0">
                  <a:moveTo>
                    <a:pt x="3194304" y="0"/>
                  </a:moveTo>
                  <a:lnTo>
                    <a:pt x="3194304" y="277367"/>
                  </a:lnTo>
                </a:path>
                <a:path w="3832859" h="277494" extrusionOk="0">
                  <a:moveTo>
                    <a:pt x="3832859" y="0"/>
                  </a:moveTo>
                  <a:lnTo>
                    <a:pt x="3832859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841491" y="2720339"/>
              <a:ext cx="4852670" cy="127000"/>
            </a:xfrm>
            <a:custGeom>
              <a:avLst/>
              <a:gdLst/>
              <a:ahLst/>
              <a:cxnLst/>
              <a:rect l="l" t="t" r="r" b="b"/>
              <a:pathLst>
                <a:path w="4852670" h="127000" extrusionOk="0">
                  <a:moveTo>
                    <a:pt x="4852416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4852416" y="126492"/>
                  </a:lnTo>
                  <a:lnTo>
                    <a:pt x="48524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480047" y="2039111"/>
              <a:ext cx="3832860" cy="277495"/>
            </a:xfrm>
            <a:custGeom>
              <a:avLst/>
              <a:gdLst/>
              <a:ahLst/>
              <a:cxnLst/>
              <a:rect l="l" t="t" r="r" b="b"/>
              <a:pathLst>
                <a:path w="3832859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3832859" h="277494" extrusionOk="0">
                  <a:moveTo>
                    <a:pt x="638555" y="0"/>
                  </a:moveTo>
                  <a:lnTo>
                    <a:pt x="638555" y="277367"/>
                  </a:lnTo>
                </a:path>
                <a:path w="3832859" h="277494" extrusionOk="0">
                  <a:moveTo>
                    <a:pt x="1277111" y="0"/>
                  </a:moveTo>
                  <a:lnTo>
                    <a:pt x="1277111" y="277367"/>
                  </a:lnTo>
                </a:path>
                <a:path w="3832859" h="277494" extrusionOk="0">
                  <a:moveTo>
                    <a:pt x="1915668" y="0"/>
                  </a:moveTo>
                  <a:lnTo>
                    <a:pt x="1915668" y="277367"/>
                  </a:lnTo>
                </a:path>
                <a:path w="3832859" h="277494" extrusionOk="0">
                  <a:moveTo>
                    <a:pt x="2554224" y="0"/>
                  </a:moveTo>
                  <a:lnTo>
                    <a:pt x="2554224" y="277367"/>
                  </a:lnTo>
                </a:path>
                <a:path w="3832859" h="277494" extrusionOk="0">
                  <a:moveTo>
                    <a:pt x="3194304" y="0"/>
                  </a:moveTo>
                  <a:lnTo>
                    <a:pt x="3194304" y="277367"/>
                  </a:lnTo>
                </a:path>
                <a:path w="3832859" h="277494" extrusionOk="0">
                  <a:moveTo>
                    <a:pt x="3832859" y="0"/>
                  </a:moveTo>
                  <a:lnTo>
                    <a:pt x="3832859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841491" y="2316479"/>
              <a:ext cx="5107305" cy="127000"/>
            </a:xfrm>
            <a:custGeom>
              <a:avLst/>
              <a:gdLst/>
              <a:ahLst/>
              <a:cxnLst/>
              <a:rect l="l" t="t" r="r" b="b"/>
              <a:pathLst>
                <a:path w="5107305" h="127000" extrusionOk="0">
                  <a:moveTo>
                    <a:pt x="5106924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5106924" y="126492"/>
                  </a:lnTo>
                  <a:lnTo>
                    <a:pt x="51069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480047" y="1635251"/>
              <a:ext cx="4471670" cy="277495"/>
            </a:xfrm>
            <a:custGeom>
              <a:avLst/>
              <a:gdLst/>
              <a:ahLst/>
              <a:cxnLst/>
              <a:rect l="l" t="t" r="r" b="b"/>
              <a:pathLst>
                <a:path w="4471670" h="277494" extrusionOk="0">
                  <a:moveTo>
                    <a:pt x="0" y="0"/>
                  </a:moveTo>
                  <a:lnTo>
                    <a:pt x="0" y="277368"/>
                  </a:lnTo>
                </a:path>
                <a:path w="4471670" h="277494" extrusionOk="0">
                  <a:moveTo>
                    <a:pt x="638555" y="0"/>
                  </a:moveTo>
                  <a:lnTo>
                    <a:pt x="638555" y="277368"/>
                  </a:lnTo>
                </a:path>
                <a:path w="4471670" h="277494" extrusionOk="0">
                  <a:moveTo>
                    <a:pt x="1277111" y="0"/>
                  </a:moveTo>
                  <a:lnTo>
                    <a:pt x="1277111" y="277368"/>
                  </a:lnTo>
                </a:path>
                <a:path w="4471670" h="277494" extrusionOk="0">
                  <a:moveTo>
                    <a:pt x="1915668" y="0"/>
                  </a:moveTo>
                  <a:lnTo>
                    <a:pt x="1915668" y="277368"/>
                  </a:lnTo>
                </a:path>
                <a:path w="4471670" h="277494" extrusionOk="0">
                  <a:moveTo>
                    <a:pt x="2554224" y="0"/>
                  </a:moveTo>
                  <a:lnTo>
                    <a:pt x="2554224" y="277368"/>
                  </a:lnTo>
                </a:path>
                <a:path w="4471670" h="277494" extrusionOk="0">
                  <a:moveTo>
                    <a:pt x="3194304" y="0"/>
                  </a:moveTo>
                  <a:lnTo>
                    <a:pt x="3194304" y="277368"/>
                  </a:lnTo>
                </a:path>
                <a:path w="4471670" h="277494" extrusionOk="0">
                  <a:moveTo>
                    <a:pt x="3832859" y="0"/>
                  </a:moveTo>
                  <a:lnTo>
                    <a:pt x="3832859" y="277368"/>
                  </a:lnTo>
                </a:path>
                <a:path w="4471670" h="277494" extrusionOk="0">
                  <a:moveTo>
                    <a:pt x="4471416" y="0"/>
                  </a:moveTo>
                  <a:lnTo>
                    <a:pt x="4471416" y="27736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841491" y="1912619"/>
              <a:ext cx="5180330" cy="127000"/>
            </a:xfrm>
            <a:custGeom>
              <a:avLst/>
              <a:gdLst/>
              <a:ahLst/>
              <a:cxnLst/>
              <a:rect l="l" t="t" r="r" b="b"/>
              <a:pathLst>
                <a:path w="5180330" h="127000" extrusionOk="0">
                  <a:moveTo>
                    <a:pt x="518007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180076" y="126491"/>
                  </a:lnTo>
                  <a:lnTo>
                    <a:pt x="51800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480047" y="1370075"/>
              <a:ext cx="4471670" cy="139065"/>
            </a:xfrm>
            <a:custGeom>
              <a:avLst/>
              <a:gdLst/>
              <a:ahLst/>
              <a:cxnLst/>
              <a:rect l="l" t="t" r="r" b="b"/>
              <a:pathLst>
                <a:path w="4471670" h="139065" extrusionOk="0">
                  <a:moveTo>
                    <a:pt x="0" y="0"/>
                  </a:moveTo>
                  <a:lnTo>
                    <a:pt x="0" y="138684"/>
                  </a:lnTo>
                </a:path>
                <a:path w="4471670" h="139065" extrusionOk="0">
                  <a:moveTo>
                    <a:pt x="638555" y="0"/>
                  </a:moveTo>
                  <a:lnTo>
                    <a:pt x="638555" y="138684"/>
                  </a:lnTo>
                </a:path>
                <a:path w="4471670" h="139065" extrusionOk="0">
                  <a:moveTo>
                    <a:pt x="1277111" y="0"/>
                  </a:moveTo>
                  <a:lnTo>
                    <a:pt x="1277111" y="138684"/>
                  </a:lnTo>
                </a:path>
                <a:path w="4471670" h="139065" extrusionOk="0">
                  <a:moveTo>
                    <a:pt x="1915668" y="0"/>
                  </a:moveTo>
                  <a:lnTo>
                    <a:pt x="1915668" y="138684"/>
                  </a:lnTo>
                </a:path>
                <a:path w="4471670" h="139065" extrusionOk="0">
                  <a:moveTo>
                    <a:pt x="2554224" y="0"/>
                  </a:moveTo>
                  <a:lnTo>
                    <a:pt x="2554224" y="138684"/>
                  </a:lnTo>
                </a:path>
                <a:path w="4471670" h="139065" extrusionOk="0">
                  <a:moveTo>
                    <a:pt x="3194304" y="0"/>
                  </a:moveTo>
                  <a:lnTo>
                    <a:pt x="3194304" y="138684"/>
                  </a:lnTo>
                </a:path>
                <a:path w="4471670" h="139065" extrusionOk="0">
                  <a:moveTo>
                    <a:pt x="3832859" y="0"/>
                  </a:moveTo>
                  <a:lnTo>
                    <a:pt x="3832859" y="138684"/>
                  </a:lnTo>
                </a:path>
                <a:path w="4471670" h="139065" extrusionOk="0">
                  <a:moveTo>
                    <a:pt x="4471416" y="0"/>
                  </a:moveTo>
                  <a:lnTo>
                    <a:pt x="4471416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5841491" y="1508759"/>
              <a:ext cx="5212080" cy="127000"/>
            </a:xfrm>
            <a:custGeom>
              <a:avLst/>
              <a:gdLst/>
              <a:ahLst/>
              <a:cxnLst/>
              <a:rect l="l" t="t" r="r" b="b"/>
              <a:pathLst>
                <a:path w="5212080" h="127000" extrusionOk="0">
                  <a:moveTo>
                    <a:pt x="5212080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212080" y="126491"/>
                  </a:lnTo>
                  <a:lnTo>
                    <a:pt x="52120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5841491" y="1370075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3" name="object 23"/>
          <p:cNvSpPr txBox="1"/>
          <p:nvPr/>
        </p:nvSpPr>
        <p:spPr bwMode="auto">
          <a:xfrm>
            <a:off x="11072876" y="507619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5790691" y="5523077"/>
            <a:ext cx="1028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6391147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7029957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7668894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830770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>
            <a:off x="8946642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9585197" y="5523077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10224007" y="5523077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 bwMode="auto">
          <a:xfrm>
            <a:off x="10862818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 bwMode="auto">
          <a:xfrm>
            <a:off x="1150175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601325" y="426847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034271" y="3460750"/>
            <a:ext cx="635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557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50.61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437621" y="305688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756518" y="26530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1011661" y="224917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1084179" y="1845310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81.09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1117070" y="1441449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335017" y="5068900"/>
            <a:ext cx="136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2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3574160" y="4261484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492048" y="3351402"/>
            <a:ext cx="521525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367280" marR="5080" indent="-23552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300.-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han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ocurrido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conductas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hostigamiento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sexual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acoso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sexual.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2580894" y="2947543"/>
            <a:ext cx="291655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301.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instituci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opo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rci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2202942" y="3151758"/>
            <a:ext cx="367283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información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Protocolo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Prevención,…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2160777" y="2748788"/>
            <a:ext cx="371347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encaminadas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impulsar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empoderamiento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las…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1970277" y="1332102"/>
            <a:ext cx="3727450" cy="145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640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302.-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tanto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hombres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mujeres</a:t>
            </a:r>
            <a:endParaRPr sz="1400">
              <a:latin typeface="Arial MT"/>
              <a:cs typeface="Arial MT"/>
            </a:endParaRPr>
          </a:p>
          <a:p>
            <a:pPr marL="285750">
              <a:lnSpc>
                <a:spcPts val="1590"/>
              </a:lnSpc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tienen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igualdad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oportunidades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ocupar…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590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305.-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reconocen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garantizan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endParaRPr sz="1400">
              <a:latin typeface="Arial MT"/>
              <a:cs typeface="Arial MT"/>
            </a:endParaRPr>
          </a:p>
          <a:p>
            <a:pPr marL="267970">
              <a:lnSpc>
                <a:spcPts val="1590"/>
              </a:lnSpc>
              <a:defRPr/>
            </a:pP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ma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mu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jeres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de…</a:t>
            </a:r>
            <a:endParaRPr sz="1400">
              <a:latin typeface="Arial MT"/>
              <a:cs typeface="Arial MT"/>
            </a:endParaRPr>
          </a:p>
          <a:p>
            <a:pPr marL="389890" marR="5080" indent="151765">
              <a:lnSpc>
                <a:spcPct val="94600"/>
              </a:lnSpc>
              <a:spcBef>
                <a:spcPts val="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nes 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enc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da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ldad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gé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 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nes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74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t>F82.Igualdad</a:t>
            </a:r>
            <a:r>
              <a:rPr spc="-70"/>
              <a:t> </a:t>
            </a:r>
            <a:r>
              <a:rPr spc="5"/>
              <a:t>y</a:t>
            </a:r>
            <a:r>
              <a:rPr spc="-85"/>
              <a:t> </a:t>
            </a:r>
            <a:r>
              <a:rPr spc="140"/>
              <a:t>no</a:t>
            </a:r>
            <a:r>
              <a:rPr spc="-85"/>
              <a:t> </a:t>
            </a:r>
            <a:r>
              <a:rPr spc="90"/>
              <a:t>Discriminación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90019" y="1370075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827585" y="1370075"/>
            <a:ext cx="5215890" cy="4037329"/>
            <a:chOff x="5827585" y="1370075"/>
            <a:chExt cx="5215890" cy="4037329"/>
          </a:xfrm>
        </p:grpSpPr>
        <p:sp>
          <p:nvSpPr>
            <p:cNvPr id="6" name="object 6"/>
            <p:cNvSpPr/>
            <p:nvPr/>
          </p:nvSpPr>
          <p:spPr bwMode="auto">
            <a:xfrm>
              <a:off x="6655307" y="2039111"/>
              <a:ext cx="3290570" cy="3368040"/>
            </a:xfrm>
            <a:custGeom>
              <a:avLst/>
              <a:gdLst/>
              <a:ahLst/>
              <a:cxnLst/>
              <a:rect l="l" t="t" r="r" b="b"/>
              <a:pathLst>
                <a:path w="3290570" h="3368040" extrusionOk="0">
                  <a:moveTo>
                    <a:pt x="0" y="3229356"/>
                  </a:moveTo>
                  <a:lnTo>
                    <a:pt x="0" y="3368040"/>
                  </a:lnTo>
                </a:path>
                <a:path w="3290570" h="3368040" extrusionOk="0">
                  <a:moveTo>
                    <a:pt x="0" y="2421636"/>
                  </a:moveTo>
                  <a:lnTo>
                    <a:pt x="0" y="3102864"/>
                  </a:lnTo>
                </a:path>
                <a:path w="3290570" h="3368040" extrusionOk="0">
                  <a:moveTo>
                    <a:pt x="821436" y="3229356"/>
                  </a:moveTo>
                  <a:lnTo>
                    <a:pt x="821436" y="3368040"/>
                  </a:lnTo>
                </a:path>
                <a:path w="3290570" h="3368040" extrusionOk="0">
                  <a:moveTo>
                    <a:pt x="821436" y="2421636"/>
                  </a:moveTo>
                  <a:lnTo>
                    <a:pt x="821436" y="3102864"/>
                  </a:lnTo>
                </a:path>
                <a:path w="3290570" h="3368040" extrusionOk="0">
                  <a:moveTo>
                    <a:pt x="1644396" y="3229356"/>
                  </a:moveTo>
                  <a:lnTo>
                    <a:pt x="1644396" y="3368040"/>
                  </a:lnTo>
                </a:path>
                <a:path w="3290570" h="3368040" extrusionOk="0">
                  <a:moveTo>
                    <a:pt x="1644396" y="2421636"/>
                  </a:moveTo>
                  <a:lnTo>
                    <a:pt x="1644396" y="3102864"/>
                  </a:lnTo>
                </a:path>
                <a:path w="3290570" h="3368040" extrusionOk="0">
                  <a:moveTo>
                    <a:pt x="2467356" y="3229356"/>
                  </a:moveTo>
                  <a:lnTo>
                    <a:pt x="2467356" y="3368040"/>
                  </a:lnTo>
                </a:path>
                <a:path w="3290570" h="3368040" extrusionOk="0">
                  <a:moveTo>
                    <a:pt x="2467356" y="0"/>
                  </a:moveTo>
                  <a:lnTo>
                    <a:pt x="2467356" y="3102864"/>
                  </a:lnTo>
                </a:path>
                <a:path w="3290570" h="3368040" extrusionOk="0">
                  <a:moveTo>
                    <a:pt x="3290316" y="3229356"/>
                  </a:moveTo>
                  <a:lnTo>
                    <a:pt x="3290316" y="3368040"/>
                  </a:lnTo>
                </a:path>
                <a:path w="3290570" h="3368040" extrusionOk="0">
                  <a:moveTo>
                    <a:pt x="3290316" y="0"/>
                  </a:moveTo>
                  <a:lnTo>
                    <a:pt x="3290316" y="3102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832347" y="5141975"/>
              <a:ext cx="4486910" cy="127000"/>
            </a:xfrm>
            <a:custGeom>
              <a:avLst/>
              <a:gdLst/>
              <a:ahLst/>
              <a:cxnLst/>
              <a:rect l="l" t="t" r="r" b="b"/>
              <a:pathLst>
                <a:path w="4486909" h="127000" extrusionOk="0">
                  <a:moveTo>
                    <a:pt x="4486656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4486656" y="126492"/>
                  </a:lnTo>
                  <a:lnTo>
                    <a:pt x="4486656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655307" y="2039111"/>
              <a:ext cx="1644650" cy="2295525"/>
            </a:xfrm>
            <a:custGeom>
              <a:avLst/>
              <a:gdLst/>
              <a:ahLst/>
              <a:cxnLst/>
              <a:rect l="l" t="t" r="r" b="b"/>
              <a:pathLst>
                <a:path w="1644650" h="2295525" extrusionOk="0">
                  <a:moveTo>
                    <a:pt x="0" y="1615439"/>
                  </a:moveTo>
                  <a:lnTo>
                    <a:pt x="0" y="2295144"/>
                  </a:lnTo>
                </a:path>
                <a:path w="1644650" h="2295525" extrusionOk="0">
                  <a:moveTo>
                    <a:pt x="821436" y="1615439"/>
                  </a:moveTo>
                  <a:lnTo>
                    <a:pt x="821436" y="2295144"/>
                  </a:lnTo>
                </a:path>
                <a:path w="1644650" h="2295525" extrusionOk="0">
                  <a:moveTo>
                    <a:pt x="1644396" y="0"/>
                  </a:moveTo>
                  <a:lnTo>
                    <a:pt x="1644396" y="229514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832347" y="4334255"/>
              <a:ext cx="3118485" cy="127000"/>
            </a:xfrm>
            <a:custGeom>
              <a:avLst/>
              <a:gdLst/>
              <a:ahLst/>
              <a:cxnLst/>
              <a:rect l="l" t="t" r="r" b="b"/>
              <a:pathLst>
                <a:path w="3118484" h="127000" extrusionOk="0">
                  <a:moveTo>
                    <a:pt x="3118104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3118104" y="126492"/>
                  </a:lnTo>
                  <a:lnTo>
                    <a:pt x="311810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655307" y="3250691"/>
              <a:ext cx="821689" cy="276225"/>
            </a:xfrm>
            <a:custGeom>
              <a:avLst/>
              <a:gdLst/>
              <a:ahLst/>
              <a:cxnLst/>
              <a:rect l="l" t="t" r="r" b="b"/>
              <a:pathLst>
                <a:path w="821690" h="276225" extrusionOk="0">
                  <a:moveTo>
                    <a:pt x="0" y="0"/>
                  </a:moveTo>
                  <a:lnTo>
                    <a:pt x="0" y="275844"/>
                  </a:lnTo>
                </a:path>
                <a:path w="821690" h="276225" extrusionOk="0">
                  <a:moveTo>
                    <a:pt x="821436" y="0"/>
                  </a:moveTo>
                  <a:lnTo>
                    <a:pt x="821436" y="27584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832347" y="3526536"/>
              <a:ext cx="1917700" cy="128270"/>
            </a:xfrm>
            <a:custGeom>
              <a:avLst/>
              <a:gdLst/>
              <a:ahLst/>
              <a:cxnLst/>
              <a:rect l="l" t="t" r="r" b="b"/>
              <a:pathLst>
                <a:path w="1917700" h="128270" extrusionOk="0">
                  <a:moveTo>
                    <a:pt x="1917192" y="0"/>
                  </a:moveTo>
                  <a:lnTo>
                    <a:pt x="0" y="0"/>
                  </a:lnTo>
                  <a:lnTo>
                    <a:pt x="0" y="128015"/>
                  </a:lnTo>
                  <a:lnTo>
                    <a:pt x="1917192" y="128015"/>
                  </a:lnTo>
                  <a:lnTo>
                    <a:pt x="19171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655307" y="2846831"/>
              <a:ext cx="821689" cy="277495"/>
            </a:xfrm>
            <a:custGeom>
              <a:avLst/>
              <a:gdLst/>
              <a:ahLst/>
              <a:cxnLst/>
              <a:rect l="l" t="t" r="r" b="b"/>
              <a:pathLst>
                <a:path w="821690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821690" h="277494" extrusionOk="0">
                  <a:moveTo>
                    <a:pt x="821436" y="0"/>
                  </a:moveTo>
                  <a:lnTo>
                    <a:pt x="821436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832347" y="3124199"/>
              <a:ext cx="2060575" cy="127000"/>
            </a:xfrm>
            <a:custGeom>
              <a:avLst/>
              <a:gdLst/>
              <a:ahLst/>
              <a:cxnLst/>
              <a:rect l="l" t="t" r="r" b="b"/>
              <a:pathLst>
                <a:path w="2060575" h="127000" extrusionOk="0">
                  <a:moveTo>
                    <a:pt x="206044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2060448" y="126491"/>
                  </a:lnTo>
                  <a:lnTo>
                    <a:pt x="20604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655307" y="2442972"/>
              <a:ext cx="821689" cy="277495"/>
            </a:xfrm>
            <a:custGeom>
              <a:avLst/>
              <a:gdLst/>
              <a:ahLst/>
              <a:cxnLst/>
              <a:rect l="l" t="t" r="r" b="b"/>
              <a:pathLst>
                <a:path w="821690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821690" h="277494" extrusionOk="0">
                  <a:moveTo>
                    <a:pt x="821436" y="0"/>
                  </a:moveTo>
                  <a:lnTo>
                    <a:pt x="821436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832347" y="2720339"/>
              <a:ext cx="2184400" cy="127000"/>
            </a:xfrm>
            <a:custGeom>
              <a:avLst/>
              <a:gdLst/>
              <a:ahLst/>
              <a:cxnLst/>
              <a:rect l="l" t="t" r="r" b="b"/>
              <a:pathLst>
                <a:path w="2184400" h="127000" extrusionOk="0">
                  <a:moveTo>
                    <a:pt x="2183892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2183892" y="126492"/>
                  </a:lnTo>
                  <a:lnTo>
                    <a:pt x="21838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655307" y="2039111"/>
              <a:ext cx="821689" cy="277495"/>
            </a:xfrm>
            <a:custGeom>
              <a:avLst/>
              <a:gdLst/>
              <a:ahLst/>
              <a:cxnLst/>
              <a:rect l="l" t="t" r="r" b="b"/>
              <a:pathLst>
                <a:path w="821690" h="277494" extrusionOk="0">
                  <a:moveTo>
                    <a:pt x="0" y="0"/>
                  </a:moveTo>
                  <a:lnTo>
                    <a:pt x="0" y="277367"/>
                  </a:lnTo>
                </a:path>
                <a:path w="821690" h="277494" extrusionOk="0">
                  <a:moveTo>
                    <a:pt x="821436" y="0"/>
                  </a:moveTo>
                  <a:lnTo>
                    <a:pt x="821436" y="2773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832347" y="2316479"/>
              <a:ext cx="2372995" cy="127000"/>
            </a:xfrm>
            <a:custGeom>
              <a:avLst/>
              <a:gdLst/>
              <a:ahLst/>
              <a:cxnLst/>
              <a:rect l="l" t="t" r="r" b="b"/>
              <a:pathLst>
                <a:path w="2372995" h="127000" extrusionOk="0">
                  <a:moveTo>
                    <a:pt x="2372868" y="0"/>
                  </a:moveTo>
                  <a:lnTo>
                    <a:pt x="0" y="0"/>
                  </a:lnTo>
                  <a:lnTo>
                    <a:pt x="0" y="126492"/>
                  </a:lnTo>
                  <a:lnTo>
                    <a:pt x="2372868" y="126492"/>
                  </a:lnTo>
                  <a:lnTo>
                    <a:pt x="23728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655307" y="1635251"/>
              <a:ext cx="4112260" cy="3771900"/>
            </a:xfrm>
            <a:custGeom>
              <a:avLst/>
              <a:gdLst/>
              <a:ahLst/>
              <a:cxnLst/>
              <a:rect l="l" t="t" r="r" b="b"/>
              <a:pathLst>
                <a:path w="4112259" h="3771900" extrusionOk="0">
                  <a:moveTo>
                    <a:pt x="0" y="0"/>
                  </a:moveTo>
                  <a:lnTo>
                    <a:pt x="0" y="277368"/>
                  </a:lnTo>
                </a:path>
                <a:path w="4112259" h="3771900" extrusionOk="0">
                  <a:moveTo>
                    <a:pt x="821436" y="0"/>
                  </a:moveTo>
                  <a:lnTo>
                    <a:pt x="821436" y="277368"/>
                  </a:lnTo>
                </a:path>
                <a:path w="4112259" h="3771900" extrusionOk="0">
                  <a:moveTo>
                    <a:pt x="1644396" y="0"/>
                  </a:moveTo>
                  <a:lnTo>
                    <a:pt x="1644396" y="277368"/>
                  </a:lnTo>
                </a:path>
                <a:path w="4112259" h="3771900" extrusionOk="0">
                  <a:moveTo>
                    <a:pt x="2467356" y="0"/>
                  </a:moveTo>
                  <a:lnTo>
                    <a:pt x="2467356" y="277368"/>
                  </a:lnTo>
                </a:path>
                <a:path w="4112259" h="3771900" extrusionOk="0">
                  <a:moveTo>
                    <a:pt x="3290316" y="0"/>
                  </a:moveTo>
                  <a:lnTo>
                    <a:pt x="3290316" y="277368"/>
                  </a:lnTo>
                </a:path>
                <a:path w="4112259" h="3771900" extrusionOk="0">
                  <a:moveTo>
                    <a:pt x="4111752" y="403860"/>
                  </a:moveTo>
                  <a:lnTo>
                    <a:pt x="4111752" y="3771900"/>
                  </a:lnTo>
                </a:path>
                <a:path w="4112259" h="3771900" extrusionOk="0">
                  <a:moveTo>
                    <a:pt x="4111752" y="0"/>
                  </a:moveTo>
                  <a:lnTo>
                    <a:pt x="4111752" y="27736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832347" y="1912619"/>
              <a:ext cx="4956175" cy="127000"/>
            </a:xfrm>
            <a:custGeom>
              <a:avLst/>
              <a:gdLst/>
              <a:ahLst/>
              <a:cxnLst/>
              <a:rect l="l" t="t" r="r" b="b"/>
              <a:pathLst>
                <a:path w="4956175" h="127000" extrusionOk="0">
                  <a:moveTo>
                    <a:pt x="4956048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4956048" y="126491"/>
                  </a:lnTo>
                  <a:lnTo>
                    <a:pt x="495604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655307" y="1370075"/>
              <a:ext cx="4112260" cy="139065"/>
            </a:xfrm>
            <a:custGeom>
              <a:avLst/>
              <a:gdLst/>
              <a:ahLst/>
              <a:cxnLst/>
              <a:rect l="l" t="t" r="r" b="b"/>
              <a:pathLst>
                <a:path w="4112259" h="139065" extrusionOk="0">
                  <a:moveTo>
                    <a:pt x="0" y="0"/>
                  </a:moveTo>
                  <a:lnTo>
                    <a:pt x="0" y="138684"/>
                  </a:lnTo>
                </a:path>
                <a:path w="4112259" h="139065" extrusionOk="0">
                  <a:moveTo>
                    <a:pt x="821436" y="0"/>
                  </a:moveTo>
                  <a:lnTo>
                    <a:pt x="821436" y="138684"/>
                  </a:lnTo>
                </a:path>
                <a:path w="4112259" h="139065" extrusionOk="0">
                  <a:moveTo>
                    <a:pt x="1644396" y="0"/>
                  </a:moveTo>
                  <a:lnTo>
                    <a:pt x="1644396" y="138684"/>
                  </a:lnTo>
                </a:path>
                <a:path w="4112259" h="139065" extrusionOk="0">
                  <a:moveTo>
                    <a:pt x="2467356" y="0"/>
                  </a:moveTo>
                  <a:lnTo>
                    <a:pt x="2467356" y="138684"/>
                  </a:lnTo>
                </a:path>
                <a:path w="4112259" h="139065" extrusionOk="0">
                  <a:moveTo>
                    <a:pt x="3290316" y="0"/>
                  </a:moveTo>
                  <a:lnTo>
                    <a:pt x="3290316" y="138684"/>
                  </a:lnTo>
                </a:path>
                <a:path w="4112259" h="139065" extrusionOk="0">
                  <a:moveTo>
                    <a:pt x="4111752" y="0"/>
                  </a:moveTo>
                  <a:lnTo>
                    <a:pt x="411175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5832347" y="1508759"/>
              <a:ext cx="5210809" cy="127000"/>
            </a:xfrm>
            <a:custGeom>
              <a:avLst/>
              <a:gdLst/>
              <a:ahLst/>
              <a:cxnLst/>
              <a:rect l="l" t="t" r="r" b="b"/>
              <a:pathLst>
                <a:path w="5210809" h="127000" extrusionOk="0">
                  <a:moveTo>
                    <a:pt x="5210556" y="0"/>
                  </a:moveTo>
                  <a:lnTo>
                    <a:pt x="0" y="0"/>
                  </a:lnTo>
                  <a:lnTo>
                    <a:pt x="0" y="126491"/>
                  </a:lnTo>
                  <a:lnTo>
                    <a:pt x="5210556" y="126491"/>
                  </a:lnTo>
                  <a:lnTo>
                    <a:pt x="52105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5832347" y="1370075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3" name="object 23"/>
          <p:cNvSpPr txBox="1"/>
          <p:nvPr/>
        </p:nvSpPr>
        <p:spPr bwMode="auto">
          <a:xfrm>
            <a:off x="10382504" y="507619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5743447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6566154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7388479" y="5523077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8211057" y="5523077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9033764" y="5523077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9856469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10679048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1150175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9012681" y="426847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811769" y="346075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955660" y="305688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079105" y="26530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268461" y="224917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851260" y="1845310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82.05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1106404" y="144144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326128" y="5068900"/>
            <a:ext cx="136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2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3565397" y="4261484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492048" y="1332102"/>
            <a:ext cx="5290820" cy="24638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138680" marR="99060" indent="-203517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311.-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trato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hacia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ciudadanía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igualitario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libre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discriminación.</a:t>
            </a:r>
            <a:endParaRPr sz="1400">
              <a:latin typeface="Arial MT"/>
              <a:cs typeface="Arial MT"/>
            </a:endParaRPr>
          </a:p>
          <a:p>
            <a:pPr marL="88900">
              <a:lnSpc>
                <a:spcPts val="1495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310.-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respetan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personas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servidoras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públicas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sin</a:t>
            </a:r>
            <a:endParaRPr sz="1400">
              <a:latin typeface="Arial MT"/>
              <a:cs typeface="Arial MT"/>
            </a:endParaRPr>
          </a:p>
          <a:p>
            <a:pPr marL="171450">
              <a:lnSpc>
                <a:spcPts val="1590"/>
              </a:lnSpc>
              <a:defRPr/>
            </a:pP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importar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su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edad,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sexo,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origen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étnico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nacional,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discapacidad,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religión,…</a:t>
            </a:r>
            <a:endParaRPr sz="1400">
              <a:latin typeface="Arial MT"/>
              <a:cs typeface="Arial MT"/>
            </a:endParaRPr>
          </a:p>
          <a:p>
            <a:pPr marL="1884045" marR="88900" indent="-1871980">
              <a:lnSpc>
                <a:spcPts val="1610"/>
              </a:lnSpc>
              <a:spcBef>
                <a:spcPts val="5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306.-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existen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instalaciones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adecuadas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personas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dis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cidad.</a:t>
            </a:r>
            <a:endParaRPr sz="1400">
              <a:latin typeface="Arial MT"/>
              <a:cs typeface="Arial MT"/>
            </a:endParaRPr>
          </a:p>
          <a:p>
            <a:pPr marL="462915" algn="ctr">
              <a:lnSpc>
                <a:spcPts val="1495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309.-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promueve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inclusión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laboral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personas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endParaRPr sz="1400">
              <a:latin typeface="Arial MT"/>
              <a:cs typeface="Arial MT"/>
            </a:endParaRPr>
          </a:p>
          <a:p>
            <a:pPr marL="464184" algn="ctr">
              <a:lnSpc>
                <a:spcPts val="1590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discapacidad.</a:t>
            </a:r>
            <a:endParaRPr sz="1400">
              <a:latin typeface="Arial MT"/>
              <a:cs typeface="Arial MT"/>
            </a:endParaRPr>
          </a:p>
          <a:p>
            <a:pPr marL="132080" marR="86995" algn="ctr">
              <a:lnSpc>
                <a:spcPts val="1610"/>
              </a:lnSpc>
              <a:spcBef>
                <a:spcPts val="5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307.-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mecanismos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evaluación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desempeño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ldad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discri</a:t>
            </a:r>
            <a:r>
              <a:rPr sz="1400" spc="-17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ina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n.</a:t>
            </a:r>
            <a:endParaRPr sz="1400">
              <a:latin typeface="Arial MT"/>
              <a:cs typeface="Arial MT"/>
            </a:endParaRPr>
          </a:p>
          <a:p>
            <a:pPr marL="137795" algn="ctr">
              <a:lnSpc>
                <a:spcPts val="1495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308.-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oportunidades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ascenso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promoción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39065" algn="ctr">
              <a:lnSpc>
                <a:spcPts val="1650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acuerdo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principios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igualdad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discriminación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498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5"/>
              <a:t>F83.Profesionalización</a:t>
            </a:r>
            <a:r>
              <a:rPr spc="-80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95"/>
              <a:t> </a:t>
            </a:r>
            <a:r>
              <a:rPr spc="245"/>
              <a:t>APF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957558" y="1383791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590019" y="1383791"/>
            <a:ext cx="0" cy="4037329"/>
          </a:xfrm>
          <a:custGeom>
            <a:avLst/>
            <a:gdLst/>
            <a:ahLst/>
            <a:cxnLst/>
            <a:rect l="l" t="t" r="r" b="b"/>
            <a:pathLst>
              <a:path h="4037329" extrusionOk="0">
                <a:moveTo>
                  <a:pt x="0" y="0"/>
                </a:moveTo>
                <a:lnTo>
                  <a:pt x="0" y="403707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5888545" y="1383791"/>
            <a:ext cx="5011420" cy="4037329"/>
            <a:chOff x="5888545" y="1383791"/>
            <a:chExt cx="5011420" cy="4037329"/>
          </a:xfrm>
        </p:grpSpPr>
        <p:sp>
          <p:nvSpPr>
            <p:cNvPr id="7" name="object 7"/>
            <p:cNvSpPr/>
            <p:nvPr/>
          </p:nvSpPr>
          <p:spPr bwMode="auto">
            <a:xfrm>
              <a:off x="6527292" y="1677923"/>
              <a:ext cx="3796665" cy="3743325"/>
            </a:xfrm>
            <a:custGeom>
              <a:avLst/>
              <a:gdLst/>
              <a:ahLst/>
              <a:cxnLst/>
              <a:rect l="l" t="t" r="r" b="b"/>
              <a:pathLst>
                <a:path w="3796665" h="3743325" extrusionOk="0">
                  <a:moveTo>
                    <a:pt x="0" y="3589020"/>
                  </a:moveTo>
                  <a:lnTo>
                    <a:pt x="0" y="3742944"/>
                  </a:lnTo>
                </a:path>
                <a:path w="3796665" h="3743325" extrusionOk="0">
                  <a:moveTo>
                    <a:pt x="0" y="2691384"/>
                  </a:moveTo>
                  <a:lnTo>
                    <a:pt x="0" y="3448812"/>
                  </a:lnTo>
                </a:path>
                <a:path w="3796665" h="3743325" extrusionOk="0">
                  <a:moveTo>
                    <a:pt x="632459" y="3589020"/>
                  </a:moveTo>
                  <a:lnTo>
                    <a:pt x="632459" y="3742944"/>
                  </a:lnTo>
                </a:path>
                <a:path w="3796665" h="3743325" extrusionOk="0">
                  <a:moveTo>
                    <a:pt x="632459" y="2691384"/>
                  </a:moveTo>
                  <a:lnTo>
                    <a:pt x="632459" y="3448812"/>
                  </a:lnTo>
                </a:path>
                <a:path w="3796665" h="3743325" extrusionOk="0">
                  <a:moveTo>
                    <a:pt x="1264919" y="3589020"/>
                  </a:moveTo>
                  <a:lnTo>
                    <a:pt x="1264919" y="3742944"/>
                  </a:lnTo>
                </a:path>
                <a:path w="3796665" h="3743325" extrusionOk="0">
                  <a:moveTo>
                    <a:pt x="1264919" y="2691384"/>
                  </a:moveTo>
                  <a:lnTo>
                    <a:pt x="1264919" y="3448812"/>
                  </a:lnTo>
                </a:path>
                <a:path w="3796665" h="3743325" extrusionOk="0">
                  <a:moveTo>
                    <a:pt x="1897379" y="3589020"/>
                  </a:moveTo>
                  <a:lnTo>
                    <a:pt x="1897379" y="3742944"/>
                  </a:lnTo>
                </a:path>
                <a:path w="3796665" h="3743325" extrusionOk="0">
                  <a:moveTo>
                    <a:pt x="1897379" y="2691384"/>
                  </a:moveTo>
                  <a:lnTo>
                    <a:pt x="1897379" y="3448812"/>
                  </a:lnTo>
                </a:path>
                <a:path w="3796665" h="3743325" extrusionOk="0">
                  <a:moveTo>
                    <a:pt x="2531363" y="3589020"/>
                  </a:moveTo>
                  <a:lnTo>
                    <a:pt x="2531363" y="3742944"/>
                  </a:lnTo>
                </a:path>
                <a:path w="3796665" h="3743325" extrusionOk="0">
                  <a:moveTo>
                    <a:pt x="2531363" y="2691384"/>
                  </a:moveTo>
                  <a:lnTo>
                    <a:pt x="2531363" y="3448812"/>
                  </a:lnTo>
                </a:path>
                <a:path w="3796665" h="3743325" extrusionOk="0">
                  <a:moveTo>
                    <a:pt x="3163824" y="3589020"/>
                  </a:moveTo>
                  <a:lnTo>
                    <a:pt x="3163824" y="3742944"/>
                  </a:lnTo>
                </a:path>
                <a:path w="3796665" h="3743325" extrusionOk="0">
                  <a:moveTo>
                    <a:pt x="3163824" y="897636"/>
                  </a:moveTo>
                  <a:lnTo>
                    <a:pt x="3163824" y="3448812"/>
                  </a:lnTo>
                </a:path>
                <a:path w="3796665" h="3743325" extrusionOk="0">
                  <a:moveTo>
                    <a:pt x="3796283" y="3589020"/>
                  </a:moveTo>
                  <a:lnTo>
                    <a:pt x="3796283" y="3742944"/>
                  </a:lnTo>
                </a:path>
                <a:path w="3796665" h="3743325" extrusionOk="0">
                  <a:moveTo>
                    <a:pt x="3796283" y="0"/>
                  </a:moveTo>
                  <a:lnTo>
                    <a:pt x="3796283" y="344881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893308" y="5126736"/>
              <a:ext cx="5006340" cy="140335"/>
            </a:xfrm>
            <a:custGeom>
              <a:avLst/>
              <a:gdLst/>
              <a:ahLst/>
              <a:cxnLst/>
              <a:rect l="l" t="t" r="r" b="b"/>
              <a:pathLst>
                <a:path w="5006340" h="140335" extrusionOk="0">
                  <a:moveTo>
                    <a:pt x="5006340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5006340" y="140207"/>
                  </a:lnTo>
                  <a:lnTo>
                    <a:pt x="500634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27292" y="3023615"/>
              <a:ext cx="2531745" cy="1205865"/>
            </a:xfrm>
            <a:custGeom>
              <a:avLst/>
              <a:gdLst/>
              <a:ahLst/>
              <a:cxnLst/>
              <a:rect l="l" t="t" r="r" b="b"/>
              <a:pathLst>
                <a:path w="2531745" h="1205864" extrusionOk="0">
                  <a:moveTo>
                    <a:pt x="0" y="449580"/>
                  </a:moveTo>
                  <a:lnTo>
                    <a:pt x="0" y="1205484"/>
                  </a:lnTo>
                </a:path>
                <a:path w="2531745" h="1205864" extrusionOk="0">
                  <a:moveTo>
                    <a:pt x="632459" y="449580"/>
                  </a:moveTo>
                  <a:lnTo>
                    <a:pt x="632459" y="1205484"/>
                  </a:lnTo>
                </a:path>
                <a:path w="2531745" h="1205864" extrusionOk="0">
                  <a:moveTo>
                    <a:pt x="1264919" y="0"/>
                  </a:moveTo>
                  <a:lnTo>
                    <a:pt x="1264919" y="1205484"/>
                  </a:lnTo>
                </a:path>
                <a:path w="2531745" h="1205864" extrusionOk="0">
                  <a:moveTo>
                    <a:pt x="1897379" y="0"/>
                  </a:moveTo>
                  <a:lnTo>
                    <a:pt x="1897379" y="1205484"/>
                  </a:lnTo>
                </a:path>
                <a:path w="2531745" h="1205864" extrusionOk="0">
                  <a:moveTo>
                    <a:pt x="2531363" y="0"/>
                  </a:moveTo>
                  <a:lnTo>
                    <a:pt x="2531363" y="12054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893308" y="4229099"/>
              <a:ext cx="3653154" cy="140335"/>
            </a:xfrm>
            <a:custGeom>
              <a:avLst/>
              <a:gdLst/>
              <a:ahLst/>
              <a:cxnLst/>
              <a:rect l="l" t="t" r="r" b="b"/>
              <a:pathLst>
                <a:path w="3653154" h="140335" extrusionOk="0">
                  <a:moveTo>
                    <a:pt x="3653028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3653028" y="140207"/>
                  </a:lnTo>
                  <a:lnTo>
                    <a:pt x="365302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527292" y="3023615"/>
              <a:ext cx="632459" cy="307975"/>
            </a:xfrm>
            <a:custGeom>
              <a:avLst/>
              <a:gdLst/>
              <a:ahLst/>
              <a:cxnLst/>
              <a:rect l="l" t="t" r="r" b="b"/>
              <a:pathLst>
                <a:path w="632459" h="307975" extrusionOk="0">
                  <a:moveTo>
                    <a:pt x="0" y="0"/>
                  </a:moveTo>
                  <a:lnTo>
                    <a:pt x="0" y="307848"/>
                  </a:lnTo>
                </a:path>
                <a:path w="632459" h="307975" extrusionOk="0">
                  <a:moveTo>
                    <a:pt x="632459" y="0"/>
                  </a:moveTo>
                  <a:lnTo>
                    <a:pt x="632459" y="3078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893308" y="3331463"/>
              <a:ext cx="1880870" cy="142240"/>
            </a:xfrm>
            <a:custGeom>
              <a:avLst/>
              <a:gdLst/>
              <a:ahLst/>
              <a:cxnLst/>
              <a:rect l="l" t="t" r="r" b="b"/>
              <a:pathLst>
                <a:path w="1880870" h="142239" extrusionOk="0">
                  <a:moveTo>
                    <a:pt x="1880615" y="0"/>
                  </a:moveTo>
                  <a:lnTo>
                    <a:pt x="0" y="0"/>
                  </a:lnTo>
                  <a:lnTo>
                    <a:pt x="0" y="141732"/>
                  </a:lnTo>
                  <a:lnTo>
                    <a:pt x="1880615" y="141732"/>
                  </a:lnTo>
                  <a:lnTo>
                    <a:pt x="188061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527292" y="2575559"/>
              <a:ext cx="2531745" cy="307975"/>
            </a:xfrm>
            <a:custGeom>
              <a:avLst/>
              <a:gdLst/>
              <a:ahLst/>
              <a:cxnLst/>
              <a:rect l="l" t="t" r="r" b="b"/>
              <a:pathLst>
                <a:path w="2531745" h="307975" extrusionOk="0">
                  <a:moveTo>
                    <a:pt x="0" y="0"/>
                  </a:moveTo>
                  <a:lnTo>
                    <a:pt x="0" y="307848"/>
                  </a:lnTo>
                </a:path>
                <a:path w="2531745" h="307975" extrusionOk="0">
                  <a:moveTo>
                    <a:pt x="632459" y="0"/>
                  </a:moveTo>
                  <a:lnTo>
                    <a:pt x="632459" y="307848"/>
                  </a:lnTo>
                </a:path>
                <a:path w="2531745" h="307975" extrusionOk="0">
                  <a:moveTo>
                    <a:pt x="1264919" y="0"/>
                  </a:moveTo>
                  <a:lnTo>
                    <a:pt x="1264919" y="307848"/>
                  </a:lnTo>
                </a:path>
                <a:path w="2531745" h="307975" extrusionOk="0">
                  <a:moveTo>
                    <a:pt x="1897379" y="0"/>
                  </a:moveTo>
                  <a:lnTo>
                    <a:pt x="1897379" y="307848"/>
                  </a:lnTo>
                </a:path>
                <a:path w="2531745" h="307975" extrusionOk="0">
                  <a:moveTo>
                    <a:pt x="2531363" y="0"/>
                  </a:moveTo>
                  <a:lnTo>
                    <a:pt x="2531363" y="3078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5893308" y="2883408"/>
              <a:ext cx="3329940" cy="140335"/>
            </a:xfrm>
            <a:custGeom>
              <a:avLst/>
              <a:gdLst/>
              <a:ahLst/>
              <a:cxnLst/>
              <a:rect l="l" t="t" r="r" b="b"/>
              <a:pathLst>
                <a:path w="3329940" h="140335" extrusionOk="0">
                  <a:moveTo>
                    <a:pt x="3329940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3329940" y="140207"/>
                  </a:lnTo>
                  <a:lnTo>
                    <a:pt x="33299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527292" y="2125979"/>
              <a:ext cx="3164205" cy="309880"/>
            </a:xfrm>
            <a:custGeom>
              <a:avLst/>
              <a:gdLst/>
              <a:ahLst/>
              <a:cxnLst/>
              <a:rect l="l" t="t" r="r" b="b"/>
              <a:pathLst>
                <a:path w="3164204" h="309880" extrusionOk="0">
                  <a:moveTo>
                    <a:pt x="0" y="0"/>
                  </a:moveTo>
                  <a:lnTo>
                    <a:pt x="0" y="309372"/>
                  </a:lnTo>
                </a:path>
                <a:path w="3164204" h="309880" extrusionOk="0">
                  <a:moveTo>
                    <a:pt x="632459" y="0"/>
                  </a:moveTo>
                  <a:lnTo>
                    <a:pt x="632459" y="309372"/>
                  </a:lnTo>
                </a:path>
                <a:path w="3164204" h="309880" extrusionOk="0">
                  <a:moveTo>
                    <a:pt x="1264919" y="0"/>
                  </a:moveTo>
                  <a:lnTo>
                    <a:pt x="1264919" y="309372"/>
                  </a:lnTo>
                </a:path>
                <a:path w="3164204" h="309880" extrusionOk="0">
                  <a:moveTo>
                    <a:pt x="1897379" y="0"/>
                  </a:moveTo>
                  <a:lnTo>
                    <a:pt x="1897379" y="309372"/>
                  </a:lnTo>
                </a:path>
                <a:path w="3164204" h="309880" extrusionOk="0">
                  <a:moveTo>
                    <a:pt x="2531363" y="0"/>
                  </a:moveTo>
                  <a:lnTo>
                    <a:pt x="2531363" y="309372"/>
                  </a:lnTo>
                </a:path>
                <a:path w="3164204" h="309880" extrusionOk="0">
                  <a:moveTo>
                    <a:pt x="3163824" y="0"/>
                  </a:moveTo>
                  <a:lnTo>
                    <a:pt x="3163824" y="3093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5893308" y="2435352"/>
              <a:ext cx="4000500" cy="140335"/>
            </a:xfrm>
            <a:custGeom>
              <a:avLst/>
              <a:gdLst/>
              <a:ahLst/>
              <a:cxnLst/>
              <a:rect l="l" t="t" r="r" b="b"/>
              <a:pathLst>
                <a:path w="4000500" h="140335" extrusionOk="0">
                  <a:moveTo>
                    <a:pt x="4000499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000499" y="140208"/>
                  </a:lnTo>
                  <a:lnTo>
                    <a:pt x="40004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527292" y="1677923"/>
              <a:ext cx="3164205" cy="307975"/>
            </a:xfrm>
            <a:custGeom>
              <a:avLst/>
              <a:gdLst/>
              <a:ahLst/>
              <a:cxnLst/>
              <a:rect l="l" t="t" r="r" b="b"/>
              <a:pathLst>
                <a:path w="3164204" h="307975" extrusionOk="0">
                  <a:moveTo>
                    <a:pt x="0" y="0"/>
                  </a:moveTo>
                  <a:lnTo>
                    <a:pt x="0" y="307848"/>
                  </a:lnTo>
                </a:path>
                <a:path w="3164204" h="307975" extrusionOk="0">
                  <a:moveTo>
                    <a:pt x="632459" y="0"/>
                  </a:moveTo>
                  <a:lnTo>
                    <a:pt x="632459" y="307848"/>
                  </a:lnTo>
                </a:path>
                <a:path w="3164204" h="307975" extrusionOk="0">
                  <a:moveTo>
                    <a:pt x="1264919" y="0"/>
                  </a:moveTo>
                  <a:lnTo>
                    <a:pt x="1264919" y="307848"/>
                  </a:lnTo>
                </a:path>
                <a:path w="3164204" h="307975" extrusionOk="0">
                  <a:moveTo>
                    <a:pt x="1897379" y="0"/>
                  </a:moveTo>
                  <a:lnTo>
                    <a:pt x="1897379" y="307848"/>
                  </a:lnTo>
                </a:path>
                <a:path w="3164204" h="307975" extrusionOk="0">
                  <a:moveTo>
                    <a:pt x="2531363" y="0"/>
                  </a:moveTo>
                  <a:lnTo>
                    <a:pt x="2531363" y="307848"/>
                  </a:lnTo>
                </a:path>
                <a:path w="3164204" h="307975" extrusionOk="0">
                  <a:moveTo>
                    <a:pt x="3163824" y="0"/>
                  </a:moveTo>
                  <a:lnTo>
                    <a:pt x="3163824" y="3078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893308" y="1985772"/>
              <a:ext cx="4203700" cy="140335"/>
            </a:xfrm>
            <a:custGeom>
              <a:avLst/>
              <a:gdLst/>
              <a:ahLst/>
              <a:cxnLst/>
              <a:rect l="l" t="t" r="r" b="b"/>
              <a:pathLst>
                <a:path w="4203700" h="140335" extrusionOk="0">
                  <a:moveTo>
                    <a:pt x="4203192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4203192" y="140207"/>
                  </a:lnTo>
                  <a:lnTo>
                    <a:pt x="42031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6527292" y="1383791"/>
              <a:ext cx="3796665" cy="154305"/>
            </a:xfrm>
            <a:custGeom>
              <a:avLst/>
              <a:gdLst/>
              <a:ahLst/>
              <a:cxnLst/>
              <a:rect l="l" t="t" r="r" b="b"/>
              <a:pathLst>
                <a:path w="3796665" h="154305" extrusionOk="0">
                  <a:moveTo>
                    <a:pt x="0" y="0"/>
                  </a:moveTo>
                  <a:lnTo>
                    <a:pt x="0" y="153924"/>
                  </a:lnTo>
                </a:path>
                <a:path w="3796665" h="154305" extrusionOk="0">
                  <a:moveTo>
                    <a:pt x="632459" y="0"/>
                  </a:moveTo>
                  <a:lnTo>
                    <a:pt x="632459" y="153924"/>
                  </a:lnTo>
                </a:path>
                <a:path w="3796665" h="154305" extrusionOk="0">
                  <a:moveTo>
                    <a:pt x="1264919" y="0"/>
                  </a:moveTo>
                  <a:lnTo>
                    <a:pt x="1264919" y="153924"/>
                  </a:lnTo>
                </a:path>
                <a:path w="3796665" h="154305" extrusionOk="0">
                  <a:moveTo>
                    <a:pt x="1897379" y="0"/>
                  </a:moveTo>
                  <a:lnTo>
                    <a:pt x="1897379" y="153924"/>
                  </a:lnTo>
                </a:path>
                <a:path w="3796665" h="154305" extrusionOk="0">
                  <a:moveTo>
                    <a:pt x="2531363" y="0"/>
                  </a:moveTo>
                  <a:lnTo>
                    <a:pt x="2531363" y="153924"/>
                  </a:lnTo>
                </a:path>
                <a:path w="3796665" h="154305" extrusionOk="0">
                  <a:moveTo>
                    <a:pt x="3163824" y="0"/>
                  </a:moveTo>
                  <a:lnTo>
                    <a:pt x="3163824" y="153924"/>
                  </a:lnTo>
                </a:path>
                <a:path w="3796665" h="154305" extrusionOk="0">
                  <a:moveTo>
                    <a:pt x="3796283" y="0"/>
                  </a:moveTo>
                  <a:lnTo>
                    <a:pt x="3796283" y="1539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5893308" y="1537715"/>
              <a:ext cx="4861560" cy="140335"/>
            </a:xfrm>
            <a:custGeom>
              <a:avLst/>
              <a:gdLst/>
              <a:ahLst/>
              <a:cxnLst/>
              <a:rect l="l" t="t" r="r" b="b"/>
              <a:pathLst>
                <a:path w="4861559" h="140335" extrusionOk="0">
                  <a:moveTo>
                    <a:pt x="4861560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4861560" y="140208"/>
                  </a:lnTo>
                  <a:lnTo>
                    <a:pt x="48615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5893308" y="1383791"/>
              <a:ext cx="0" cy="4037329"/>
            </a:xfrm>
            <a:custGeom>
              <a:avLst/>
              <a:gdLst/>
              <a:ahLst/>
              <a:cxnLst/>
              <a:rect l="l" t="t" r="r" b="b"/>
              <a:pathLst>
                <a:path h="4037329" extrusionOk="0">
                  <a:moveTo>
                    <a:pt x="0" y="403707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2" name="object 22"/>
          <p:cNvSpPr txBox="1"/>
          <p:nvPr/>
        </p:nvSpPr>
        <p:spPr bwMode="auto">
          <a:xfrm>
            <a:off x="10963402" y="5067427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5804660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6437757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7070597" y="5536488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 spc="5">
                <a:solidFill>
                  <a:srgbClr val="58585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7703566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8336660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8969756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9602851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10235945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>
            <a:off x="10868914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11501755" y="5536488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9608946" y="4170045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836534" y="327240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286113" y="282371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957054" y="237515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159745" y="192608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818114" y="147751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87341" y="5060696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3626611" y="4163059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92048" y="2265121"/>
            <a:ext cx="5268595" cy="1343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88390" algn="ctr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312.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Cua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x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licar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ani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  <a:p>
            <a:pPr marL="1088390" algn="ctr">
              <a:lnSpc>
                <a:spcPts val="1645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institución,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funciones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responsabilidades,…</a:t>
            </a:r>
            <a:endParaRPr sz="1400">
              <a:latin typeface="Arial MT"/>
              <a:cs typeface="Arial MT"/>
            </a:endParaRPr>
          </a:p>
          <a:p>
            <a:pPr marL="12700" marR="5080" algn="ctr">
              <a:lnSpc>
                <a:spcPts val="1620"/>
              </a:lnSpc>
              <a:spcBef>
                <a:spcPts val="350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315.-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evaluación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desempeño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aplican,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refleja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adecuadamente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cumplimiento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obligaciones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responsabilidades</a:t>
            </a:r>
            <a:endParaRPr sz="1400">
              <a:latin typeface="Arial MT"/>
              <a:cs typeface="Arial MT"/>
            </a:endParaRPr>
          </a:p>
          <a:p>
            <a:pPr marL="819150" marR="15875" algn="ctr">
              <a:lnSpc>
                <a:spcPts val="1610"/>
              </a:lnSpc>
              <a:spcBef>
                <a:spcPts val="30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314.-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evaluación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desempeño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acompaña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it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ejo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1993519" y="1816735"/>
            <a:ext cx="37572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citaci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q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ue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cibo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2003298" y="2021535"/>
            <a:ext cx="391541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permite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fortalecer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competencias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desempeñar…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486027" y="1368044"/>
            <a:ext cx="426275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933450" marR="5080" indent="-92138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316.-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Mis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metas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evaluar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reflejan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plenamente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resultados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qu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sempe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ño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910843" y="740104"/>
            <a:ext cx="10788354" cy="2149383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defRPr/>
            </a:pPr>
            <a:r>
              <a:rPr spc="-240">
                <a:latin typeface="Verdana"/>
                <a:cs typeface="Verdana"/>
              </a:rPr>
              <a:t>INTRODUCCIÓN</a:t>
            </a:r>
            <a:endParaRPr/>
          </a:p>
          <a:p>
            <a:pPr marL="12700" marR="5080" algn="just">
              <a:lnSpc>
                <a:spcPct val="150000"/>
              </a:lnSpc>
              <a:spcBef>
                <a:spcPts val="509"/>
              </a:spcBef>
              <a:defRPr/>
            </a:pP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Clima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 y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Cultura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Organizacional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son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conjunto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factores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que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afectan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positiva</a:t>
            </a:r>
            <a:r>
              <a:rPr sz="1600" b="0" spc="26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1600" b="0" spc="254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negativamente</a:t>
            </a:r>
            <a:r>
              <a:rPr sz="1600" b="0" spc="2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2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desempeño,</a:t>
            </a:r>
            <a:r>
              <a:rPr sz="1600" b="0" spc="16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productividad,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calidad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servicios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imagen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Institución,</a:t>
            </a:r>
            <a:r>
              <a:rPr sz="1600" b="0" spc="-8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como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resultado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las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 relaciones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internas,</a:t>
            </a:r>
            <a:r>
              <a:rPr sz="1600" b="0" spc="2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actitudes,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percepciones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conductas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de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las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personas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servidoras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públicas,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retroalimentadas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por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las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motivaciones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personales,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las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prácticas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al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0">
                <a:solidFill>
                  <a:srgbClr val="000000"/>
                </a:solidFill>
                <a:latin typeface="Arial MT"/>
                <a:cs typeface="Arial MT"/>
              </a:rPr>
              <a:t>interior</a:t>
            </a:r>
            <a:r>
              <a:rPr sz="1600" b="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organización,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60">
                <a:solidFill>
                  <a:srgbClr val="000000"/>
                </a:solidFill>
                <a:latin typeface="Arial MT"/>
                <a:cs typeface="Arial MT"/>
              </a:rPr>
              <a:t>tipo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liderazgo,</a:t>
            </a:r>
            <a:r>
              <a:rPr sz="1600" b="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evaluación</a:t>
            </a:r>
            <a:r>
              <a:rPr sz="1600" b="0" spc="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-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reconocimiento</a:t>
            </a:r>
            <a:r>
              <a:rPr sz="1600" b="0" spc="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resultados.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910844" y="3242843"/>
            <a:ext cx="10364470" cy="323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100"/>
              </a:spcBef>
              <a:defRPr/>
            </a:pPr>
            <a:r>
              <a:rPr sz="1600" spc="-140">
                <a:latin typeface="Arial MT"/>
                <a:cs typeface="Arial MT"/>
              </a:rPr>
              <a:t>La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Encuesta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45">
                <a:latin typeface="Arial MT"/>
                <a:cs typeface="Arial MT"/>
              </a:rPr>
              <a:t>Clima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Cultura </a:t>
            </a:r>
            <a:r>
              <a:rPr sz="1600" spc="-114">
                <a:latin typeface="Arial MT"/>
                <a:cs typeface="Arial MT"/>
              </a:rPr>
              <a:t>Organizacional </a:t>
            </a:r>
            <a:r>
              <a:rPr sz="1600" spc="-120">
                <a:latin typeface="Arial MT"/>
                <a:cs typeface="Arial MT"/>
              </a:rPr>
              <a:t>(ECCO) </a:t>
            </a:r>
            <a:r>
              <a:rPr sz="1600" spc="-140">
                <a:latin typeface="Arial MT"/>
                <a:cs typeface="Arial MT"/>
              </a:rPr>
              <a:t>es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90">
                <a:latin typeface="Arial MT"/>
                <a:cs typeface="Arial MT"/>
              </a:rPr>
              <a:t>instrumento </a:t>
            </a:r>
            <a:r>
              <a:rPr sz="1600" spc="-114">
                <a:latin typeface="Arial MT"/>
                <a:cs typeface="Arial MT"/>
              </a:rPr>
              <a:t>diseñado </a:t>
            </a:r>
            <a:r>
              <a:rPr sz="1600" spc="-85">
                <a:latin typeface="Arial MT"/>
                <a:cs typeface="Arial MT"/>
              </a:rPr>
              <a:t>por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30">
                <a:latin typeface="Arial MT"/>
                <a:cs typeface="Arial MT"/>
              </a:rPr>
              <a:t>Secretaría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la </a:t>
            </a:r>
            <a:r>
              <a:rPr sz="1600" spc="-114">
                <a:latin typeface="Arial MT"/>
                <a:cs typeface="Arial MT"/>
              </a:rPr>
              <a:t>Función </a:t>
            </a:r>
            <a:r>
              <a:rPr sz="1600" spc="-125">
                <a:latin typeface="Arial MT"/>
                <a:cs typeface="Arial MT"/>
              </a:rPr>
              <a:t>Pública </a:t>
            </a:r>
            <a:r>
              <a:rPr sz="1600" spc="-75">
                <a:latin typeface="Arial MT"/>
                <a:cs typeface="Arial MT"/>
              </a:rPr>
              <a:t>(SFP), </a:t>
            </a:r>
            <a:r>
              <a:rPr sz="1600" spc="-7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20">
                <a:latin typeface="Arial MT"/>
                <a:cs typeface="Arial MT"/>
              </a:rPr>
              <a:t>año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20">
                <a:latin typeface="Arial MT"/>
                <a:cs typeface="Arial MT"/>
              </a:rPr>
              <a:t>año </a:t>
            </a:r>
            <a:r>
              <a:rPr sz="1600" spc="-140">
                <a:latin typeface="Arial MT"/>
                <a:cs typeface="Arial MT"/>
              </a:rPr>
              <a:t>se </a:t>
            </a:r>
            <a:r>
              <a:rPr sz="1600" spc="-110">
                <a:latin typeface="Arial MT"/>
                <a:cs typeface="Arial MT"/>
              </a:rPr>
              <a:t>implementa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05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finalidad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medir </a:t>
            </a:r>
            <a:r>
              <a:rPr sz="1600" spc="-110">
                <a:latin typeface="Arial MT"/>
                <a:cs typeface="Arial MT"/>
              </a:rPr>
              <a:t>la percepción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00">
                <a:latin typeface="Arial MT"/>
                <a:cs typeface="Arial MT"/>
              </a:rPr>
              <a:t>factores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10">
                <a:latin typeface="Arial MT"/>
                <a:cs typeface="Arial MT"/>
              </a:rPr>
              <a:t>afectan </a:t>
            </a:r>
            <a:r>
              <a:rPr sz="1600" spc="-95">
                <a:latin typeface="Arial MT"/>
                <a:cs typeface="Arial MT"/>
              </a:rPr>
              <a:t>positiva o </a:t>
            </a:r>
            <a:r>
              <a:rPr sz="1600" spc="-105">
                <a:latin typeface="Arial MT"/>
                <a:cs typeface="Arial MT"/>
              </a:rPr>
              <a:t>negativamente el 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bienestar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instituciones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Administración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Pública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Federal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(APF).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2500">
              <a:latin typeface="Arial MT"/>
              <a:cs typeface="Arial MT"/>
            </a:endParaRPr>
          </a:p>
          <a:p>
            <a:pPr marL="12700" marR="5080" algn="just">
              <a:lnSpc>
                <a:spcPct val="150000"/>
              </a:lnSpc>
              <a:spcBef>
                <a:spcPts val="5"/>
              </a:spcBef>
              <a:defRPr/>
            </a:pPr>
            <a:r>
              <a:rPr sz="1600" spc="-140">
                <a:latin typeface="Arial MT"/>
                <a:cs typeface="Arial MT"/>
              </a:rPr>
              <a:t>Las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mediciones realizadas </a:t>
            </a:r>
            <a:r>
              <a:rPr sz="1600" spc="-95">
                <a:latin typeface="Arial MT"/>
                <a:cs typeface="Arial MT"/>
              </a:rPr>
              <a:t>permiten detectar </a:t>
            </a:r>
            <a:r>
              <a:rPr sz="1600" spc="-114">
                <a:latin typeface="Arial MT"/>
                <a:cs typeface="Arial MT"/>
              </a:rPr>
              <a:t>las </a:t>
            </a:r>
            <a:r>
              <a:rPr sz="1600" spc="-100">
                <a:latin typeface="Arial MT"/>
                <a:cs typeface="Arial MT"/>
              </a:rPr>
              <a:t>principales </a:t>
            </a:r>
            <a:r>
              <a:rPr sz="1600" spc="-140">
                <a:latin typeface="Arial MT"/>
                <a:cs typeface="Arial MT"/>
              </a:rPr>
              <a:t>áreas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90">
                <a:latin typeface="Arial MT"/>
                <a:cs typeface="Arial MT"/>
              </a:rPr>
              <a:t>oportunidad,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05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finalidad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llevar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-15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cabo </a:t>
            </a:r>
            <a:r>
              <a:rPr sz="1600" spc="-105">
                <a:latin typeface="Arial MT"/>
                <a:cs typeface="Arial MT"/>
              </a:rPr>
              <a:t>prácticas </a:t>
            </a:r>
            <a:r>
              <a:rPr sz="1600" spc="-120">
                <a:latin typeface="Arial MT"/>
                <a:cs typeface="Arial MT"/>
              </a:rPr>
              <a:t>de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transformación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que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contribuyan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desarrollo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institucional</a:t>
            </a:r>
            <a:r>
              <a:rPr sz="1600" spc="-80">
                <a:latin typeface="Arial MT"/>
                <a:cs typeface="Arial MT"/>
              </a:rPr>
              <a:t> </a:t>
            </a:r>
            <a:r>
              <a:rPr sz="1600" spc="-200">
                <a:latin typeface="Arial MT"/>
                <a:cs typeface="Arial MT"/>
              </a:rPr>
              <a:t>y,</a:t>
            </a:r>
            <a:r>
              <a:rPr sz="1600" spc="-19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-8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ende,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óptimo</a:t>
            </a:r>
            <a:r>
              <a:rPr sz="1600" spc="-8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cumplimiento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misión</a:t>
            </a:r>
            <a:r>
              <a:rPr sz="1600" spc="229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visión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dependencia.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  <a:defRPr/>
            </a:pPr>
            <a:r>
              <a:rPr sz="1600" spc="-95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782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0"/>
              <a:t>F85.Transparencia</a:t>
            </a:r>
            <a:r>
              <a:rPr spc="-35"/>
              <a:t> </a:t>
            </a:r>
            <a:r>
              <a:rPr spc="5"/>
              <a:t>y</a:t>
            </a:r>
            <a:r>
              <a:rPr spc="-80"/>
              <a:t> </a:t>
            </a:r>
            <a:r>
              <a:rPr spc="155"/>
              <a:t>combate</a:t>
            </a:r>
            <a:r>
              <a:rPr spc="-60"/>
              <a:t> </a:t>
            </a:r>
            <a:r>
              <a:rPr spc="30"/>
              <a:t>a</a:t>
            </a:r>
            <a:r>
              <a:rPr spc="-80"/>
              <a:t> </a:t>
            </a:r>
            <a:r>
              <a:rPr spc="-15"/>
              <a:t>la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978895" y="1583436"/>
            <a:ext cx="0" cy="3776979"/>
          </a:xfrm>
          <a:custGeom>
            <a:avLst/>
            <a:gdLst/>
            <a:ahLst/>
            <a:cxnLst/>
            <a:rect l="l" t="t" r="r" b="b"/>
            <a:pathLst>
              <a:path h="3776979" extrusionOk="0">
                <a:moveTo>
                  <a:pt x="0" y="0"/>
                </a:moveTo>
                <a:lnTo>
                  <a:pt x="0" y="37764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535156" y="1583436"/>
            <a:ext cx="0" cy="3776979"/>
          </a:xfrm>
          <a:custGeom>
            <a:avLst/>
            <a:gdLst/>
            <a:ahLst/>
            <a:cxnLst/>
            <a:rect l="l" t="t" r="r" b="b"/>
            <a:pathLst>
              <a:path h="3776979" extrusionOk="0">
                <a:moveTo>
                  <a:pt x="0" y="0"/>
                </a:moveTo>
                <a:lnTo>
                  <a:pt x="0" y="377647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5972365" y="1583436"/>
            <a:ext cx="4848225" cy="3776979"/>
            <a:chOff x="5972365" y="1583436"/>
            <a:chExt cx="4848225" cy="3776979"/>
          </a:xfrm>
        </p:grpSpPr>
        <p:sp>
          <p:nvSpPr>
            <p:cNvPr id="7" name="object 7"/>
            <p:cNvSpPr/>
            <p:nvPr/>
          </p:nvSpPr>
          <p:spPr bwMode="auto">
            <a:xfrm>
              <a:off x="6531864" y="1938527"/>
              <a:ext cx="3336290" cy="3421379"/>
            </a:xfrm>
            <a:custGeom>
              <a:avLst/>
              <a:gdLst/>
              <a:ahLst/>
              <a:cxnLst/>
              <a:rect l="l" t="t" r="r" b="b"/>
              <a:pathLst>
                <a:path w="3336290" h="3421379" extrusionOk="0">
                  <a:moveTo>
                    <a:pt x="0" y="3235452"/>
                  </a:moveTo>
                  <a:lnTo>
                    <a:pt x="0" y="3421380"/>
                  </a:lnTo>
                </a:path>
                <a:path w="3336290" h="3421379" extrusionOk="0">
                  <a:moveTo>
                    <a:pt x="0" y="2157984"/>
                  </a:moveTo>
                  <a:lnTo>
                    <a:pt x="0" y="3066288"/>
                  </a:lnTo>
                </a:path>
                <a:path w="3336290" h="3421379" extrusionOk="0">
                  <a:moveTo>
                    <a:pt x="556259" y="3235452"/>
                  </a:moveTo>
                  <a:lnTo>
                    <a:pt x="556259" y="3421380"/>
                  </a:lnTo>
                </a:path>
                <a:path w="3336290" h="3421379" extrusionOk="0">
                  <a:moveTo>
                    <a:pt x="556259" y="2157984"/>
                  </a:moveTo>
                  <a:lnTo>
                    <a:pt x="556259" y="3066288"/>
                  </a:lnTo>
                </a:path>
                <a:path w="3336290" h="3421379" extrusionOk="0">
                  <a:moveTo>
                    <a:pt x="1112519" y="3235452"/>
                  </a:moveTo>
                  <a:lnTo>
                    <a:pt x="1112519" y="3421380"/>
                  </a:lnTo>
                </a:path>
                <a:path w="3336290" h="3421379" extrusionOk="0">
                  <a:moveTo>
                    <a:pt x="1112519" y="2157984"/>
                  </a:moveTo>
                  <a:lnTo>
                    <a:pt x="1112519" y="3066288"/>
                  </a:lnTo>
                </a:path>
                <a:path w="3336290" h="3421379" extrusionOk="0">
                  <a:moveTo>
                    <a:pt x="1668779" y="3235452"/>
                  </a:moveTo>
                  <a:lnTo>
                    <a:pt x="1668779" y="3421380"/>
                  </a:lnTo>
                </a:path>
                <a:path w="3336290" h="3421379" extrusionOk="0">
                  <a:moveTo>
                    <a:pt x="1668779" y="2157984"/>
                  </a:moveTo>
                  <a:lnTo>
                    <a:pt x="1668779" y="3066288"/>
                  </a:lnTo>
                </a:path>
                <a:path w="3336290" h="3421379" extrusionOk="0">
                  <a:moveTo>
                    <a:pt x="2223515" y="3235452"/>
                  </a:moveTo>
                  <a:lnTo>
                    <a:pt x="2223515" y="3421380"/>
                  </a:lnTo>
                </a:path>
                <a:path w="3336290" h="3421379" extrusionOk="0">
                  <a:moveTo>
                    <a:pt x="2223515" y="2157984"/>
                  </a:moveTo>
                  <a:lnTo>
                    <a:pt x="2223515" y="3066288"/>
                  </a:lnTo>
                </a:path>
                <a:path w="3336290" h="3421379" extrusionOk="0">
                  <a:moveTo>
                    <a:pt x="2779776" y="3235452"/>
                  </a:moveTo>
                  <a:lnTo>
                    <a:pt x="2779776" y="3421380"/>
                  </a:lnTo>
                </a:path>
                <a:path w="3336290" h="3421379" extrusionOk="0">
                  <a:moveTo>
                    <a:pt x="2779776" y="539496"/>
                  </a:moveTo>
                  <a:lnTo>
                    <a:pt x="2779776" y="3066288"/>
                  </a:lnTo>
                </a:path>
                <a:path w="3336290" h="3421379" extrusionOk="0">
                  <a:moveTo>
                    <a:pt x="3336035" y="3235452"/>
                  </a:moveTo>
                  <a:lnTo>
                    <a:pt x="3336035" y="3421380"/>
                  </a:lnTo>
                </a:path>
                <a:path w="3336290" h="3421379" extrusionOk="0">
                  <a:moveTo>
                    <a:pt x="3336035" y="0"/>
                  </a:moveTo>
                  <a:lnTo>
                    <a:pt x="3336035" y="306628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977128" y="5004815"/>
              <a:ext cx="4144009" cy="169545"/>
            </a:xfrm>
            <a:custGeom>
              <a:avLst/>
              <a:gdLst/>
              <a:ahLst/>
              <a:cxnLst/>
              <a:rect l="l" t="t" r="r" b="b"/>
              <a:pathLst>
                <a:path w="4144009" h="169545" extrusionOk="0">
                  <a:moveTo>
                    <a:pt x="4143755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4143755" y="169163"/>
                  </a:lnTo>
                  <a:lnTo>
                    <a:pt x="4143755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531864" y="2478024"/>
              <a:ext cx="2223770" cy="1449705"/>
            </a:xfrm>
            <a:custGeom>
              <a:avLst/>
              <a:gdLst/>
              <a:ahLst/>
              <a:cxnLst/>
              <a:rect l="l" t="t" r="r" b="b"/>
              <a:pathLst>
                <a:path w="2223770" h="1449704" extrusionOk="0">
                  <a:moveTo>
                    <a:pt x="0" y="539496"/>
                  </a:moveTo>
                  <a:lnTo>
                    <a:pt x="0" y="1449324"/>
                  </a:lnTo>
                </a:path>
                <a:path w="2223770" h="1449704" extrusionOk="0">
                  <a:moveTo>
                    <a:pt x="556259" y="539496"/>
                  </a:moveTo>
                  <a:lnTo>
                    <a:pt x="556259" y="1449324"/>
                  </a:lnTo>
                </a:path>
                <a:path w="2223770" h="1449704" extrusionOk="0">
                  <a:moveTo>
                    <a:pt x="1112519" y="0"/>
                  </a:moveTo>
                  <a:lnTo>
                    <a:pt x="1112519" y="1449324"/>
                  </a:lnTo>
                </a:path>
                <a:path w="2223770" h="1449704" extrusionOk="0">
                  <a:moveTo>
                    <a:pt x="1668779" y="0"/>
                  </a:moveTo>
                  <a:lnTo>
                    <a:pt x="1668779" y="1449324"/>
                  </a:lnTo>
                </a:path>
                <a:path w="2223770" h="1449704" extrusionOk="0">
                  <a:moveTo>
                    <a:pt x="2223515" y="0"/>
                  </a:moveTo>
                  <a:lnTo>
                    <a:pt x="2223515" y="14493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977128" y="3927346"/>
              <a:ext cx="3287395" cy="169545"/>
            </a:xfrm>
            <a:custGeom>
              <a:avLst/>
              <a:gdLst/>
              <a:ahLst/>
              <a:cxnLst/>
              <a:rect l="l" t="t" r="r" b="b"/>
              <a:pathLst>
                <a:path w="3287395" h="169545" extrusionOk="0">
                  <a:moveTo>
                    <a:pt x="3287268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287268" y="169163"/>
                  </a:lnTo>
                  <a:lnTo>
                    <a:pt x="328726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531864" y="2478024"/>
              <a:ext cx="556260" cy="370840"/>
            </a:xfrm>
            <a:custGeom>
              <a:avLst/>
              <a:gdLst/>
              <a:ahLst/>
              <a:cxnLst/>
              <a:rect l="l" t="t" r="r" b="b"/>
              <a:pathLst>
                <a:path w="556259" h="370839" extrusionOk="0">
                  <a:moveTo>
                    <a:pt x="0" y="0"/>
                  </a:moveTo>
                  <a:lnTo>
                    <a:pt x="0" y="370331"/>
                  </a:lnTo>
                </a:path>
                <a:path w="556259" h="370839" extrusionOk="0">
                  <a:moveTo>
                    <a:pt x="556259" y="0"/>
                  </a:moveTo>
                  <a:lnTo>
                    <a:pt x="556259" y="37033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977128" y="2848355"/>
              <a:ext cx="1667510" cy="169545"/>
            </a:xfrm>
            <a:custGeom>
              <a:avLst/>
              <a:gdLst/>
              <a:ahLst/>
              <a:cxnLst/>
              <a:rect l="l" t="t" r="r" b="b"/>
              <a:pathLst>
                <a:path w="1667509" h="169544" extrusionOk="0">
                  <a:moveTo>
                    <a:pt x="1667255" y="0"/>
                  </a:moveTo>
                  <a:lnTo>
                    <a:pt x="0" y="0"/>
                  </a:lnTo>
                  <a:lnTo>
                    <a:pt x="0" y="169164"/>
                  </a:lnTo>
                  <a:lnTo>
                    <a:pt x="1667255" y="169164"/>
                  </a:lnTo>
                  <a:lnTo>
                    <a:pt x="16672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531864" y="1938527"/>
              <a:ext cx="2780030" cy="370840"/>
            </a:xfrm>
            <a:custGeom>
              <a:avLst/>
              <a:gdLst/>
              <a:ahLst/>
              <a:cxnLst/>
              <a:rect l="l" t="t" r="r" b="b"/>
              <a:pathLst>
                <a:path w="2780029" h="370839" extrusionOk="0">
                  <a:moveTo>
                    <a:pt x="0" y="0"/>
                  </a:moveTo>
                  <a:lnTo>
                    <a:pt x="0" y="370332"/>
                  </a:lnTo>
                </a:path>
                <a:path w="2780029" h="370839" extrusionOk="0">
                  <a:moveTo>
                    <a:pt x="556259" y="0"/>
                  </a:moveTo>
                  <a:lnTo>
                    <a:pt x="556259" y="370332"/>
                  </a:lnTo>
                </a:path>
                <a:path w="2780029" h="370839" extrusionOk="0">
                  <a:moveTo>
                    <a:pt x="1112519" y="0"/>
                  </a:moveTo>
                  <a:lnTo>
                    <a:pt x="1112519" y="370332"/>
                  </a:lnTo>
                </a:path>
                <a:path w="2780029" h="370839" extrusionOk="0">
                  <a:moveTo>
                    <a:pt x="1668779" y="0"/>
                  </a:moveTo>
                  <a:lnTo>
                    <a:pt x="1668779" y="370332"/>
                  </a:lnTo>
                </a:path>
                <a:path w="2780029" h="370839" extrusionOk="0">
                  <a:moveTo>
                    <a:pt x="2223515" y="0"/>
                  </a:moveTo>
                  <a:lnTo>
                    <a:pt x="2223515" y="370332"/>
                  </a:lnTo>
                </a:path>
                <a:path w="2780029" h="370839" extrusionOk="0">
                  <a:moveTo>
                    <a:pt x="2779776" y="0"/>
                  </a:moveTo>
                  <a:lnTo>
                    <a:pt x="2779776" y="37033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5977128" y="2308859"/>
              <a:ext cx="3390900" cy="169545"/>
            </a:xfrm>
            <a:custGeom>
              <a:avLst/>
              <a:gdLst/>
              <a:ahLst/>
              <a:cxnLst/>
              <a:rect l="l" t="t" r="r" b="b"/>
              <a:pathLst>
                <a:path w="3390900" h="169544" extrusionOk="0">
                  <a:moveTo>
                    <a:pt x="3390900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3390900" y="169163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531864" y="1583436"/>
              <a:ext cx="3892550" cy="3776979"/>
            </a:xfrm>
            <a:custGeom>
              <a:avLst/>
              <a:gdLst/>
              <a:ahLst/>
              <a:cxnLst/>
              <a:rect l="l" t="t" r="r" b="b"/>
              <a:pathLst>
                <a:path w="3892550" h="3776979" extrusionOk="0">
                  <a:moveTo>
                    <a:pt x="0" y="0"/>
                  </a:moveTo>
                  <a:lnTo>
                    <a:pt x="0" y="185927"/>
                  </a:lnTo>
                </a:path>
                <a:path w="3892550" h="3776979" extrusionOk="0">
                  <a:moveTo>
                    <a:pt x="556259" y="0"/>
                  </a:moveTo>
                  <a:lnTo>
                    <a:pt x="556259" y="185927"/>
                  </a:lnTo>
                </a:path>
                <a:path w="3892550" h="3776979" extrusionOk="0">
                  <a:moveTo>
                    <a:pt x="1112519" y="0"/>
                  </a:moveTo>
                  <a:lnTo>
                    <a:pt x="1112519" y="185927"/>
                  </a:lnTo>
                </a:path>
                <a:path w="3892550" h="3776979" extrusionOk="0">
                  <a:moveTo>
                    <a:pt x="1668779" y="0"/>
                  </a:moveTo>
                  <a:lnTo>
                    <a:pt x="1668779" y="185927"/>
                  </a:lnTo>
                </a:path>
                <a:path w="3892550" h="3776979" extrusionOk="0">
                  <a:moveTo>
                    <a:pt x="2223515" y="0"/>
                  </a:moveTo>
                  <a:lnTo>
                    <a:pt x="2223515" y="185927"/>
                  </a:lnTo>
                </a:path>
                <a:path w="3892550" h="3776979" extrusionOk="0">
                  <a:moveTo>
                    <a:pt x="2779776" y="0"/>
                  </a:moveTo>
                  <a:lnTo>
                    <a:pt x="2779776" y="185927"/>
                  </a:lnTo>
                </a:path>
                <a:path w="3892550" h="3776979" extrusionOk="0">
                  <a:moveTo>
                    <a:pt x="3336035" y="0"/>
                  </a:moveTo>
                  <a:lnTo>
                    <a:pt x="3336035" y="185927"/>
                  </a:lnTo>
                </a:path>
                <a:path w="3892550" h="3776979" extrusionOk="0">
                  <a:moveTo>
                    <a:pt x="3892295" y="355091"/>
                  </a:moveTo>
                  <a:lnTo>
                    <a:pt x="3892295" y="3776472"/>
                  </a:lnTo>
                </a:path>
                <a:path w="3892550" h="3776979" extrusionOk="0">
                  <a:moveTo>
                    <a:pt x="3892295" y="0"/>
                  </a:moveTo>
                  <a:lnTo>
                    <a:pt x="3892295" y="1859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5977128" y="1769364"/>
              <a:ext cx="4843780" cy="169545"/>
            </a:xfrm>
            <a:custGeom>
              <a:avLst/>
              <a:gdLst/>
              <a:ahLst/>
              <a:cxnLst/>
              <a:rect l="l" t="t" r="r" b="b"/>
              <a:pathLst>
                <a:path w="4843780" h="169544" extrusionOk="0">
                  <a:moveTo>
                    <a:pt x="4843272" y="0"/>
                  </a:moveTo>
                  <a:lnTo>
                    <a:pt x="0" y="0"/>
                  </a:lnTo>
                  <a:lnTo>
                    <a:pt x="0" y="169163"/>
                  </a:lnTo>
                  <a:lnTo>
                    <a:pt x="4843272" y="169163"/>
                  </a:lnTo>
                  <a:lnTo>
                    <a:pt x="48432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977128" y="1583436"/>
              <a:ext cx="0" cy="3776979"/>
            </a:xfrm>
            <a:custGeom>
              <a:avLst/>
              <a:gdLst/>
              <a:ahLst/>
              <a:cxnLst/>
              <a:rect l="l" t="t" r="r" b="b"/>
              <a:pathLst>
                <a:path h="3776979" extrusionOk="0">
                  <a:moveTo>
                    <a:pt x="0" y="3776472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10183494" y="4960365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5874511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6430517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68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6986396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7542403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8098281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8654288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9210293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9766172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10322179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10878057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11434064" y="549633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306952" y="3881754"/>
            <a:ext cx="5562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77.83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707630" y="2802763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9430639" y="2263267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883900" y="172377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470272" y="4953761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3709542" y="3874769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92048" y="2693288"/>
            <a:ext cx="535305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207895" marR="5080" indent="-219583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323.-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sancionan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actos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corrupción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acuerdo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normatividad.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895094" y="2255977"/>
            <a:ext cx="393827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321.-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actua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legalidad.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459740" y="929232"/>
            <a:ext cx="5374005" cy="102743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  <a:defRPr/>
            </a:pPr>
            <a:r>
              <a:rPr sz="4000" b="1" spc="100">
                <a:solidFill>
                  <a:srgbClr val="6D152D"/>
                </a:solidFill>
                <a:latin typeface="Tahoma"/>
                <a:cs typeface="Tahoma"/>
              </a:rPr>
              <a:t>corrupción</a:t>
            </a:r>
            <a:endParaRPr sz="4000">
              <a:latin typeface="Tahoma"/>
              <a:cs typeface="Tahoma"/>
            </a:endParaRPr>
          </a:p>
          <a:p>
            <a:pPr marL="1699260">
              <a:lnSpc>
                <a:spcPct val="100000"/>
              </a:lnSpc>
              <a:spcBef>
                <a:spcPts val="3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9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ituci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39152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55"/>
              <a:t>F86.Administrar</a:t>
            </a:r>
            <a:r>
              <a:rPr spc="-114"/>
              <a:t> </a:t>
            </a:r>
            <a:r>
              <a:rPr spc="100"/>
              <a:t>eficientemente </a:t>
            </a:r>
            <a:r>
              <a:rPr spc="-1160"/>
              <a:t> </a:t>
            </a:r>
            <a:r>
              <a:rPr spc="15"/>
              <a:t>los</a:t>
            </a:r>
            <a:r>
              <a:rPr spc="-75"/>
              <a:t> </a:t>
            </a:r>
            <a:r>
              <a:rPr spc="55"/>
              <a:t>recursos</a:t>
            </a:r>
            <a:r>
              <a:rPr spc="-70"/>
              <a:t> </a:t>
            </a:r>
            <a:r>
              <a:rPr spc="-125"/>
              <a:t>TIC’s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445240" y="1862327"/>
            <a:ext cx="0" cy="3545204"/>
          </a:xfrm>
          <a:custGeom>
            <a:avLst/>
            <a:gdLst/>
            <a:ahLst/>
            <a:cxnLst/>
            <a:rect l="l" t="t" r="r" b="b"/>
            <a:pathLst>
              <a:path h="3545204" extrusionOk="0">
                <a:moveTo>
                  <a:pt x="0" y="0"/>
                </a:moveTo>
                <a:lnTo>
                  <a:pt x="0" y="354482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6051613" y="1862327"/>
            <a:ext cx="4512945" cy="3545204"/>
            <a:chOff x="6051613" y="1862327"/>
            <a:chExt cx="4512945" cy="3545204"/>
          </a:xfrm>
        </p:grpSpPr>
        <p:sp>
          <p:nvSpPr>
            <p:cNvPr id="6" name="object 6"/>
            <p:cNvSpPr/>
            <p:nvPr/>
          </p:nvSpPr>
          <p:spPr bwMode="auto">
            <a:xfrm>
              <a:off x="7133844" y="1862327"/>
              <a:ext cx="3234055" cy="3545204"/>
            </a:xfrm>
            <a:custGeom>
              <a:avLst/>
              <a:gdLst/>
              <a:ahLst/>
              <a:cxnLst/>
              <a:rect l="l" t="t" r="r" b="b"/>
              <a:pathLst>
                <a:path w="3234054" h="3545204" extrusionOk="0">
                  <a:moveTo>
                    <a:pt x="0" y="3371088"/>
                  </a:moveTo>
                  <a:lnTo>
                    <a:pt x="0" y="3544824"/>
                  </a:lnTo>
                </a:path>
                <a:path w="3234054" h="3545204" extrusionOk="0">
                  <a:moveTo>
                    <a:pt x="0" y="2359152"/>
                  </a:moveTo>
                  <a:lnTo>
                    <a:pt x="0" y="3212592"/>
                  </a:lnTo>
                </a:path>
                <a:path w="3234054" h="3545204" extrusionOk="0">
                  <a:moveTo>
                    <a:pt x="1078991" y="3371088"/>
                  </a:moveTo>
                  <a:lnTo>
                    <a:pt x="1078991" y="3544824"/>
                  </a:lnTo>
                </a:path>
                <a:path w="3234054" h="3545204" extrusionOk="0">
                  <a:moveTo>
                    <a:pt x="1078991" y="2359152"/>
                  </a:moveTo>
                  <a:lnTo>
                    <a:pt x="1078991" y="3212592"/>
                  </a:lnTo>
                </a:path>
                <a:path w="3234054" h="3545204" extrusionOk="0">
                  <a:moveTo>
                    <a:pt x="2156459" y="3371088"/>
                  </a:moveTo>
                  <a:lnTo>
                    <a:pt x="2156459" y="3544824"/>
                  </a:lnTo>
                </a:path>
                <a:path w="3234054" h="3545204" extrusionOk="0">
                  <a:moveTo>
                    <a:pt x="2156459" y="0"/>
                  </a:moveTo>
                  <a:lnTo>
                    <a:pt x="2156459" y="3212592"/>
                  </a:lnTo>
                </a:path>
                <a:path w="3234054" h="3545204" extrusionOk="0">
                  <a:moveTo>
                    <a:pt x="3233928" y="3371088"/>
                  </a:moveTo>
                  <a:lnTo>
                    <a:pt x="3233928" y="3544824"/>
                  </a:lnTo>
                </a:path>
                <a:path w="3234054" h="3545204" extrusionOk="0">
                  <a:moveTo>
                    <a:pt x="3233928" y="0"/>
                  </a:moveTo>
                  <a:lnTo>
                    <a:pt x="3233928" y="321259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056376" y="5074920"/>
              <a:ext cx="4508500" cy="158750"/>
            </a:xfrm>
            <a:custGeom>
              <a:avLst/>
              <a:gdLst/>
              <a:ahLst/>
              <a:cxnLst/>
              <a:rect l="l" t="t" r="r" b="b"/>
              <a:pathLst>
                <a:path w="4508500" h="158750" extrusionOk="0">
                  <a:moveTo>
                    <a:pt x="4507991" y="0"/>
                  </a:moveTo>
                  <a:lnTo>
                    <a:pt x="0" y="0"/>
                  </a:lnTo>
                  <a:lnTo>
                    <a:pt x="0" y="158495"/>
                  </a:lnTo>
                  <a:lnTo>
                    <a:pt x="4507991" y="158495"/>
                  </a:lnTo>
                  <a:lnTo>
                    <a:pt x="450799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133844" y="2702052"/>
              <a:ext cx="1079500" cy="1359535"/>
            </a:xfrm>
            <a:custGeom>
              <a:avLst/>
              <a:gdLst/>
              <a:ahLst/>
              <a:cxnLst/>
              <a:rect l="l" t="t" r="r" b="b"/>
              <a:pathLst>
                <a:path w="1079500" h="1359535" extrusionOk="0">
                  <a:moveTo>
                    <a:pt x="0" y="505968"/>
                  </a:moveTo>
                  <a:lnTo>
                    <a:pt x="0" y="1359408"/>
                  </a:lnTo>
                </a:path>
                <a:path w="1079500" h="1359535" extrusionOk="0">
                  <a:moveTo>
                    <a:pt x="1078991" y="0"/>
                  </a:moveTo>
                  <a:lnTo>
                    <a:pt x="1078991" y="135940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056376" y="4061460"/>
              <a:ext cx="2402205" cy="160020"/>
            </a:xfrm>
            <a:custGeom>
              <a:avLst/>
              <a:gdLst/>
              <a:ahLst/>
              <a:cxnLst/>
              <a:rect l="l" t="t" r="r" b="b"/>
              <a:pathLst>
                <a:path w="2402204" h="160020" extrusionOk="0">
                  <a:moveTo>
                    <a:pt x="2401824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2401824" y="160019"/>
                  </a:lnTo>
                  <a:lnTo>
                    <a:pt x="240182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7133844" y="2702052"/>
              <a:ext cx="0" cy="347980"/>
            </a:xfrm>
            <a:custGeom>
              <a:avLst/>
              <a:gdLst/>
              <a:ahLst/>
              <a:cxnLst/>
              <a:rect l="l" t="t" r="r" b="b"/>
              <a:pathLst>
                <a:path h="347980" extrusionOk="0">
                  <a:moveTo>
                    <a:pt x="0" y="0"/>
                  </a:moveTo>
                  <a:lnTo>
                    <a:pt x="0" y="3474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056376" y="3049524"/>
              <a:ext cx="1610995" cy="158750"/>
            </a:xfrm>
            <a:custGeom>
              <a:avLst/>
              <a:gdLst/>
              <a:ahLst/>
              <a:cxnLst/>
              <a:rect l="l" t="t" r="r" b="b"/>
              <a:pathLst>
                <a:path w="1610995" h="158750" extrusionOk="0">
                  <a:moveTo>
                    <a:pt x="1610868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610868" y="158496"/>
                  </a:lnTo>
                  <a:lnTo>
                    <a:pt x="16108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7133844" y="2194559"/>
              <a:ext cx="1079500" cy="347980"/>
            </a:xfrm>
            <a:custGeom>
              <a:avLst/>
              <a:gdLst/>
              <a:ahLst/>
              <a:cxnLst/>
              <a:rect l="l" t="t" r="r" b="b"/>
              <a:pathLst>
                <a:path w="1079500" h="347980" extrusionOk="0">
                  <a:moveTo>
                    <a:pt x="0" y="0"/>
                  </a:moveTo>
                  <a:lnTo>
                    <a:pt x="0" y="347472"/>
                  </a:lnTo>
                </a:path>
                <a:path w="1079500" h="347980" extrusionOk="0">
                  <a:moveTo>
                    <a:pt x="1078991" y="0"/>
                  </a:moveTo>
                  <a:lnTo>
                    <a:pt x="1078991" y="3474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056376" y="2542031"/>
              <a:ext cx="2720340" cy="160020"/>
            </a:xfrm>
            <a:custGeom>
              <a:avLst/>
              <a:gdLst/>
              <a:ahLst/>
              <a:cxnLst/>
              <a:rect l="l" t="t" r="r" b="b"/>
              <a:pathLst>
                <a:path w="2720340" h="160019" extrusionOk="0">
                  <a:moveTo>
                    <a:pt x="2720340" y="0"/>
                  </a:moveTo>
                  <a:lnTo>
                    <a:pt x="0" y="0"/>
                  </a:lnTo>
                  <a:lnTo>
                    <a:pt x="0" y="160019"/>
                  </a:lnTo>
                  <a:lnTo>
                    <a:pt x="2720340" y="160019"/>
                  </a:lnTo>
                  <a:lnTo>
                    <a:pt x="27203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7133844" y="1862327"/>
              <a:ext cx="1079500" cy="173990"/>
            </a:xfrm>
            <a:custGeom>
              <a:avLst/>
              <a:gdLst/>
              <a:ahLst/>
              <a:cxnLst/>
              <a:rect l="l" t="t" r="r" b="b"/>
              <a:pathLst>
                <a:path w="1079500" h="173989" extrusionOk="0">
                  <a:moveTo>
                    <a:pt x="0" y="0"/>
                  </a:moveTo>
                  <a:lnTo>
                    <a:pt x="0" y="173736"/>
                  </a:lnTo>
                </a:path>
                <a:path w="1079500" h="173989" extrusionOk="0">
                  <a:moveTo>
                    <a:pt x="1078991" y="0"/>
                  </a:moveTo>
                  <a:lnTo>
                    <a:pt x="1078991" y="17373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056376" y="2036063"/>
              <a:ext cx="2870200" cy="158750"/>
            </a:xfrm>
            <a:custGeom>
              <a:avLst/>
              <a:gdLst/>
              <a:ahLst/>
              <a:cxnLst/>
              <a:rect l="l" t="t" r="r" b="b"/>
              <a:pathLst>
                <a:path w="2870200" h="158750" extrusionOk="0">
                  <a:moveTo>
                    <a:pt x="2869692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2869692" y="158496"/>
                  </a:lnTo>
                  <a:lnTo>
                    <a:pt x="286969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056376" y="1862327"/>
              <a:ext cx="0" cy="3545204"/>
            </a:xfrm>
            <a:custGeom>
              <a:avLst/>
              <a:gdLst/>
              <a:ahLst/>
              <a:cxnLst/>
              <a:rect l="l" t="t" r="r" b="b"/>
              <a:pathLst>
                <a:path h="3545204" extrusionOk="0">
                  <a:moveTo>
                    <a:pt x="0" y="3544824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7" name="object 17"/>
          <p:cNvSpPr txBox="1"/>
          <p:nvPr/>
        </p:nvSpPr>
        <p:spPr bwMode="auto">
          <a:xfrm>
            <a:off x="10626090" y="5024450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967729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045579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123301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9201404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279126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1356975" y="5523077"/>
            <a:ext cx="1809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8520176" y="4011929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728966" y="299872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38945" y="2492120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72.62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987790" y="1985518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73.31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550409" y="5018023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3789679" y="4004817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66648" y="1773123"/>
            <a:ext cx="5480685" cy="1560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0"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326.-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Considero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utilizan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manera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eficiente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endParaRPr sz="1400">
              <a:latin typeface="Arial MT"/>
              <a:cs typeface="Arial MT"/>
            </a:endParaRPr>
          </a:p>
          <a:p>
            <a:pPr marL="172085" algn="ctr">
              <a:lnSpc>
                <a:spcPts val="1650"/>
              </a:lnSpc>
              <a:defRPr/>
            </a:pP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herramientas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digitales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y/o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tecnológicas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mejorar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procesos,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trámites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y/o</a:t>
            </a:r>
            <a:endParaRPr sz="1400">
              <a:latin typeface="Arial MT"/>
              <a:cs typeface="Arial MT"/>
            </a:endParaRPr>
          </a:p>
          <a:p>
            <a:pPr marL="1494155" marR="31115" indent="-8255" algn="ctr">
              <a:lnSpc>
                <a:spcPts val="1620"/>
              </a:lnSpc>
              <a:spcBef>
                <a:spcPts val="79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ns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2100" spc="-869" baseline="300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32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2100" spc="-847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35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2100" spc="-36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28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2100" spc="-735" baseline="3000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433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2100" spc="-75" baseline="3000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2100" spc="-337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90">
                <a:solidFill>
                  <a:srgbClr val="585858"/>
                </a:solidFill>
                <a:latin typeface="Arial MT"/>
                <a:cs typeface="Arial MT"/>
              </a:rPr>
              <a:t>q</a:t>
            </a:r>
            <a:r>
              <a:rPr sz="2100" spc="-75" baseline="3000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2100" spc="-690" baseline="300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405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2100" spc="-615" baseline="300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4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2100" spc="-127" baseline="3000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2100" spc="82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herr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am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ient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digit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y/o 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ló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vidades 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(int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rn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t,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equip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cóm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ut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tw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).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480"/>
              </a:lnSpc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325.-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He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recibido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capacitación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herramientas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digitales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y/o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tecnológicas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endParaRPr sz="1400">
              <a:latin typeface="Arial MT"/>
              <a:cs typeface="Arial MT"/>
            </a:endParaRPr>
          </a:p>
          <a:p>
            <a:pPr marR="635" algn="ctr">
              <a:lnSpc>
                <a:spcPts val="1650"/>
              </a:lnSpc>
              <a:defRPr/>
            </a:pP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facilita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desempeño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actividades.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205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5"/>
              <a:t>F87.Balance</a:t>
            </a:r>
            <a:r>
              <a:rPr spc="-5"/>
              <a:t> </a:t>
            </a:r>
            <a:r>
              <a:rPr spc="5"/>
              <a:t>trabajo-familia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370075"/>
            <a:ext cx="0" cy="3880485"/>
          </a:xfrm>
          <a:custGeom>
            <a:avLst/>
            <a:gdLst/>
            <a:ahLst/>
            <a:cxnLst/>
            <a:rect l="l" t="t" r="r" b="b"/>
            <a:pathLst>
              <a:path h="3880485" extrusionOk="0">
                <a:moveTo>
                  <a:pt x="0" y="0"/>
                </a:moveTo>
                <a:lnTo>
                  <a:pt x="0" y="388010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653849" y="1370075"/>
            <a:ext cx="5540375" cy="3880485"/>
            <a:chOff x="5653849" y="1370075"/>
            <a:chExt cx="5540375" cy="3880485"/>
          </a:xfrm>
        </p:grpSpPr>
        <p:sp>
          <p:nvSpPr>
            <p:cNvPr id="6" name="object 6"/>
            <p:cNvSpPr/>
            <p:nvPr/>
          </p:nvSpPr>
          <p:spPr bwMode="auto">
            <a:xfrm>
              <a:off x="6310883" y="1688591"/>
              <a:ext cx="4563110" cy="3561715"/>
            </a:xfrm>
            <a:custGeom>
              <a:avLst/>
              <a:gdLst/>
              <a:ahLst/>
              <a:cxnLst/>
              <a:rect l="l" t="t" r="r" b="b"/>
              <a:pathLst>
                <a:path w="4563109" h="3561715" extrusionOk="0">
                  <a:moveTo>
                    <a:pt x="0" y="3393948"/>
                  </a:moveTo>
                  <a:lnTo>
                    <a:pt x="0" y="3561588"/>
                  </a:lnTo>
                </a:path>
                <a:path w="4563109" h="3561715" extrusionOk="0">
                  <a:moveTo>
                    <a:pt x="0" y="2424684"/>
                  </a:moveTo>
                  <a:lnTo>
                    <a:pt x="0" y="3243072"/>
                  </a:lnTo>
                </a:path>
                <a:path w="4563109" h="3561715" extrusionOk="0">
                  <a:moveTo>
                    <a:pt x="652271" y="3393948"/>
                  </a:moveTo>
                  <a:lnTo>
                    <a:pt x="652271" y="3561588"/>
                  </a:lnTo>
                </a:path>
                <a:path w="4563109" h="3561715" extrusionOk="0">
                  <a:moveTo>
                    <a:pt x="652271" y="2424684"/>
                  </a:moveTo>
                  <a:lnTo>
                    <a:pt x="652271" y="3243072"/>
                  </a:lnTo>
                </a:path>
                <a:path w="4563109" h="3561715" extrusionOk="0">
                  <a:moveTo>
                    <a:pt x="1304543" y="3393948"/>
                  </a:moveTo>
                  <a:lnTo>
                    <a:pt x="1304543" y="3561588"/>
                  </a:lnTo>
                </a:path>
                <a:path w="4563109" h="3561715" extrusionOk="0">
                  <a:moveTo>
                    <a:pt x="1304543" y="2424684"/>
                  </a:moveTo>
                  <a:lnTo>
                    <a:pt x="1304543" y="3243072"/>
                  </a:lnTo>
                </a:path>
                <a:path w="4563109" h="3561715" extrusionOk="0">
                  <a:moveTo>
                    <a:pt x="1955291" y="3393948"/>
                  </a:moveTo>
                  <a:lnTo>
                    <a:pt x="1955291" y="3561588"/>
                  </a:lnTo>
                </a:path>
                <a:path w="4563109" h="3561715" extrusionOk="0">
                  <a:moveTo>
                    <a:pt x="1955291" y="2424684"/>
                  </a:moveTo>
                  <a:lnTo>
                    <a:pt x="1955291" y="3243072"/>
                  </a:lnTo>
                </a:path>
                <a:path w="4563109" h="3561715" extrusionOk="0">
                  <a:moveTo>
                    <a:pt x="2607564" y="3393948"/>
                  </a:moveTo>
                  <a:lnTo>
                    <a:pt x="2607564" y="3561588"/>
                  </a:lnTo>
                </a:path>
                <a:path w="4563109" h="3561715" extrusionOk="0">
                  <a:moveTo>
                    <a:pt x="2607564" y="2424684"/>
                  </a:moveTo>
                  <a:lnTo>
                    <a:pt x="2607564" y="3243072"/>
                  </a:lnTo>
                </a:path>
                <a:path w="4563109" h="3561715" extrusionOk="0">
                  <a:moveTo>
                    <a:pt x="3259836" y="3393948"/>
                  </a:moveTo>
                  <a:lnTo>
                    <a:pt x="3259836" y="3561588"/>
                  </a:lnTo>
                </a:path>
                <a:path w="4563109" h="3561715" extrusionOk="0">
                  <a:moveTo>
                    <a:pt x="3259836" y="2424684"/>
                  </a:moveTo>
                  <a:lnTo>
                    <a:pt x="3259836" y="3243072"/>
                  </a:lnTo>
                </a:path>
                <a:path w="4563109" h="3561715" extrusionOk="0">
                  <a:moveTo>
                    <a:pt x="3910584" y="3393948"/>
                  </a:moveTo>
                  <a:lnTo>
                    <a:pt x="3910584" y="3561588"/>
                  </a:lnTo>
                </a:path>
                <a:path w="4563109" h="3561715" extrusionOk="0">
                  <a:moveTo>
                    <a:pt x="3910584" y="2424684"/>
                  </a:moveTo>
                  <a:lnTo>
                    <a:pt x="3910584" y="3243072"/>
                  </a:lnTo>
                </a:path>
                <a:path w="4563109" h="3561715" extrusionOk="0">
                  <a:moveTo>
                    <a:pt x="4562856" y="3393948"/>
                  </a:moveTo>
                  <a:lnTo>
                    <a:pt x="4562856" y="3561588"/>
                  </a:lnTo>
                </a:path>
                <a:path w="4563109" h="3561715" extrusionOk="0">
                  <a:moveTo>
                    <a:pt x="4562856" y="0"/>
                  </a:moveTo>
                  <a:lnTo>
                    <a:pt x="4562856" y="32430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658611" y="4931663"/>
              <a:ext cx="5274945" cy="151130"/>
            </a:xfrm>
            <a:custGeom>
              <a:avLst/>
              <a:gdLst/>
              <a:ahLst/>
              <a:cxnLst/>
              <a:rect l="l" t="t" r="r" b="b"/>
              <a:pathLst>
                <a:path w="5274945" h="151129" extrusionOk="0">
                  <a:moveTo>
                    <a:pt x="5274564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5274564" y="150875"/>
                  </a:lnTo>
                  <a:lnTo>
                    <a:pt x="527456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10883" y="2657855"/>
              <a:ext cx="3910965" cy="1303020"/>
            </a:xfrm>
            <a:custGeom>
              <a:avLst/>
              <a:gdLst/>
              <a:ahLst/>
              <a:cxnLst/>
              <a:rect l="l" t="t" r="r" b="b"/>
              <a:pathLst>
                <a:path w="3910965" h="1303020" extrusionOk="0">
                  <a:moveTo>
                    <a:pt x="0" y="484632"/>
                  </a:moveTo>
                  <a:lnTo>
                    <a:pt x="0" y="1303020"/>
                  </a:lnTo>
                </a:path>
                <a:path w="3910965" h="1303020" extrusionOk="0">
                  <a:moveTo>
                    <a:pt x="652271" y="484632"/>
                  </a:moveTo>
                  <a:lnTo>
                    <a:pt x="652271" y="1303020"/>
                  </a:lnTo>
                </a:path>
                <a:path w="3910965" h="1303020" extrusionOk="0">
                  <a:moveTo>
                    <a:pt x="1304543" y="484632"/>
                  </a:moveTo>
                  <a:lnTo>
                    <a:pt x="1304543" y="1303020"/>
                  </a:lnTo>
                </a:path>
                <a:path w="3910965" h="1303020" extrusionOk="0">
                  <a:moveTo>
                    <a:pt x="1955291" y="484632"/>
                  </a:moveTo>
                  <a:lnTo>
                    <a:pt x="1955291" y="1303020"/>
                  </a:lnTo>
                </a:path>
                <a:path w="3910965" h="1303020" extrusionOk="0">
                  <a:moveTo>
                    <a:pt x="2607564" y="484632"/>
                  </a:moveTo>
                  <a:lnTo>
                    <a:pt x="2607564" y="1303020"/>
                  </a:lnTo>
                </a:path>
                <a:path w="3910965" h="1303020" extrusionOk="0">
                  <a:moveTo>
                    <a:pt x="3259836" y="484632"/>
                  </a:moveTo>
                  <a:lnTo>
                    <a:pt x="3259836" y="1303020"/>
                  </a:lnTo>
                </a:path>
                <a:path w="3910965" h="1303020" extrusionOk="0">
                  <a:moveTo>
                    <a:pt x="3910584" y="0"/>
                  </a:moveTo>
                  <a:lnTo>
                    <a:pt x="3910584" y="130302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658611" y="3960875"/>
              <a:ext cx="4968240" cy="152400"/>
            </a:xfrm>
            <a:custGeom>
              <a:avLst/>
              <a:gdLst/>
              <a:ahLst/>
              <a:cxnLst/>
              <a:rect l="l" t="t" r="r" b="b"/>
              <a:pathLst>
                <a:path w="4968240" h="152400" extrusionOk="0">
                  <a:moveTo>
                    <a:pt x="496824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968240" y="152400"/>
                  </a:lnTo>
                  <a:lnTo>
                    <a:pt x="496824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310883" y="2657855"/>
              <a:ext cx="3260090" cy="334010"/>
            </a:xfrm>
            <a:custGeom>
              <a:avLst/>
              <a:gdLst/>
              <a:ahLst/>
              <a:cxnLst/>
              <a:rect l="l" t="t" r="r" b="b"/>
              <a:pathLst>
                <a:path w="3260090" h="334010" extrusionOk="0">
                  <a:moveTo>
                    <a:pt x="0" y="0"/>
                  </a:moveTo>
                  <a:lnTo>
                    <a:pt x="0" y="333756"/>
                  </a:lnTo>
                </a:path>
                <a:path w="3260090" h="334010" extrusionOk="0">
                  <a:moveTo>
                    <a:pt x="652271" y="0"/>
                  </a:moveTo>
                  <a:lnTo>
                    <a:pt x="652271" y="333756"/>
                  </a:lnTo>
                </a:path>
                <a:path w="3260090" h="334010" extrusionOk="0">
                  <a:moveTo>
                    <a:pt x="1304543" y="0"/>
                  </a:moveTo>
                  <a:lnTo>
                    <a:pt x="1304543" y="333756"/>
                  </a:lnTo>
                </a:path>
                <a:path w="3260090" h="334010" extrusionOk="0">
                  <a:moveTo>
                    <a:pt x="1955291" y="0"/>
                  </a:moveTo>
                  <a:lnTo>
                    <a:pt x="1955291" y="333756"/>
                  </a:lnTo>
                </a:path>
                <a:path w="3260090" h="334010" extrusionOk="0">
                  <a:moveTo>
                    <a:pt x="2607564" y="0"/>
                  </a:moveTo>
                  <a:lnTo>
                    <a:pt x="2607564" y="333756"/>
                  </a:lnTo>
                </a:path>
                <a:path w="3260090" h="334010" extrusionOk="0">
                  <a:moveTo>
                    <a:pt x="3259836" y="0"/>
                  </a:moveTo>
                  <a:lnTo>
                    <a:pt x="3259836" y="33375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658611" y="2991611"/>
              <a:ext cx="4391025" cy="151130"/>
            </a:xfrm>
            <a:custGeom>
              <a:avLst/>
              <a:gdLst/>
              <a:ahLst/>
              <a:cxnLst/>
              <a:rect l="l" t="t" r="r" b="b"/>
              <a:pathLst>
                <a:path w="4391025" h="151130" extrusionOk="0">
                  <a:moveTo>
                    <a:pt x="4390644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4390644" y="150875"/>
                  </a:lnTo>
                  <a:lnTo>
                    <a:pt x="439064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310883" y="2173223"/>
              <a:ext cx="3910965" cy="332740"/>
            </a:xfrm>
            <a:custGeom>
              <a:avLst/>
              <a:gdLst/>
              <a:ahLst/>
              <a:cxnLst/>
              <a:rect l="l" t="t" r="r" b="b"/>
              <a:pathLst>
                <a:path w="3910965" h="332739" extrusionOk="0">
                  <a:moveTo>
                    <a:pt x="0" y="0"/>
                  </a:moveTo>
                  <a:lnTo>
                    <a:pt x="0" y="332231"/>
                  </a:lnTo>
                </a:path>
                <a:path w="3910965" h="332739" extrusionOk="0">
                  <a:moveTo>
                    <a:pt x="652271" y="0"/>
                  </a:moveTo>
                  <a:lnTo>
                    <a:pt x="652271" y="332231"/>
                  </a:lnTo>
                </a:path>
                <a:path w="3910965" h="332739" extrusionOk="0">
                  <a:moveTo>
                    <a:pt x="1304543" y="0"/>
                  </a:moveTo>
                  <a:lnTo>
                    <a:pt x="1304543" y="332231"/>
                  </a:lnTo>
                </a:path>
                <a:path w="3910965" h="332739" extrusionOk="0">
                  <a:moveTo>
                    <a:pt x="1955291" y="0"/>
                  </a:moveTo>
                  <a:lnTo>
                    <a:pt x="1955291" y="332231"/>
                  </a:lnTo>
                </a:path>
                <a:path w="3910965" h="332739" extrusionOk="0">
                  <a:moveTo>
                    <a:pt x="2607564" y="0"/>
                  </a:moveTo>
                  <a:lnTo>
                    <a:pt x="2607564" y="332231"/>
                  </a:lnTo>
                </a:path>
                <a:path w="3910965" h="332739" extrusionOk="0">
                  <a:moveTo>
                    <a:pt x="3259836" y="0"/>
                  </a:moveTo>
                  <a:lnTo>
                    <a:pt x="3259836" y="332231"/>
                  </a:lnTo>
                </a:path>
                <a:path w="3910965" h="332739" extrusionOk="0">
                  <a:moveTo>
                    <a:pt x="3910584" y="0"/>
                  </a:moveTo>
                  <a:lnTo>
                    <a:pt x="3910584" y="33223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658611" y="2505454"/>
              <a:ext cx="4853940" cy="152400"/>
            </a:xfrm>
            <a:custGeom>
              <a:avLst/>
              <a:gdLst/>
              <a:ahLst/>
              <a:cxnLst/>
              <a:rect l="l" t="t" r="r" b="b"/>
              <a:pathLst>
                <a:path w="4853940" h="152400" extrusionOk="0">
                  <a:moveTo>
                    <a:pt x="485394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4853940" y="152400"/>
                  </a:lnTo>
                  <a:lnTo>
                    <a:pt x="48539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310883" y="1688591"/>
              <a:ext cx="3910965" cy="332740"/>
            </a:xfrm>
            <a:custGeom>
              <a:avLst/>
              <a:gdLst/>
              <a:ahLst/>
              <a:cxnLst/>
              <a:rect l="l" t="t" r="r" b="b"/>
              <a:pathLst>
                <a:path w="3910965" h="332739" extrusionOk="0">
                  <a:moveTo>
                    <a:pt x="0" y="0"/>
                  </a:moveTo>
                  <a:lnTo>
                    <a:pt x="0" y="332232"/>
                  </a:lnTo>
                </a:path>
                <a:path w="3910965" h="332739" extrusionOk="0">
                  <a:moveTo>
                    <a:pt x="652271" y="0"/>
                  </a:moveTo>
                  <a:lnTo>
                    <a:pt x="652271" y="332232"/>
                  </a:lnTo>
                </a:path>
                <a:path w="3910965" h="332739" extrusionOk="0">
                  <a:moveTo>
                    <a:pt x="1304543" y="0"/>
                  </a:moveTo>
                  <a:lnTo>
                    <a:pt x="1304543" y="332232"/>
                  </a:lnTo>
                </a:path>
                <a:path w="3910965" h="332739" extrusionOk="0">
                  <a:moveTo>
                    <a:pt x="1955291" y="0"/>
                  </a:moveTo>
                  <a:lnTo>
                    <a:pt x="1955291" y="332232"/>
                  </a:lnTo>
                </a:path>
                <a:path w="3910965" h="332739" extrusionOk="0">
                  <a:moveTo>
                    <a:pt x="2607564" y="0"/>
                  </a:moveTo>
                  <a:lnTo>
                    <a:pt x="2607564" y="332232"/>
                  </a:lnTo>
                </a:path>
                <a:path w="3910965" h="332739" extrusionOk="0">
                  <a:moveTo>
                    <a:pt x="3259836" y="0"/>
                  </a:moveTo>
                  <a:lnTo>
                    <a:pt x="3259836" y="332232"/>
                  </a:lnTo>
                </a:path>
                <a:path w="3910965" h="332739" extrusionOk="0">
                  <a:moveTo>
                    <a:pt x="3910584" y="0"/>
                  </a:moveTo>
                  <a:lnTo>
                    <a:pt x="3910584" y="33223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658611" y="2020823"/>
              <a:ext cx="5087620" cy="152400"/>
            </a:xfrm>
            <a:custGeom>
              <a:avLst/>
              <a:gdLst/>
              <a:ahLst/>
              <a:cxnLst/>
              <a:rect l="l" t="t" r="r" b="b"/>
              <a:pathLst>
                <a:path w="5087620" h="152400" extrusionOk="0">
                  <a:moveTo>
                    <a:pt x="5087112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5087112" y="152400"/>
                  </a:lnTo>
                  <a:lnTo>
                    <a:pt x="50871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310883" y="1370075"/>
              <a:ext cx="4563110" cy="166370"/>
            </a:xfrm>
            <a:custGeom>
              <a:avLst/>
              <a:gdLst/>
              <a:ahLst/>
              <a:cxnLst/>
              <a:rect l="l" t="t" r="r" b="b"/>
              <a:pathLst>
                <a:path w="4563109" h="166369" extrusionOk="0">
                  <a:moveTo>
                    <a:pt x="0" y="0"/>
                  </a:moveTo>
                  <a:lnTo>
                    <a:pt x="0" y="166115"/>
                  </a:lnTo>
                </a:path>
                <a:path w="4563109" h="166369" extrusionOk="0">
                  <a:moveTo>
                    <a:pt x="652271" y="0"/>
                  </a:moveTo>
                  <a:lnTo>
                    <a:pt x="652271" y="166115"/>
                  </a:lnTo>
                </a:path>
                <a:path w="4563109" h="166369" extrusionOk="0">
                  <a:moveTo>
                    <a:pt x="1304543" y="0"/>
                  </a:moveTo>
                  <a:lnTo>
                    <a:pt x="1304543" y="166115"/>
                  </a:lnTo>
                </a:path>
                <a:path w="4563109" h="166369" extrusionOk="0">
                  <a:moveTo>
                    <a:pt x="1955291" y="0"/>
                  </a:moveTo>
                  <a:lnTo>
                    <a:pt x="1955291" y="166115"/>
                  </a:lnTo>
                </a:path>
                <a:path w="4563109" h="166369" extrusionOk="0">
                  <a:moveTo>
                    <a:pt x="2607564" y="0"/>
                  </a:moveTo>
                  <a:lnTo>
                    <a:pt x="2607564" y="166115"/>
                  </a:lnTo>
                </a:path>
                <a:path w="4563109" h="166369" extrusionOk="0">
                  <a:moveTo>
                    <a:pt x="3259836" y="0"/>
                  </a:moveTo>
                  <a:lnTo>
                    <a:pt x="3259836" y="166115"/>
                  </a:lnTo>
                </a:path>
                <a:path w="4563109" h="166369" extrusionOk="0">
                  <a:moveTo>
                    <a:pt x="3910584" y="0"/>
                  </a:moveTo>
                  <a:lnTo>
                    <a:pt x="3910584" y="166115"/>
                  </a:lnTo>
                </a:path>
                <a:path w="4563109" h="166369" extrusionOk="0">
                  <a:moveTo>
                    <a:pt x="4562856" y="0"/>
                  </a:moveTo>
                  <a:lnTo>
                    <a:pt x="4562856" y="16611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658611" y="1536191"/>
              <a:ext cx="5535295" cy="152400"/>
            </a:xfrm>
            <a:custGeom>
              <a:avLst/>
              <a:gdLst/>
              <a:ahLst/>
              <a:cxnLst/>
              <a:rect l="l" t="t" r="r" b="b"/>
              <a:pathLst>
                <a:path w="5535295" h="152400" extrusionOk="0">
                  <a:moveTo>
                    <a:pt x="5535168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5535168" y="152400"/>
                  </a:lnTo>
                  <a:lnTo>
                    <a:pt x="55351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658611" y="1370075"/>
              <a:ext cx="0" cy="3880485"/>
            </a:xfrm>
            <a:custGeom>
              <a:avLst/>
              <a:gdLst/>
              <a:ahLst/>
              <a:cxnLst/>
              <a:rect l="l" t="t" r="r" b="b"/>
              <a:pathLst>
                <a:path h="3880485" extrusionOk="0">
                  <a:moveTo>
                    <a:pt x="0" y="3880104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 txBox="1"/>
          <p:nvPr/>
        </p:nvSpPr>
        <p:spPr bwMode="auto">
          <a:xfrm>
            <a:off x="10996041" y="4877561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10690352" y="3907282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0111231" y="2937129"/>
            <a:ext cx="7581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67.34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574781" y="245224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0808334" y="19669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1256391" y="1482089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597397" y="5330697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199123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6851142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7503032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8155051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8806688" y="5330697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945870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1011059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10762615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141450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4153027" y="4870450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3392170" y="3900677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908405" y="2930398"/>
            <a:ext cx="46069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328.-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informa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prestación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guarderías.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1763014" y="2342769"/>
            <a:ext cx="375285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022350" marR="5080" indent="-101028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9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cil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der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emergen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per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869696" y="1960245"/>
            <a:ext cx="46450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327.-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permite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dedicar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tiempo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suficiente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familia.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492048" y="1372615"/>
            <a:ext cx="503301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715135" marR="5080" indent="-170307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330.-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horario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laboral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suficiente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actividades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diarias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sig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09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60"/>
              <a:t>F88.Calidad</a:t>
            </a:r>
            <a:r>
              <a:rPr spc="-4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50"/>
              <a:t>vida</a:t>
            </a:r>
            <a:r>
              <a:rPr spc="-75"/>
              <a:t> </a:t>
            </a:r>
            <a:r>
              <a:rPr spc="25"/>
              <a:t>laboral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977371" y="1370075"/>
            <a:ext cx="0" cy="3845560"/>
          </a:xfrm>
          <a:custGeom>
            <a:avLst/>
            <a:gdLst/>
            <a:ahLst/>
            <a:cxnLst/>
            <a:rect l="l" t="t" r="r" b="b"/>
            <a:pathLst>
              <a:path h="3845560" extrusionOk="0">
                <a:moveTo>
                  <a:pt x="0" y="0"/>
                </a:moveTo>
                <a:lnTo>
                  <a:pt x="0" y="384505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548871" y="1370075"/>
            <a:ext cx="0" cy="3845560"/>
          </a:xfrm>
          <a:custGeom>
            <a:avLst/>
            <a:gdLst/>
            <a:ahLst/>
            <a:cxnLst/>
            <a:rect l="l" t="t" r="r" b="b"/>
            <a:pathLst>
              <a:path h="3845560" extrusionOk="0">
                <a:moveTo>
                  <a:pt x="0" y="0"/>
                </a:moveTo>
                <a:lnTo>
                  <a:pt x="0" y="384505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5832157" y="1370075"/>
            <a:ext cx="5025390" cy="3845560"/>
            <a:chOff x="5832157" y="1370075"/>
            <a:chExt cx="5025390" cy="3845560"/>
          </a:xfrm>
        </p:grpSpPr>
        <p:sp>
          <p:nvSpPr>
            <p:cNvPr id="7" name="object 7"/>
            <p:cNvSpPr/>
            <p:nvPr/>
          </p:nvSpPr>
          <p:spPr bwMode="auto">
            <a:xfrm>
              <a:off x="6408420" y="4088891"/>
              <a:ext cx="1713230" cy="1126490"/>
            </a:xfrm>
            <a:custGeom>
              <a:avLst/>
              <a:gdLst/>
              <a:ahLst/>
              <a:cxnLst/>
              <a:rect l="l" t="t" r="r" b="b"/>
              <a:pathLst>
                <a:path w="1713229" h="1126489" extrusionOk="0">
                  <a:moveTo>
                    <a:pt x="0" y="960119"/>
                  </a:moveTo>
                  <a:lnTo>
                    <a:pt x="0" y="1126235"/>
                  </a:lnTo>
                </a:path>
                <a:path w="1713229" h="1126489" extrusionOk="0">
                  <a:moveTo>
                    <a:pt x="0" y="0"/>
                  </a:moveTo>
                  <a:lnTo>
                    <a:pt x="0" y="810767"/>
                  </a:lnTo>
                </a:path>
                <a:path w="1713229" h="1126489" extrusionOk="0">
                  <a:moveTo>
                    <a:pt x="571500" y="960119"/>
                  </a:moveTo>
                  <a:lnTo>
                    <a:pt x="571500" y="1126235"/>
                  </a:lnTo>
                </a:path>
                <a:path w="1713229" h="1126489" extrusionOk="0">
                  <a:moveTo>
                    <a:pt x="571500" y="0"/>
                  </a:moveTo>
                  <a:lnTo>
                    <a:pt x="571500" y="810767"/>
                  </a:lnTo>
                </a:path>
                <a:path w="1713229" h="1126489" extrusionOk="0">
                  <a:moveTo>
                    <a:pt x="1141476" y="960119"/>
                  </a:moveTo>
                  <a:lnTo>
                    <a:pt x="1141476" y="1126235"/>
                  </a:lnTo>
                </a:path>
                <a:path w="1713229" h="1126489" extrusionOk="0">
                  <a:moveTo>
                    <a:pt x="1141476" y="0"/>
                  </a:moveTo>
                  <a:lnTo>
                    <a:pt x="1141476" y="810767"/>
                  </a:lnTo>
                </a:path>
                <a:path w="1713229" h="1126489" extrusionOk="0">
                  <a:moveTo>
                    <a:pt x="1712976" y="960119"/>
                  </a:moveTo>
                  <a:lnTo>
                    <a:pt x="1712976" y="1126235"/>
                  </a:lnTo>
                </a:path>
                <a:path w="1713229" h="1126489" extrusionOk="0">
                  <a:moveTo>
                    <a:pt x="1712976" y="0"/>
                  </a:moveTo>
                  <a:lnTo>
                    <a:pt x="1712976" y="8107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836920" y="4899660"/>
              <a:ext cx="2545080" cy="149860"/>
            </a:xfrm>
            <a:custGeom>
              <a:avLst/>
              <a:gdLst/>
              <a:ahLst/>
              <a:cxnLst/>
              <a:rect l="l" t="t" r="r" b="b"/>
              <a:pathLst>
                <a:path w="2545079" h="149860" extrusionOk="0">
                  <a:moveTo>
                    <a:pt x="2545079" y="0"/>
                  </a:moveTo>
                  <a:lnTo>
                    <a:pt x="0" y="0"/>
                  </a:lnTo>
                  <a:lnTo>
                    <a:pt x="0" y="149351"/>
                  </a:lnTo>
                  <a:lnTo>
                    <a:pt x="2545079" y="149351"/>
                  </a:lnTo>
                  <a:lnTo>
                    <a:pt x="2545079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408420" y="1685543"/>
              <a:ext cx="1713230" cy="2252980"/>
            </a:xfrm>
            <a:custGeom>
              <a:avLst/>
              <a:gdLst/>
              <a:ahLst/>
              <a:cxnLst/>
              <a:rect l="l" t="t" r="r" b="b"/>
              <a:pathLst>
                <a:path w="1713229" h="2252979" extrusionOk="0">
                  <a:moveTo>
                    <a:pt x="0" y="1441703"/>
                  </a:moveTo>
                  <a:lnTo>
                    <a:pt x="0" y="2252472"/>
                  </a:lnTo>
                </a:path>
                <a:path w="1713229" h="2252979" extrusionOk="0">
                  <a:moveTo>
                    <a:pt x="571500" y="1441703"/>
                  </a:moveTo>
                  <a:lnTo>
                    <a:pt x="571500" y="2252472"/>
                  </a:lnTo>
                </a:path>
                <a:path w="1713229" h="2252979" extrusionOk="0">
                  <a:moveTo>
                    <a:pt x="1141476" y="1441703"/>
                  </a:moveTo>
                  <a:lnTo>
                    <a:pt x="1141476" y="2252472"/>
                  </a:lnTo>
                </a:path>
                <a:path w="1713229" h="2252979" extrusionOk="0">
                  <a:moveTo>
                    <a:pt x="1712976" y="0"/>
                  </a:moveTo>
                  <a:lnTo>
                    <a:pt x="1712976" y="22524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836920" y="3938015"/>
              <a:ext cx="2773680" cy="151130"/>
            </a:xfrm>
            <a:custGeom>
              <a:avLst/>
              <a:gdLst/>
              <a:ahLst/>
              <a:cxnLst/>
              <a:rect l="l" t="t" r="r" b="b"/>
              <a:pathLst>
                <a:path w="2773679" h="151129" extrusionOk="0">
                  <a:moveTo>
                    <a:pt x="2773679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773679" y="150875"/>
                  </a:lnTo>
                  <a:lnTo>
                    <a:pt x="27736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408420" y="2647187"/>
              <a:ext cx="1141730" cy="329565"/>
            </a:xfrm>
            <a:custGeom>
              <a:avLst/>
              <a:gdLst/>
              <a:ahLst/>
              <a:cxnLst/>
              <a:rect l="l" t="t" r="r" b="b"/>
              <a:pathLst>
                <a:path w="1141729" h="329564" extrusionOk="0">
                  <a:moveTo>
                    <a:pt x="0" y="0"/>
                  </a:moveTo>
                  <a:lnTo>
                    <a:pt x="0" y="329184"/>
                  </a:lnTo>
                </a:path>
                <a:path w="1141729" h="329564" extrusionOk="0">
                  <a:moveTo>
                    <a:pt x="571500" y="0"/>
                  </a:moveTo>
                  <a:lnTo>
                    <a:pt x="571500" y="329184"/>
                  </a:lnTo>
                </a:path>
                <a:path w="1141729" h="329564" extrusionOk="0">
                  <a:moveTo>
                    <a:pt x="1141476" y="0"/>
                  </a:moveTo>
                  <a:lnTo>
                    <a:pt x="1141476" y="3291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836920" y="2976372"/>
              <a:ext cx="2133600" cy="151130"/>
            </a:xfrm>
            <a:custGeom>
              <a:avLst/>
              <a:gdLst/>
              <a:ahLst/>
              <a:cxnLst/>
              <a:rect l="l" t="t" r="r" b="b"/>
              <a:pathLst>
                <a:path w="2133600" h="151130" extrusionOk="0">
                  <a:moveTo>
                    <a:pt x="2133600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133600" y="150875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408420" y="2165603"/>
              <a:ext cx="1141730" cy="330835"/>
            </a:xfrm>
            <a:custGeom>
              <a:avLst/>
              <a:gdLst/>
              <a:ahLst/>
              <a:cxnLst/>
              <a:rect l="l" t="t" r="r" b="b"/>
              <a:pathLst>
                <a:path w="1141729" h="330835" extrusionOk="0">
                  <a:moveTo>
                    <a:pt x="0" y="0"/>
                  </a:moveTo>
                  <a:lnTo>
                    <a:pt x="0" y="330708"/>
                  </a:lnTo>
                </a:path>
                <a:path w="1141729" h="330835" extrusionOk="0">
                  <a:moveTo>
                    <a:pt x="571500" y="0"/>
                  </a:moveTo>
                  <a:lnTo>
                    <a:pt x="571500" y="330708"/>
                  </a:lnTo>
                </a:path>
                <a:path w="1141729" h="330835" extrusionOk="0">
                  <a:moveTo>
                    <a:pt x="1141476" y="0"/>
                  </a:moveTo>
                  <a:lnTo>
                    <a:pt x="1141476" y="33070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5836920" y="2496311"/>
              <a:ext cx="1758950" cy="151130"/>
            </a:xfrm>
            <a:custGeom>
              <a:avLst/>
              <a:gdLst/>
              <a:ahLst/>
              <a:cxnLst/>
              <a:rect l="l" t="t" r="r" b="b"/>
              <a:pathLst>
                <a:path w="1758950" h="151130" extrusionOk="0">
                  <a:moveTo>
                    <a:pt x="1758696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1758696" y="150875"/>
                  </a:lnTo>
                  <a:lnTo>
                    <a:pt x="17586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408420" y="1685543"/>
              <a:ext cx="1141730" cy="329565"/>
            </a:xfrm>
            <a:custGeom>
              <a:avLst/>
              <a:gdLst/>
              <a:ahLst/>
              <a:cxnLst/>
              <a:rect l="l" t="t" r="r" b="b"/>
              <a:pathLst>
                <a:path w="1141729" h="329564" extrusionOk="0">
                  <a:moveTo>
                    <a:pt x="0" y="0"/>
                  </a:moveTo>
                  <a:lnTo>
                    <a:pt x="0" y="329183"/>
                  </a:lnTo>
                </a:path>
                <a:path w="1141729" h="329564" extrusionOk="0">
                  <a:moveTo>
                    <a:pt x="571500" y="0"/>
                  </a:moveTo>
                  <a:lnTo>
                    <a:pt x="571500" y="329183"/>
                  </a:lnTo>
                </a:path>
                <a:path w="1141729" h="329564" extrusionOk="0">
                  <a:moveTo>
                    <a:pt x="1141476" y="0"/>
                  </a:moveTo>
                  <a:lnTo>
                    <a:pt x="1141476" y="3291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5836920" y="2014727"/>
              <a:ext cx="2170430" cy="151130"/>
            </a:xfrm>
            <a:custGeom>
              <a:avLst/>
              <a:gdLst/>
              <a:ahLst/>
              <a:cxnLst/>
              <a:rect l="l" t="t" r="r" b="b"/>
              <a:pathLst>
                <a:path w="2170429" h="151130" extrusionOk="0">
                  <a:moveTo>
                    <a:pt x="2170176" y="0"/>
                  </a:moveTo>
                  <a:lnTo>
                    <a:pt x="0" y="0"/>
                  </a:lnTo>
                  <a:lnTo>
                    <a:pt x="0" y="150875"/>
                  </a:lnTo>
                  <a:lnTo>
                    <a:pt x="2170176" y="150875"/>
                  </a:lnTo>
                  <a:lnTo>
                    <a:pt x="21701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408420" y="1370075"/>
              <a:ext cx="3997960" cy="3845560"/>
            </a:xfrm>
            <a:custGeom>
              <a:avLst/>
              <a:gdLst/>
              <a:ahLst/>
              <a:cxnLst/>
              <a:rect l="l" t="t" r="r" b="b"/>
              <a:pathLst>
                <a:path w="3997959" h="3845560" extrusionOk="0">
                  <a:moveTo>
                    <a:pt x="0" y="0"/>
                  </a:moveTo>
                  <a:lnTo>
                    <a:pt x="0" y="164591"/>
                  </a:lnTo>
                </a:path>
                <a:path w="3997959" h="3845560" extrusionOk="0">
                  <a:moveTo>
                    <a:pt x="571500" y="0"/>
                  </a:moveTo>
                  <a:lnTo>
                    <a:pt x="571500" y="164591"/>
                  </a:lnTo>
                </a:path>
                <a:path w="3997959" h="3845560" extrusionOk="0">
                  <a:moveTo>
                    <a:pt x="1141476" y="0"/>
                  </a:moveTo>
                  <a:lnTo>
                    <a:pt x="1141476" y="164591"/>
                  </a:lnTo>
                </a:path>
                <a:path w="3997959" h="3845560" extrusionOk="0">
                  <a:moveTo>
                    <a:pt x="1712976" y="0"/>
                  </a:moveTo>
                  <a:lnTo>
                    <a:pt x="1712976" y="164591"/>
                  </a:lnTo>
                </a:path>
                <a:path w="3997959" h="3845560" extrusionOk="0">
                  <a:moveTo>
                    <a:pt x="2284476" y="315468"/>
                  </a:moveTo>
                  <a:lnTo>
                    <a:pt x="2284476" y="3845052"/>
                  </a:lnTo>
                </a:path>
                <a:path w="3997959" h="3845560" extrusionOk="0">
                  <a:moveTo>
                    <a:pt x="2284476" y="0"/>
                  </a:moveTo>
                  <a:lnTo>
                    <a:pt x="2284476" y="164591"/>
                  </a:lnTo>
                </a:path>
                <a:path w="3997959" h="3845560" extrusionOk="0">
                  <a:moveTo>
                    <a:pt x="2855976" y="315468"/>
                  </a:moveTo>
                  <a:lnTo>
                    <a:pt x="2855976" y="3845052"/>
                  </a:lnTo>
                </a:path>
                <a:path w="3997959" h="3845560" extrusionOk="0">
                  <a:moveTo>
                    <a:pt x="2855976" y="0"/>
                  </a:moveTo>
                  <a:lnTo>
                    <a:pt x="2855976" y="164591"/>
                  </a:lnTo>
                </a:path>
                <a:path w="3997959" h="3845560" extrusionOk="0">
                  <a:moveTo>
                    <a:pt x="3425952" y="315468"/>
                  </a:moveTo>
                  <a:lnTo>
                    <a:pt x="3425952" y="3845052"/>
                  </a:lnTo>
                </a:path>
                <a:path w="3997959" h="3845560" extrusionOk="0">
                  <a:moveTo>
                    <a:pt x="3425952" y="0"/>
                  </a:moveTo>
                  <a:lnTo>
                    <a:pt x="3425952" y="164591"/>
                  </a:lnTo>
                </a:path>
                <a:path w="3997959" h="3845560" extrusionOk="0">
                  <a:moveTo>
                    <a:pt x="3997452" y="315468"/>
                  </a:moveTo>
                  <a:lnTo>
                    <a:pt x="3997452" y="3845052"/>
                  </a:lnTo>
                </a:path>
                <a:path w="3997959" h="3845560" extrusionOk="0">
                  <a:moveTo>
                    <a:pt x="3997452" y="0"/>
                  </a:moveTo>
                  <a:lnTo>
                    <a:pt x="3997452" y="16459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836920" y="1534667"/>
              <a:ext cx="5020310" cy="151130"/>
            </a:xfrm>
            <a:custGeom>
              <a:avLst/>
              <a:gdLst/>
              <a:ahLst/>
              <a:cxnLst/>
              <a:rect l="l" t="t" r="r" b="b"/>
              <a:pathLst>
                <a:path w="5020309" h="151130" extrusionOk="0">
                  <a:moveTo>
                    <a:pt x="5020056" y="0"/>
                  </a:moveTo>
                  <a:lnTo>
                    <a:pt x="0" y="0"/>
                  </a:lnTo>
                  <a:lnTo>
                    <a:pt x="0" y="150876"/>
                  </a:lnTo>
                  <a:lnTo>
                    <a:pt x="5020056" y="150876"/>
                  </a:lnTo>
                  <a:lnTo>
                    <a:pt x="5020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836920" y="1370075"/>
              <a:ext cx="0" cy="3845560"/>
            </a:xfrm>
            <a:custGeom>
              <a:avLst/>
              <a:gdLst/>
              <a:ahLst/>
              <a:cxnLst/>
              <a:rect l="l" t="t" r="r" b="b"/>
              <a:pathLst>
                <a:path h="3845560" extrusionOk="0">
                  <a:moveTo>
                    <a:pt x="0" y="3845052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443976" y="4844922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672576" y="3883278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8032750" y="29218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555610" y="2441194"/>
            <a:ext cx="5613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4935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070342" y="1960626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0920476" y="147993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5748020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6319265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6890384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7461631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8032750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8604250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9175495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746742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0317860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10889106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11460226" y="52917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92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4330700" y="4837938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3569970" y="3876547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492048" y="1472945"/>
            <a:ext cx="5212715" cy="178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38935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siento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sfech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(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114">
                <a:solidFill>
                  <a:srgbClr val="585858"/>
                </a:solidFill>
                <a:latin typeface="Arial MT"/>
                <a:cs typeface="Arial MT"/>
              </a:rPr>
              <a:t>)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ciendo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2160270" marR="16510" indent="-109855">
              <a:lnSpc>
                <a:spcPts val="1620"/>
              </a:lnSpc>
              <a:spcBef>
                <a:spcPts val="14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respue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rtu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observaciones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limpieza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seguridad.</a:t>
            </a:r>
            <a:endParaRPr sz="1400">
              <a:latin typeface="Arial MT"/>
              <a:cs typeface="Arial MT"/>
            </a:endParaRPr>
          </a:p>
          <a:p>
            <a:pPr marL="1607185" marR="5080" indent="-1595120">
              <a:lnSpc>
                <a:spcPts val="1610"/>
              </a:lnSpc>
              <a:spcBef>
                <a:spcPts val="55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331.-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espacio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existen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condiciones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seguridad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higiene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actividades.</a:t>
            </a:r>
            <a:endParaRPr sz="1400">
              <a:latin typeface="Arial MT"/>
              <a:cs typeface="Arial MT"/>
            </a:endParaRPr>
          </a:p>
          <a:p>
            <a:pPr marL="1891030" marR="16510" indent="191769">
              <a:lnSpc>
                <a:spcPts val="1610"/>
              </a:lnSpc>
              <a:spcBef>
                <a:spcPts val="56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to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tuos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conciliamos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diferencias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profesionalismo.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66242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2400" marR="5080" indent="-140335">
              <a:lnSpc>
                <a:spcPts val="4320"/>
              </a:lnSpc>
              <a:spcBef>
                <a:spcPts val="640"/>
              </a:spcBef>
              <a:defRPr/>
            </a:pPr>
            <a:r>
              <a:rPr spc="55"/>
              <a:t>F89.Calidad</a:t>
            </a:r>
            <a:r>
              <a:rPr spc="-95"/>
              <a:t> </a:t>
            </a:r>
            <a:r>
              <a:rPr spc="5"/>
              <a:t>y</a:t>
            </a:r>
            <a:r>
              <a:rPr spc="-100"/>
              <a:t> </a:t>
            </a:r>
            <a:r>
              <a:rPr spc="70"/>
              <a:t>orientación </a:t>
            </a:r>
            <a:r>
              <a:rPr spc="-1160"/>
              <a:t> </a:t>
            </a:r>
            <a:r>
              <a:rPr spc="30"/>
              <a:t>a</a:t>
            </a:r>
            <a:r>
              <a:rPr spc="-90"/>
              <a:t> </a:t>
            </a:r>
            <a:r>
              <a:rPr spc="-15"/>
              <a:t>la</a:t>
            </a:r>
            <a:r>
              <a:rPr spc="-70"/>
              <a:t> </a:t>
            </a:r>
            <a:r>
              <a:rPr spc="95"/>
              <a:t>ciudadania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631168" y="1716023"/>
            <a:ext cx="0" cy="3550920"/>
          </a:xfrm>
          <a:custGeom>
            <a:avLst/>
            <a:gdLst/>
            <a:ahLst/>
            <a:cxnLst/>
            <a:rect l="l" t="t" r="r" b="b"/>
            <a:pathLst>
              <a:path h="3550920" extrusionOk="0">
                <a:moveTo>
                  <a:pt x="0" y="0"/>
                </a:moveTo>
                <a:lnTo>
                  <a:pt x="0" y="355092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813869" y="1716023"/>
            <a:ext cx="5156200" cy="3550920"/>
            <a:chOff x="5813869" y="1716023"/>
            <a:chExt cx="5156200" cy="3550920"/>
          </a:xfrm>
        </p:grpSpPr>
        <p:sp>
          <p:nvSpPr>
            <p:cNvPr id="6" name="object 6"/>
            <p:cNvSpPr/>
            <p:nvPr/>
          </p:nvSpPr>
          <p:spPr bwMode="auto">
            <a:xfrm>
              <a:off x="6545580" y="4343400"/>
              <a:ext cx="2179320" cy="923925"/>
            </a:xfrm>
            <a:custGeom>
              <a:avLst/>
              <a:gdLst/>
              <a:ahLst/>
              <a:cxnLst/>
              <a:rect l="l" t="t" r="r" b="b"/>
              <a:pathLst>
                <a:path w="2179320" h="923925" extrusionOk="0">
                  <a:moveTo>
                    <a:pt x="0" y="789432"/>
                  </a:moveTo>
                  <a:lnTo>
                    <a:pt x="0" y="923544"/>
                  </a:lnTo>
                </a:path>
                <a:path w="2179320" h="923925" extrusionOk="0">
                  <a:moveTo>
                    <a:pt x="0" y="0"/>
                  </a:moveTo>
                  <a:lnTo>
                    <a:pt x="0" y="664463"/>
                  </a:lnTo>
                </a:path>
                <a:path w="2179320" h="923925" extrusionOk="0">
                  <a:moveTo>
                    <a:pt x="726948" y="789432"/>
                  </a:moveTo>
                  <a:lnTo>
                    <a:pt x="726948" y="923544"/>
                  </a:lnTo>
                </a:path>
                <a:path w="2179320" h="923925" extrusionOk="0">
                  <a:moveTo>
                    <a:pt x="726948" y="0"/>
                  </a:moveTo>
                  <a:lnTo>
                    <a:pt x="726948" y="664463"/>
                  </a:lnTo>
                </a:path>
                <a:path w="2179320" h="923925" extrusionOk="0">
                  <a:moveTo>
                    <a:pt x="1452372" y="789432"/>
                  </a:moveTo>
                  <a:lnTo>
                    <a:pt x="1452372" y="923544"/>
                  </a:lnTo>
                </a:path>
                <a:path w="2179320" h="923925" extrusionOk="0">
                  <a:moveTo>
                    <a:pt x="1452372" y="0"/>
                  </a:moveTo>
                  <a:lnTo>
                    <a:pt x="1452372" y="664463"/>
                  </a:lnTo>
                </a:path>
                <a:path w="2179320" h="923925" extrusionOk="0">
                  <a:moveTo>
                    <a:pt x="2179320" y="789432"/>
                  </a:moveTo>
                  <a:lnTo>
                    <a:pt x="2179320" y="923544"/>
                  </a:lnTo>
                </a:path>
                <a:path w="2179320" h="923925" extrusionOk="0">
                  <a:moveTo>
                    <a:pt x="2179320" y="0"/>
                  </a:moveTo>
                  <a:lnTo>
                    <a:pt x="2179320" y="6644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818632" y="5007864"/>
              <a:ext cx="3568065" cy="125095"/>
            </a:xfrm>
            <a:custGeom>
              <a:avLst/>
              <a:gdLst/>
              <a:ahLst/>
              <a:cxnLst/>
              <a:rect l="l" t="t" r="r" b="b"/>
              <a:pathLst>
                <a:path w="3568065" h="125095" extrusionOk="0">
                  <a:moveTo>
                    <a:pt x="3567684" y="0"/>
                  </a:moveTo>
                  <a:lnTo>
                    <a:pt x="0" y="0"/>
                  </a:lnTo>
                  <a:lnTo>
                    <a:pt x="0" y="124968"/>
                  </a:lnTo>
                  <a:lnTo>
                    <a:pt x="3567684" y="124968"/>
                  </a:lnTo>
                  <a:lnTo>
                    <a:pt x="356768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545580" y="2369819"/>
              <a:ext cx="2179320" cy="1850389"/>
            </a:xfrm>
            <a:custGeom>
              <a:avLst/>
              <a:gdLst/>
              <a:ahLst/>
              <a:cxnLst/>
              <a:rect l="l" t="t" r="r" b="b"/>
              <a:pathLst>
                <a:path w="2179320" h="1850389" extrusionOk="0">
                  <a:moveTo>
                    <a:pt x="0" y="1184147"/>
                  </a:moveTo>
                  <a:lnTo>
                    <a:pt x="0" y="1850135"/>
                  </a:lnTo>
                </a:path>
                <a:path w="2179320" h="1850389" extrusionOk="0">
                  <a:moveTo>
                    <a:pt x="726948" y="1184147"/>
                  </a:moveTo>
                  <a:lnTo>
                    <a:pt x="726948" y="1850135"/>
                  </a:lnTo>
                </a:path>
                <a:path w="2179320" h="1850389" extrusionOk="0">
                  <a:moveTo>
                    <a:pt x="1452372" y="789431"/>
                  </a:moveTo>
                  <a:lnTo>
                    <a:pt x="1452372" y="1850135"/>
                  </a:lnTo>
                </a:path>
                <a:path w="2179320" h="1850389" extrusionOk="0">
                  <a:moveTo>
                    <a:pt x="2179320" y="0"/>
                  </a:moveTo>
                  <a:lnTo>
                    <a:pt x="2179320" y="185013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818632" y="4219955"/>
              <a:ext cx="3450590" cy="123825"/>
            </a:xfrm>
            <a:custGeom>
              <a:avLst/>
              <a:gdLst/>
              <a:ahLst/>
              <a:cxnLst/>
              <a:rect l="l" t="t" r="r" b="b"/>
              <a:pathLst>
                <a:path w="3450590" h="123825" extrusionOk="0">
                  <a:moveTo>
                    <a:pt x="3450336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3450336" y="123444"/>
                  </a:lnTo>
                  <a:lnTo>
                    <a:pt x="345033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545580" y="3159251"/>
              <a:ext cx="727075" cy="271780"/>
            </a:xfrm>
            <a:custGeom>
              <a:avLst/>
              <a:gdLst/>
              <a:ahLst/>
              <a:cxnLst/>
              <a:rect l="l" t="t" r="r" b="b"/>
              <a:pathLst>
                <a:path w="727075" h="271779" extrusionOk="0">
                  <a:moveTo>
                    <a:pt x="0" y="0"/>
                  </a:moveTo>
                  <a:lnTo>
                    <a:pt x="0" y="271272"/>
                  </a:lnTo>
                </a:path>
                <a:path w="727075" h="271779" extrusionOk="0">
                  <a:moveTo>
                    <a:pt x="726948" y="0"/>
                  </a:moveTo>
                  <a:lnTo>
                    <a:pt x="726948" y="2712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818632" y="3430523"/>
              <a:ext cx="2078989" cy="123825"/>
            </a:xfrm>
            <a:custGeom>
              <a:avLst/>
              <a:gdLst/>
              <a:ahLst/>
              <a:cxnLst/>
              <a:rect l="l" t="t" r="r" b="b"/>
              <a:pathLst>
                <a:path w="2078990" h="123825" extrusionOk="0">
                  <a:moveTo>
                    <a:pt x="2078736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2078736" y="123443"/>
                  </a:lnTo>
                  <a:lnTo>
                    <a:pt x="20787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545580" y="2764535"/>
              <a:ext cx="1452880" cy="271780"/>
            </a:xfrm>
            <a:custGeom>
              <a:avLst/>
              <a:gdLst/>
              <a:ahLst/>
              <a:cxnLst/>
              <a:rect l="l" t="t" r="r" b="b"/>
              <a:pathLst>
                <a:path w="1452879" h="271780" extrusionOk="0">
                  <a:moveTo>
                    <a:pt x="0" y="0"/>
                  </a:moveTo>
                  <a:lnTo>
                    <a:pt x="0" y="271272"/>
                  </a:lnTo>
                </a:path>
                <a:path w="1452879" h="271780" extrusionOk="0">
                  <a:moveTo>
                    <a:pt x="726948" y="0"/>
                  </a:moveTo>
                  <a:lnTo>
                    <a:pt x="726948" y="271272"/>
                  </a:lnTo>
                </a:path>
                <a:path w="1452879" h="271780" extrusionOk="0">
                  <a:moveTo>
                    <a:pt x="1452372" y="0"/>
                  </a:moveTo>
                  <a:lnTo>
                    <a:pt x="1452372" y="2712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818632" y="3035807"/>
              <a:ext cx="2391410" cy="123825"/>
            </a:xfrm>
            <a:custGeom>
              <a:avLst/>
              <a:gdLst/>
              <a:ahLst/>
              <a:cxnLst/>
              <a:rect l="l" t="t" r="r" b="b"/>
              <a:pathLst>
                <a:path w="2391409" h="123825" extrusionOk="0">
                  <a:moveTo>
                    <a:pt x="2391156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2391156" y="123443"/>
                  </a:lnTo>
                  <a:lnTo>
                    <a:pt x="23911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545580" y="2369819"/>
              <a:ext cx="1452880" cy="271780"/>
            </a:xfrm>
            <a:custGeom>
              <a:avLst/>
              <a:gdLst/>
              <a:ahLst/>
              <a:cxnLst/>
              <a:rect l="l" t="t" r="r" b="b"/>
              <a:pathLst>
                <a:path w="1452879" h="271780" extrusionOk="0">
                  <a:moveTo>
                    <a:pt x="0" y="0"/>
                  </a:moveTo>
                  <a:lnTo>
                    <a:pt x="0" y="271271"/>
                  </a:lnTo>
                </a:path>
                <a:path w="1452879" h="271780" extrusionOk="0">
                  <a:moveTo>
                    <a:pt x="726948" y="0"/>
                  </a:moveTo>
                  <a:lnTo>
                    <a:pt x="726948" y="271271"/>
                  </a:lnTo>
                </a:path>
                <a:path w="1452879" h="271780" extrusionOk="0">
                  <a:moveTo>
                    <a:pt x="1452372" y="0"/>
                  </a:moveTo>
                  <a:lnTo>
                    <a:pt x="1452372" y="27127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818632" y="2641091"/>
              <a:ext cx="2499360" cy="123825"/>
            </a:xfrm>
            <a:custGeom>
              <a:avLst/>
              <a:gdLst/>
              <a:ahLst/>
              <a:cxnLst/>
              <a:rect l="l" t="t" r="r" b="b"/>
              <a:pathLst>
                <a:path w="2499359" h="123825" extrusionOk="0">
                  <a:moveTo>
                    <a:pt x="2499360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2499360" y="123444"/>
                  </a:lnTo>
                  <a:lnTo>
                    <a:pt x="24993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545580" y="1975103"/>
              <a:ext cx="4358640" cy="3291840"/>
            </a:xfrm>
            <a:custGeom>
              <a:avLst/>
              <a:gdLst/>
              <a:ahLst/>
              <a:cxnLst/>
              <a:rect l="l" t="t" r="r" b="b"/>
              <a:pathLst>
                <a:path w="4358640" h="3291840" extrusionOk="0">
                  <a:moveTo>
                    <a:pt x="0" y="0"/>
                  </a:moveTo>
                  <a:lnTo>
                    <a:pt x="0" y="271272"/>
                  </a:lnTo>
                </a:path>
                <a:path w="4358640" h="3291840" extrusionOk="0">
                  <a:moveTo>
                    <a:pt x="726948" y="0"/>
                  </a:moveTo>
                  <a:lnTo>
                    <a:pt x="726948" y="271272"/>
                  </a:lnTo>
                </a:path>
                <a:path w="4358640" h="3291840" extrusionOk="0">
                  <a:moveTo>
                    <a:pt x="1452372" y="0"/>
                  </a:moveTo>
                  <a:lnTo>
                    <a:pt x="1452372" y="271272"/>
                  </a:lnTo>
                </a:path>
                <a:path w="4358640" h="3291840" extrusionOk="0">
                  <a:moveTo>
                    <a:pt x="2179320" y="0"/>
                  </a:moveTo>
                  <a:lnTo>
                    <a:pt x="2179320" y="271272"/>
                  </a:lnTo>
                </a:path>
                <a:path w="4358640" h="3291840" extrusionOk="0">
                  <a:moveTo>
                    <a:pt x="2906268" y="394716"/>
                  </a:moveTo>
                  <a:lnTo>
                    <a:pt x="2906268" y="3291840"/>
                  </a:lnTo>
                </a:path>
                <a:path w="4358640" h="3291840" extrusionOk="0">
                  <a:moveTo>
                    <a:pt x="2906268" y="0"/>
                  </a:moveTo>
                  <a:lnTo>
                    <a:pt x="2906268" y="271272"/>
                  </a:lnTo>
                </a:path>
                <a:path w="4358640" h="3291840" extrusionOk="0">
                  <a:moveTo>
                    <a:pt x="3631692" y="394716"/>
                  </a:moveTo>
                  <a:lnTo>
                    <a:pt x="3631692" y="3291840"/>
                  </a:lnTo>
                </a:path>
                <a:path w="4358640" h="3291840" extrusionOk="0">
                  <a:moveTo>
                    <a:pt x="3631692" y="0"/>
                  </a:moveTo>
                  <a:lnTo>
                    <a:pt x="3631692" y="271272"/>
                  </a:lnTo>
                </a:path>
                <a:path w="4358640" h="3291840" extrusionOk="0">
                  <a:moveTo>
                    <a:pt x="4358640" y="394716"/>
                  </a:moveTo>
                  <a:lnTo>
                    <a:pt x="4358640" y="3291840"/>
                  </a:lnTo>
                </a:path>
                <a:path w="4358640" h="3291840" extrusionOk="0">
                  <a:moveTo>
                    <a:pt x="4358640" y="0"/>
                  </a:moveTo>
                  <a:lnTo>
                    <a:pt x="4358640" y="2712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818632" y="2246375"/>
              <a:ext cx="5128260" cy="123825"/>
            </a:xfrm>
            <a:custGeom>
              <a:avLst/>
              <a:gdLst/>
              <a:ahLst/>
              <a:cxnLst/>
              <a:rect l="l" t="t" r="r" b="b"/>
              <a:pathLst>
                <a:path w="5128259" h="123825" extrusionOk="0">
                  <a:moveTo>
                    <a:pt x="5128260" y="0"/>
                  </a:moveTo>
                  <a:lnTo>
                    <a:pt x="0" y="0"/>
                  </a:lnTo>
                  <a:lnTo>
                    <a:pt x="0" y="123444"/>
                  </a:lnTo>
                  <a:lnTo>
                    <a:pt x="5128260" y="123444"/>
                  </a:lnTo>
                  <a:lnTo>
                    <a:pt x="512826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545580" y="1716023"/>
              <a:ext cx="4358640" cy="135890"/>
            </a:xfrm>
            <a:custGeom>
              <a:avLst/>
              <a:gdLst/>
              <a:ahLst/>
              <a:cxnLst/>
              <a:rect l="l" t="t" r="r" b="b"/>
              <a:pathLst>
                <a:path w="4358640" h="135889" extrusionOk="0">
                  <a:moveTo>
                    <a:pt x="0" y="0"/>
                  </a:moveTo>
                  <a:lnTo>
                    <a:pt x="0" y="135636"/>
                  </a:lnTo>
                </a:path>
                <a:path w="4358640" h="135889" extrusionOk="0">
                  <a:moveTo>
                    <a:pt x="726948" y="0"/>
                  </a:moveTo>
                  <a:lnTo>
                    <a:pt x="726948" y="135636"/>
                  </a:lnTo>
                </a:path>
                <a:path w="4358640" h="135889" extrusionOk="0">
                  <a:moveTo>
                    <a:pt x="1452372" y="0"/>
                  </a:moveTo>
                  <a:lnTo>
                    <a:pt x="1452372" y="135636"/>
                  </a:lnTo>
                </a:path>
                <a:path w="4358640" h="135889" extrusionOk="0">
                  <a:moveTo>
                    <a:pt x="2179320" y="0"/>
                  </a:moveTo>
                  <a:lnTo>
                    <a:pt x="2179320" y="135636"/>
                  </a:lnTo>
                </a:path>
                <a:path w="4358640" h="135889" extrusionOk="0">
                  <a:moveTo>
                    <a:pt x="2906268" y="0"/>
                  </a:moveTo>
                  <a:lnTo>
                    <a:pt x="2906268" y="135636"/>
                  </a:lnTo>
                </a:path>
                <a:path w="4358640" h="135889" extrusionOk="0">
                  <a:moveTo>
                    <a:pt x="3631692" y="0"/>
                  </a:moveTo>
                  <a:lnTo>
                    <a:pt x="3631692" y="135636"/>
                  </a:lnTo>
                </a:path>
                <a:path w="4358640" h="135889" extrusionOk="0">
                  <a:moveTo>
                    <a:pt x="4358640" y="0"/>
                  </a:moveTo>
                  <a:lnTo>
                    <a:pt x="4358640" y="13563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818632" y="1851659"/>
              <a:ext cx="5151120" cy="123825"/>
            </a:xfrm>
            <a:custGeom>
              <a:avLst/>
              <a:gdLst/>
              <a:ahLst/>
              <a:cxnLst/>
              <a:rect l="l" t="t" r="r" b="b"/>
              <a:pathLst>
                <a:path w="5151120" h="123825" extrusionOk="0">
                  <a:moveTo>
                    <a:pt x="5151120" y="0"/>
                  </a:moveTo>
                  <a:lnTo>
                    <a:pt x="0" y="0"/>
                  </a:lnTo>
                  <a:lnTo>
                    <a:pt x="0" y="123443"/>
                  </a:lnTo>
                  <a:lnTo>
                    <a:pt x="5151120" y="123443"/>
                  </a:lnTo>
                  <a:lnTo>
                    <a:pt x="51511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5818632" y="1716023"/>
              <a:ext cx="0" cy="3550920"/>
            </a:xfrm>
            <a:custGeom>
              <a:avLst/>
              <a:gdLst/>
              <a:ahLst/>
              <a:cxnLst/>
              <a:rect l="l" t="t" r="r" b="b"/>
              <a:pathLst>
                <a:path h="3550920" extrusionOk="0">
                  <a:moveTo>
                    <a:pt x="0" y="3550920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" name="object 21"/>
          <p:cNvSpPr txBox="1"/>
          <p:nvPr/>
        </p:nvSpPr>
        <p:spPr bwMode="auto">
          <a:xfrm>
            <a:off x="9448038" y="4940934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331832" y="4151502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958707" y="3362324"/>
            <a:ext cx="7620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78.86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271129" y="296760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8379968" y="257327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1010138" y="217855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031728" y="178384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5730365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6456679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183373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7909686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8636254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9362693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10089260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10815573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11542268" y="5344795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4313046" y="4933950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3552190" y="4144771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1880361" y="2463241"/>
            <a:ext cx="4660900" cy="1234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1920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ro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ue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ve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ere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endParaRPr sz="1400">
              <a:latin typeface="Arial MT"/>
              <a:cs typeface="Arial MT"/>
            </a:endParaRPr>
          </a:p>
          <a:p>
            <a:pPr marL="20955" marR="879475" indent="184785">
              <a:lnSpc>
                <a:spcPts val="1490"/>
              </a:lnSpc>
              <a:spcBef>
                <a:spcPts val="17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ciudadanía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mejorar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calidad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servicios.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337.-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percibo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comentarios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  <a:p>
            <a:pPr marL="12700" marR="691515" algn="ctr">
              <a:lnSpc>
                <a:spcPct val="92500"/>
              </a:lnSpc>
              <a:spcBef>
                <a:spcPts val="45"/>
              </a:spcBef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recomendaciones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ciudadanos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considerados…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338.-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mejora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constantemente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 atención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servicios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público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usuario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2018792" y="2069083"/>
            <a:ext cx="3420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9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servicio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1781682" y="2274188"/>
            <a:ext cx="40716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requerido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ciudadania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manera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cordial,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respetuosa…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492048" y="1674368"/>
            <a:ext cx="519493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335.-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buscamos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soluciones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atender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necesidades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endParaRPr sz="1400">
              <a:latin typeface="Arial MT"/>
              <a:cs typeface="Arial MT"/>
            </a:endParaRPr>
          </a:p>
          <a:p>
            <a:pPr marR="3810" algn="ctr">
              <a:lnSpc>
                <a:spcPts val="1645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ciudadanía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temas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nuestra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competencia.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24256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  <a:defRPr/>
            </a:pPr>
            <a:r>
              <a:rPr spc="65"/>
              <a:t>F90.Colaboración</a:t>
            </a:r>
            <a:endParaRPr/>
          </a:p>
          <a:p>
            <a:pPr marL="152400">
              <a:lnSpc>
                <a:spcPts val="4560"/>
              </a:lnSpc>
              <a:defRPr/>
            </a:pPr>
            <a:r>
              <a:rPr spc="5"/>
              <a:t>y</a:t>
            </a:r>
            <a:r>
              <a:rPr spc="-95"/>
              <a:t> </a:t>
            </a:r>
            <a:r>
              <a:rPr spc="10"/>
              <a:t>trabajo</a:t>
            </a:r>
            <a:r>
              <a:rPr spc="-90"/>
              <a:t> </a:t>
            </a:r>
            <a:r>
              <a:rPr spc="140"/>
              <a:t>en</a:t>
            </a:r>
            <a:r>
              <a:rPr spc="-90"/>
              <a:t> </a:t>
            </a:r>
            <a:r>
              <a:rPr spc="125"/>
              <a:t>equipo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676400"/>
            <a:ext cx="0" cy="3573779"/>
          </a:xfrm>
          <a:custGeom>
            <a:avLst/>
            <a:gdLst/>
            <a:ahLst/>
            <a:cxnLst/>
            <a:rect l="l" t="t" r="r" b="b"/>
            <a:pathLst>
              <a:path h="3573779" extrusionOk="0">
                <a:moveTo>
                  <a:pt x="0" y="0"/>
                </a:moveTo>
                <a:lnTo>
                  <a:pt x="0" y="3573779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850445" y="1676400"/>
            <a:ext cx="5288915" cy="3573779"/>
            <a:chOff x="5850445" y="1676400"/>
            <a:chExt cx="5288915" cy="3573779"/>
          </a:xfrm>
        </p:grpSpPr>
        <p:sp>
          <p:nvSpPr>
            <p:cNvPr id="6" name="object 6"/>
            <p:cNvSpPr/>
            <p:nvPr/>
          </p:nvSpPr>
          <p:spPr bwMode="auto">
            <a:xfrm>
              <a:off x="6563868" y="1676400"/>
              <a:ext cx="4253865" cy="3573779"/>
            </a:xfrm>
            <a:custGeom>
              <a:avLst/>
              <a:gdLst/>
              <a:ahLst/>
              <a:cxnLst/>
              <a:rect l="l" t="t" r="r" b="b"/>
              <a:pathLst>
                <a:path w="4253865" h="3573779" extrusionOk="0">
                  <a:moveTo>
                    <a:pt x="0" y="3368040"/>
                  </a:moveTo>
                  <a:lnTo>
                    <a:pt x="0" y="3573779"/>
                  </a:lnTo>
                </a:path>
                <a:path w="4253865" h="3573779" extrusionOk="0">
                  <a:moveTo>
                    <a:pt x="0" y="2177796"/>
                  </a:moveTo>
                  <a:lnTo>
                    <a:pt x="0" y="3182112"/>
                  </a:lnTo>
                </a:path>
                <a:path w="4253865" h="3573779" extrusionOk="0">
                  <a:moveTo>
                    <a:pt x="710183" y="3368040"/>
                  </a:moveTo>
                  <a:lnTo>
                    <a:pt x="710183" y="3573779"/>
                  </a:lnTo>
                </a:path>
                <a:path w="4253865" h="3573779" extrusionOk="0">
                  <a:moveTo>
                    <a:pt x="710183" y="2177796"/>
                  </a:moveTo>
                  <a:lnTo>
                    <a:pt x="710183" y="3182112"/>
                  </a:lnTo>
                </a:path>
                <a:path w="4253865" h="3573779" extrusionOk="0">
                  <a:moveTo>
                    <a:pt x="1418843" y="3368040"/>
                  </a:moveTo>
                  <a:lnTo>
                    <a:pt x="1418843" y="3573779"/>
                  </a:lnTo>
                </a:path>
                <a:path w="4253865" h="3573779" extrusionOk="0">
                  <a:moveTo>
                    <a:pt x="1418843" y="2177796"/>
                  </a:moveTo>
                  <a:lnTo>
                    <a:pt x="1418843" y="3182112"/>
                  </a:lnTo>
                </a:path>
                <a:path w="4253865" h="3573779" extrusionOk="0">
                  <a:moveTo>
                    <a:pt x="2127504" y="3368040"/>
                  </a:moveTo>
                  <a:lnTo>
                    <a:pt x="2127504" y="3573779"/>
                  </a:lnTo>
                </a:path>
                <a:path w="4253865" h="3573779" extrusionOk="0">
                  <a:moveTo>
                    <a:pt x="2127504" y="2177796"/>
                  </a:moveTo>
                  <a:lnTo>
                    <a:pt x="2127504" y="3182112"/>
                  </a:lnTo>
                </a:path>
                <a:path w="4253865" h="3573779" extrusionOk="0">
                  <a:moveTo>
                    <a:pt x="2836163" y="3368040"/>
                  </a:moveTo>
                  <a:lnTo>
                    <a:pt x="2836163" y="3573779"/>
                  </a:lnTo>
                </a:path>
                <a:path w="4253865" h="3573779" extrusionOk="0">
                  <a:moveTo>
                    <a:pt x="2836163" y="391667"/>
                  </a:moveTo>
                  <a:lnTo>
                    <a:pt x="2836163" y="3182112"/>
                  </a:lnTo>
                </a:path>
                <a:path w="4253865" h="3573779" extrusionOk="0">
                  <a:moveTo>
                    <a:pt x="3544824" y="3368040"/>
                  </a:moveTo>
                  <a:lnTo>
                    <a:pt x="3544824" y="3573779"/>
                  </a:lnTo>
                </a:path>
                <a:path w="4253865" h="3573779" extrusionOk="0">
                  <a:moveTo>
                    <a:pt x="3544824" y="391667"/>
                  </a:moveTo>
                  <a:lnTo>
                    <a:pt x="3544824" y="3182112"/>
                  </a:lnTo>
                </a:path>
                <a:path w="4253865" h="3573779" extrusionOk="0">
                  <a:moveTo>
                    <a:pt x="4253483" y="3368040"/>
                  </a:moveTo>
                  <a:lnTo>
                    <a:pt x="4253483" y="3573779"/>
                  </a:lnTo>
                </a:path>
                <a:path w="4253865" h="3573779" extrusionOk="0">
                  <a:moveTo>
                    <a:pt x="4253483" y="0"/>
                  </a:moveTo>
                  <a:lnTo>
                    <a:pt x="4253483" y="318211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855208" y="4858511"/>
              <a:ext cx="5283835" cy="186055"/>
            </a:xfrm>
            <a:custGeom>
              <a:avLst/>
              <a:gdLst/>
              <a:ahLst/>
              <a:cxnLst/>
              <a:rect l="l" t="t" r="r" b="b"/>
              <a:pathLst>
                <a:path w="5283834" h="186054" extrusionOk="0">
                  <a:moveTo>
                    <a:pt x="5283708" y="0"/>
                  </a:moveTo>
                  <a:lnTo>
                    <a:pt x="0" y="0"/>
                  </a:lnTo>
                  <a:lnTo>
                    <a:pt x="0" y="185927"/>
                  </a:lnTo>
                  <a:lnTo>
                    <a:pt x="5283708" y="185927"/>
                  </a:lnTo>
                  <a:lnTo>
                    <a:pt x="528370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563868" y="2068068"/>
              <a:ext cx="2127885" cy="1600200"/>
            </a:xfrm>
            <a:custGeom>
              <a:avLst/>
              <a:gdLst/>
              <a:ahLst/>
              <a:cxnLst/>
              <a:rect l="l" t="t" r="r" b="b"/>
              <a:pathLst>
                <a:path w="2127884" h="1600200" extrusionOk="0">
                  <a:moveTo>
                    <a:pt x="0" y="595884"/>
                  </a:moveTo>
                  <a:lnTo>
                    <a:pt x="0" y="1600200"/>
                  </a:lnTo>
                </a:path>
                <a:path w="2127884" h="1600200" extrusionOk="0">
                  <a:moveTo>
                    <a:pt x="710183" y="595884"/>
                  </a:moveTo>
                  <a:lnTo>
                    <a:pt x="710183" y="1600200"/>
                  </a:lnTo>
                </a:path>
                <a:path w="2127884" h="1600200" extrusionOk="0">
                  <a:moveTo>
                    <a:pt x="1418843" y="0"/>
                  </a:moveTo>
                  <a:lnTo>
                    <a:pt x="1418843" y="1600200"/>
                  </a:lnTo>
                </a:path>
                <a:path w="2127884" h="1600200" extrusionOk="0">
                  <a:moveTo>
                    <a:pt x="2127504" y="0"/>
                  </a:moveTo>
                  <a:lnTo>
                    <a:pt x="2127504" y="160020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855208" y="3668267"/>
              <a:ext cx="3214370" cy="186055"/>
            </a:xfrm>
            <a:custGeom>
              <a:avLst/>
              <a:gdLst/>
              <a:ahLst/>
              <a:cxnLst/>
              <a:rect l="l" t="t" r="r" b="b"/>
              <a:pathLst>
                <a:path w="3214370" h="186054" extrusionOk="0">
                  <a:moveTo>
                    <a:pt x="3214116" y="0"/>
                  </a:moveTo>
                  <a:lnTo>
                    <a:pt x="0" y="0"/>
                  </a:lnTo>
                  <a:lnTo>
                    <a:pt x="0" y="185928"/>
                  </a:lnTo>
                  <a:lnTo>
                    <a:pt x="3214116" y="185928"/>
                  </a:lnTo>
                  <a:lnTo>
                    <a:pt x="3214116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563868" y="2068068"/>
              <a:ext cx="710565" cy="408940"/>
            </a:xfrm>
            <a:custGeom>
              <a:avLst/>
              <a:gdLst/>
              <a:ahLst/>
              <a:cxnLst/>
              <a:rect l="l" t="t" r="r" b="b"/>
              <a:pathLst>
                <a:path w="710565" h="408939" extrusionOk="0">
                  <a:moveTo>
                    <a:pt x="0" y="0"/>
                  </a:moveTo>
                  <a:lnTo>
                    <a:pt x="0" y="408432"/>
                  </a:lnTo>
                </a:path>
                <a:path w="710565" h="408939" extrusionOk="0">
                  <a:moveTo>
                    <a:pt x="710183" y="0"/>
                  </a:moveTo>
                  <a:lnTo>
                    <a:pt x="710183" y="40843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855208" y="2476500"/>
              <a:ext cx="1991995" cy="187960"/>
            </a:xfrm>
            <a:custGeom>
              <a:avLst/>
              <a:gdLst/>
              <a:ahLst/>
              <a:cxnLst/>
              <a:rect l="l" t="t" r="r" b="b"/>
              <a:pathLst>
                <a:path w="1991995" h="187960" extrusionOk="0">
                  <a:moveTo>
                    <a:pt x="1991867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1991867" y="187451"/>
                  </a:lnTo>
                  <a:lnTo>
                    <a:pt x="199186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563868" y="1676400"/>
              <a:ext cx="3545204" cy="204470"/>
            </a:xfrm>
            <a:custGeom>
              <a:avLst/>
              <a:gdLst/>
              <a:ahLst/>
              <a:cxnLst/>
              <a:rect l="l" t="t" r="r" b="b"/>
              <a:pathLst>
                <a:path w="3545204" h="204469" extrusionOk="0">
                  <a:moveTo>
                    <a:pt x="0" y="0"/>
                  </a:moveTo>
                  <a:lnTo>
                    <a:pt x="0" y="204215"/>
                  </a:lnTo>
                </a:path>
                <a:path w="3545204" h="204469" extrusionOk="0">
                  <a:moveTo>
                    <a:pt x="710183" y="0"/>
                  </a:moveTo>
                  <a:lnTo>
                    <a:pt x="710183" y="204215"/>
                  </a:lnTo>
                </a:path>
                <a:path w="3545204" h="204469" extrusionOk="0">
                  <a:moveTo>
                    <a:pt x="1418843" y="0"/>
                  </a:moveTo>
                  <a:lnTo>
                    <a:pt x="1418843" y="204215"/>
                  </a:lnTo>
                </a:path>
                <a:path w="3545204" h="204469" extrusionOk="0">
                  <a:moveTo>
                    <a:pt x="2127504" y="0"/>
                  </a:moveTo>
                  <a:lnTo>
                    <a:pt x="2127504" y="204215"/>
                  </a:lnTo>
                </a:path>
                <a:path w="3545204" h="204469" extrusionOk="0">
                  <a:moveTo>
                    <a:pt x="2836163" y="0"/>
                  </a:moveTo>
                  <a:lnTo>
                    <a:pt x="2836163" y="204215"/>
                  </a:lnTo>
                </a:path>
                <a:path w="3545204" h="204469" extrusionOk="0">
                  <a:moveTo>
                    <a:pt x="3544824" y="0"/>
                  </a:moveTo>
                  <a:lnTo>
                    <a:pt x="3544824" y="20421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855208" y="1880615"/>
              <a:ext cx="4438015" cy="187960"/>
            </a:xfrm>
            <a:custGeom>
              <a:avLst/>
              <a:gdLst/>
              <a:ahLst/>
              <a:cxnLst/>
              <a:rect l="l" t="t" r="r" b="b"/>
              <a:pathLst>
                <a:path w="4438015" h="187960" extrusionOk="0">
                  <a:moveTo>
                    <a:pt x="4437888" y="0"/>
                  </a:moveTo>
                  <a:lnTo>
                    <a:pt x="0" y="0"/>
                  </a:lnTo>
                  <a:lnTo>
                    <a:pt x="0" y="187451"/>
                  </a:lnTo>
                  <a:lnTo>
                    <a:pt x="4437888" y="187451"/>
                  </a:lnTo>
                  <a:lnTo>
                    <a:pt x="44378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5855208" y="1676400"/>
              <a:ext cx="0" cy="3573779"/>
            </a:xfrm>
            <a:custGeom>
              <a:avLst/>
              <a:gdLst/>
              <a:ahLst/>
              <a:cxnLst/>
              <a:rect l="l" t="t" r="r" b="b"/>
              <a:pathLst>
                <a:path h="3573779" extrusionOk="0">
                  <a:moveTo>
                    <a:pt x="0" y="3573779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5" name="object 15"/>
          <p:cNvSpPr txBox="1"/>
          <p:nvPr/>
        </p:nvSpPr>
        <p:spPr bwMode="auto">
          <a:xfrm>
            <a:off x="11202416" y="4822316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132569" y="3631184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909941" y="2440051"/>
            <a:ext cx="7772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71.62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355326" y="184442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744083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452742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716165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870317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579357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9288018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996931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705592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41450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349622" y="4815332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3588765" y="3623894"/>
            <a:ext cx="212344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ct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9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2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2140966" y="2330576"/>
            <a:ext cx="357124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137285" marR="5080" indent="-112522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rec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it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ra 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equ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92048" y="1837689"/>
            <a:ext cx="52304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340.-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promueve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integración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nuestro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equipo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774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5"/>
              <a:t>F91.Comunicación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872215" y="1370075"/>
            <a:ext cx="0" cy="3880485"/>
          </a:xfrm>
          <a:custGeom>
            <a:avLst/>
            <a:gdLst/>
            <a:ahLst/>
            <a:cxnLst/>
            <a:rect l="l" t="t" r="r" b="b"/>
            <a:pathLst>
              <a:path h="3880485" extrusionOk="0">
                <a:moveTo>
                  <a:pt x="0" y="0"/>
                </a:moveTo>
                <a:lnTo>
                  <a:pt x="0" y="388010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608307" y="1370075"/>
            <a:ext cx="0" cy="3880485"/>
          </a:xfrm>
          <a:custGeom>
            <a:avLst/>
            <a:gdLst/>
            <a:ahLst/>
            <a:cxnLst/>
            <a:rect l="l" t="t" r="r" b="b"/>
            <a:pathLst>
              <a:path h="3880485" extrusionOk="0">
                <a:moveTo>
                  <a:pt x="0" y="0"/>
                </a:moveTo>
                <a:lnTo>
                  <a:pt x="0" y="388010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4245673" y="1370075"/>
            <a:ext cx="6559550" cy="3880485"/>
            <a:chOff x="4245673" y="1370075"/>
            <a:chExt cx="6559550" cy="3880485"/>
          </a:xfrm>
        </p:grpSpPr>
        <p:sp>
          <p:nvSpPr>
            <p:cNvPr id="7" name="object 7"/>
            <p:cNvSpPr/>
            <p:nvPr/>
          </p:nvSpPr>
          <p:spPr bwMode="auto">
            <a:xfrm>
              <a:off x="4986527" y="1370075"/>
              <a:ext cx="5149850" cy="3880485"/>
            </a:xfrm>
            <a:custGeom>
              <a:avLst/>
              <a:gdLst/>
              <a:ahLst/>
              <a:cxnLst/>
              <a:rect l="l" t="t" r="r" b="b"/>
              <a:pathLst>
                <a:path w="5149850" h="3880485" extrusionOk="0">
                  <a:moveTo>
                    <a:pt x="0" y="3657600"/>
                  </a:moveTo>
                  <a:lnTo>
                    <a:pt x="0" y="3880104"/>
                  </a:lnTo>
                </a:path>
                <a:path w="5149850" h="3880485" extrusionOk="0">
                  <a:moveTo>
                    <a:pt x="0" y="2363724"/>
                  </a:moveTo>
                  <a:lnTo>
                    <a:pt x="0" y="3454907"/>
                  </a:lnTo>
                </a:path>
                <a:path w="5149850" h="3880485" extrusionOk="0">
                  <a:moveTo>
                    <a:pt x="736092" y="3657600"/>
                  </a:moveTo>
                  <a:lnTo>
                    <a:pt x="736092" y="3880104"/>
                  </a:lnTo>
                </a:path>
                <a:path w="5149850" h="3880485" extrusionOk="0">
                  <a:moveTo>
                    <a:pt x="736092" y="2363724"/>
                  </a:moveTo>
                  <a:lnTo>
                    <a:pt x="736092" y="3454907"/>
                  </a:lnTo>
                </a:path>
                <a:path w="5149850" h="3880485" extrusionOk="0">
                  <a:moveTo>
                    <a:pt x="1472184" y="3657600"/>
                  </a:moveTo>
                  <a:lnTo>
                    <a:pt x="1472184" y="3880104"/>
                  </a:lnTo>
                </a:path>
                <a:path w="5149850" h="3880485" extrusionOk="0">
                  <a:moveTo>
                    <a:pt x="1472184" y="2363724"/>
                  </a:moveTo>
                  <a:lnTo>
                    <a:pt x="1472184" y="3454907"/>
                  </a:lnTo>
                </a:path>
                <a:path w="5149850" h="3880485" extrusionOk="0">
                  <a:moveTo>
                    <a:pt x="2206752" y="3657600"/>
                  </a:moveTo>
                  <a:lnTo>
                    <a:pt x="2206752" y="3880104"/>
                  </a:lnTo>
                </a:path>
                <a:path w="5149850" h="3880485" extrusionOk="0">
                  <a:moveTo>
                    <a:pt x="2206752" y="423672"/>
                  </a:moveTo>
                  <a:lnTo>
                    <a:pt x="2206752" y="3454907"/>
                  </a:lnTo>
                </a:path>
                <a:path w="5149850" h="3880485" extrusionOk="0">
                  <a:moveTo>
                    <a:pt x="2942844" y="3657600"/>
                  </a:moveTo>
                  <a:lnTo>
                    <a:pt x="2942844" y="3880104"/>
                  </a:lnTo>
                </a:path>
                <a:path w="5149850" h="3880485" extrusionOk="0">
                  <a:moveTo>
                    <a:pt x="2942844" y="0"/>
                  </a:moveTo>
                  <a:lnTo>
                    <a:pt x="2942844" y="3454907"/>
                  </a:lnTo>
                </a:path>
                <a:path w="5149850" h="3880485" extrusionOk="0">
                  <a:moveTo>
                    <a:pt x="3678936" y="3657600"/>
                  </a:moveTo>
                  <a:lnTo>
                    <a:pt x="3678936" y="3880104"/>
                  </a:lnTo>
                </a:path>
                <a:path w="5149850" h="3880485" extrusionOk="0">
                  <a:moveTo>
                    <a:pt x="3678936" y="0"/>
                  </a:moveTo>
                  <a:lnTo>
                    <a:pt x="3678936" y="3454907"/>
                  </a:lnTo>
                </a:path>
                <a:path w="5149850" h="3880485" extrusionOk="0">
                  <a:moveTo>
                    <a:pt x="4413504" y="3657600"/>
                  </a:moveTo>
                  <a:lnTo>
                    <a:pt x="4413504" y="3880104"/>
                  </a:lnTo>
                </a:path>
                <a:path w="5149850" h="3880485" extrusionOk="0">
                  <a:moveTo>
                    <a:pt x="4413504" y="0"/>
                  </a:moveTo>
                  <a:lnTo>
                    <a:pt x="4413504" y="3454907"/>
                  </a:lnTo>
                </a:path>
                <a:path w="5149850" h="3880485" extrusionOk="0">
                  <a:moveTo>
                    <a:pt x="5149596" y="3657600"/>
                  </a:moveTo>
                  <a:lnTo>
                    <a:pt x="5149596" y="3880104"/>
                  </a:lnTo>
                </a:path>
                <a:path w="5149850" h="3880485" extrusionOk="0">
                  <a:moveTo>
                    <a:pt x="5149596" y="0"/>
                  </a:moveTo>
                  <a:lnTo>
                    <a:pt x="5149596" y="345490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250435" y="4824984"/>
              <a:ext cx="6555105" cy="203200"/>
            </a:xfrm>
            <a:custGeom>
              <a:avLst/>
              <a:gdLst/>
              <a:ahLst/>
              <a:cxnLst/>
              <a:rect l="l" t="t" r="r" b="b"/>
              <a:pathLst>
                <a:path w="6555105" h="203200" extrusionOk="0">
                  <a:moveTo>
                    <a:pt x="6554723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6554723" y="202692"/>
                  </a:lnTo>
                  <a:lnTo>
                    <a:pt x="6554723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986527" y="2441447"/>
              <a:ext cx="1472565" cy="1089660"/>
            </a:xfrm>
            <a:custGeom>
              <a:avLst/>
              <a:gdLst/>
              <a:ahLst/>
              <a:cxnLst/>
              <a:rect l="l" t="t" r="r" b="b"/>
              <a:pathLst>
                <a:path w="1472564" h="1089660" extrusionOk="0">
                  <a:moveTo>
                    <a:pt x="0" y="0"/>
                  </a:moveTo>
                  <a:lnTo>
                    <a:pt x="0" y="1089660"/>
                  </a:lnTo>
                </a:path>
                <a:path w="1472564" h="1089660" extrusionOk="0">
                  <a:moveTo>
                    <a:pt x="736092" y="0"/>
                  </a:moveTo>
                  <a:lnTo>
                    <a:pt x="736092" y="1089660"/>
                  </a:lnTo>
                </a:path>
                <a:path w="1472564" h="1089660" extrusionOk="0">
                  <a:moveTo>
                    <a:pt x="1472184" y="0"/>
                  </a:moveTo>
                  <a:lnTo>
                    <a:pt x="1472184" y="108966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250435" y="3531108"/>
              <a:ext cx="2781300" cy="203200"/>
            </a:xfrm>
            <a:custGeom>
              <a:avLst/>
              <a:gdLst/>
              <a:ahLst/>
              <a:cxnLst/>
              <a:rect l="l" t="t" r="r" b="b"/>
              <a:pathLst>
                <a:path w="2781300" h="203200" extrusionOk="0">
                  <a:moveTo>
                    <a:pt x="2781300" y="0"/>
                  </a:moveTo>
                  <a:lnTo>
                    <a:pt x="0" y="0"/>
                  </a:lnTo>
                  <a:lnTo>
                    <a:pt x="0" y="202691"/>
                  </a:lnTo>
                  <a:lnTo>
                    <a:pt x="2781300" y="202691"/>
                  </a:lnTo>
                  <a:lnTo>
                    <a:pt x="278130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4986527" y="1793747"/>
              <a:ext cx="1472565" cy="445134"/>
            </a:xfrm>
            <a:custGeom>
              <a:avLst/>
              <a:gdLst/>
              <a:ahLst/>
              <a:cxnLst/>
              <a:rect l="l" t="t" r="r" b="b"/>
              <a:pathLst>
                <a:path w="1472564" h="445135" extrusionOk="0">
                  <a:moveTo>
                    <a:pt x="0" y="0"/>
                  </a:moveTo>
                  <a:lnTo>
                    <a:pt x="0" y="445007"/>
                  </a:lnTo>
                </a:path>
                <a:path w="1472564" h="445135" extrusionOk="0">
                  <a:moveTo>
                    <a:pt x="736092" y="0"/>
                  </a:moveTo>
                  <a:lnTo>
                    <a:pt x="736092" y="445007"/>
                  </a:lnTo>
                </a:path>
                <a:path w="1472564" h="445135" extrusionOk="0">
                  <a:moveTo>
                    <a:pt x="1472184" y="0"/>
                  </a:moveTo>
                  <a:lnTo>
                    <a:pt x="1472184" y="44500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4250435" y="2238755"/>
              <a:ext cx="2466340" cy="203200"/>
            </a:xfrm>
            <a:custGeom>
              <a:avLst/>
              <a:gdLst/>
              <a:ahLst/>
              <a:cxnLst/>
              <a:rect l="l" t="t" r="r" b="b"/>
              <a:pathLst>
                <a:path w="2466340" h="203200" extrusionOk="0">
                  <a:moveTo>
                    <a:pt x="2465832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465832" y="202692"/>
                  </a:lnTo>
                  <a:lnTo>
                    <a:pt x="246583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4986527" y="1370075"/>
              <a:ext cx="2207260" cy="220979"/>
            </a:xfrm>
            <a:custGeom>
              <a:avLst/>
              <a:gdLst/>
              <a:ahLst/>
              <a:cxnLst/>
              <a:rect l="l" t="t" r="r" b="b"/>
              <a:pathLst>
                <a:path w="2207259" h="220980" extrusionOk="0">
                  <a:moveTo>
                    <a:pt x="0" y="0"/>
                  </a:moveTo>
                  <a:lnTo>
                    <a:pt x="0" y="220979"/>
                  </a:lnTo>
                </a:path>
                <a:path w="2207259" h="220980" extrusionOk="0">
                  <a:moveTo>
                    <a:pt x="736092" y="0"/>
                  </a:moveTo>
                  <a:lnTo>
                    <a:pt x="736092" y="220979"/>
                  </a:lnTo>
                </a:path>
                <a:path w="2207259" h="220980" extrusionOk="0">
                  <a:moveTo>
                    <a:pt x="1472184" y="0"/>
                  </a:moveTo>
                  <a:lnTo>
                    <a:pt x="1472184" y="220979"/>
                  </a:lnTo>
                </a:path>
                <a:path w="2207259" h="220980" extrusionOk="0">
                  <a:moveTo>
                    <a:pt x="2206752" y="0"/>
                  </a:moveTo>
                  <a:lnTo>
                    <a:pt x="2206752" y="22097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250435" y="1591055"/>
              <a:ext cx="3104515" cy="203200"/>
            </a:xfrm>
            <a:custGeom>
              <a:avLst/>
              <a:gdLst/>
              <a:ahLst/>
              <a:cxnLst/>
              <a:rect l="l" t="t" r="r" b="b"/>
              <a:pathLst>
                <a:path w="3104515" h="203200" extrusionOk="0">
                  <a:moveTo>
                    <a:pt x="3104388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104388" y="202692"/>
                  </a:lnTo>
                  <a:lnTo>
                    <a:pt x="3104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4250435" y="1370075"/>
              <a:ext cx="0" cy="3880485"/>
            </a:xfrm>
            <a:custGeom>
              <a:avLst/>
              <a:gdLst/>
              <a:ahLst/>
              <a:cxnLst/>
              <a:rect l="l" t="t" r="r" b="b"/>
              <a:pathLst>
                <a:path h="3880485" extrusionOk="0">
                  <a:moveTo>
                    <a:pt x="0" y="3880104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6"/>
          <p:cNvSpPr txBox="1"/>
          <p:nvPr/>
        </p:nvSpPr>
        <p:spPr bwMode="auto">
          <a:xfrm>
            <a:off x="10868025" y="479679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093711" y="350316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777355" y="220954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417433" y="156286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138928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874767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610605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6346316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081773" y="5330697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817611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553450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9289160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024998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760709" y="533069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1496292" y="5330697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2744851" y="4789677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1983739" y="3496183"/>
            <a:ext cx="21278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Prom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8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492048" y="2100199"/>
            <a:ext cx="362204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317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343.-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Considero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 en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utilizan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fo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fici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edios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ern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528319" y="1453388"/>
            <a:ext cx="357949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10870" marR="5080" indent="-59880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342.-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comunicamos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forma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efectiva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entre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diferentes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277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20"/>
              <a:t>F92.Covid</a:t>
            </a:r>
            <a:r>
              <a:rPr spc="-195"/>
              <a:t>-</a:t>
            </a:r>
            <a:r>
              <a:rPr spc="-535"/>
              <a:t>19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608307" y="1370075"/>
            <a:ext cx="0" cy="3827145"/>
          </a:xfrm>
          <a:custGeom>
            <a:avLst/>
            <a:gdLst/>
            <a:ahLst/>
            <a:cxnLst/>
            <a:rect l="l" t="t" r="r" b="b"/>
            <a:pathLst>
              <a:path h="3827145" extrusionOk="0">
                <a:moveTo>
                  <a:pt x="0" y="0"/>
                </a:moveTo>
                <a:lnTo>
                  <a:pt x="0" y="3826764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6120193" y="1370075"/>
            <a:ext cx="5191125" cy="3827145"/>
            <a:chOff x="6120193" y="1370075"/>
            <a:chExt cx="5191125" cy="3827145"/>
          </a:xfrm>
        </p:grpSpPr>
        <p:sp>
          <p:nvSpPr>
            <p:cNvPr id="6" name="object 6"/>
            <p:cNvSpPr/>
            <p:nvPr/>
          </p:nvSpPr>
          <p:spPr bwMode="auto">
            <a:xfrm>
              <a:off x="6734555" y="2386583"/>
              <a:ext cx="4264660" cy="2810510"/>
            </a:xfrm>
            <a:custGeom>
              <a:avLst/>
              <a:gdLst/>
              <a:ahLst/>
              <a:cxnLst/>
              <a:rect l="l" t="t" r="r" b="b"/>
              <a:pathLst>
                <a:path w="4264659" h="2810510" extrusionOk="0">
                  <a:moveTo>
                    <a:pt x="0" y="2679191"/>
                  </a:moveTo>
                  <a:lnTo>
                    <a:pt x="0" y="2810255"/>
                  </a:lnTo>
                </a:path>
                <a:path w="4264659" h="2810510" extrusionOk="0">
                  <a:moveTo>
                    <a:pt x="0" y="1912620"/>
                  </a:moveTo>
                  <a:lnTo>
                    <a:pt x="0" y="2558796"/>
                  </a:lnTo>
                </a:path>
                <a:path w="4264659" h="2810510" extrusionOk="0">
                  <a:moveTo>
                    <a:pt x="608076" y="2679191"/>
                  </a:moveTo>
                  <a:lnTo>
                    <a:pt x="608076" y="2810255"/>
                  </a:lnTo>
                </a:path>
                <a:path w="4264659" h="2810510" extrusionOk="0">
                  <a:moveTo>
                    <a:pt x="608076" y="1912620"/>
                  </a:moveTo>
                  <a:lnTo>
                    <a:pt x="608076" y="2558796"/>
                  </a:lnTo>
                </a:path>
                <a:path w="4264659" h="2810510" extrusionOk="0">
                  <a:moveTo>
                    <a:pt x="1217676" y="2679191"/>
                  </a:moveTo>
                  <a:lnTo>
                    <a:pt x="1217676" y="2810255"/>
                  </a:lnTo>
                </a:path>
                <a:path w="4264659" h="2810510" extrusionOk="0">
                  <a:moveTo>
                    <a:pt x="1217676" y="1912620"/>
                  </a:moveTo>
                  <a:lnTo>
                    <a:pt x="1217676" y="2558796"/>
                  </a:lnTo>
                </a:path>
                <a:path w="4264659" h="2810510" extrusionOk="0">
                  <a:moveTo>
                    <a:pt x="1827276" y="2679191"/>
                  </a:moveTo>
                  <a:lnTo>
                    <a:pt x="1827276" y="2810255"/>
                  </a:lnTo>
                </a:path>
                <a:path w="4264659" h="2810510" extrusionOk="0">
                  <a:moveTo>
                    <a:pt x="1827276" y="1912620"/>
                  </a:moveTo>
                  <a:lnTo>
                    <a:pt x="1827276" y="2558796"/>
                  </a:lnTo>
                </a:path>
                <a:path w="4264659" h="2810510" extrusionOk="0">
                  <a:moveTo>
                    <a:pt x="2436876" y="2679191"/>
                  </a:moveTo>
                  <a:lnTo>
                    <a:pt x="2436876" y="2810255"/>
                  </a:lnTo>
                </a:path>
                <a:path w="4264659" h="2810510" extrusionOk="0">
                  <a:moveTo>
                    <a:pt x="2436876" y="1912620"/>
                  </a:moveTo>
                  <a:lnTo>
                    <a:pt x="2436876" y="2558796"/>
                  </a:lnTo>
                </a:path>
                <a:path w="4264659" h="2810510" extrusionOk="0">
                  <a:moveTo>
                    <a:pt x="3044952" y="2679191"/>
                  </a:moveTo>
                  <a:lnTo>
                    <a:pt x="3044952" y="2810255"/>
                  </a:lnTo>
                </a:path>
                <a:path w="4264659" h="2810510" extrusionOk="0">
                  <a:moveTo>
                    <a:pt x="3044952" y="1912620"/>
                  </a:moveTo>
                  <a:lnTo>
                    <a:pt x="3044952" y="2558796"/>
                  </a:lnTo>
                </a:path>
                <a:path w="4264659" h="2810510" extrusionOk="0">
                  <a:moveTo>
                    <a:pt x="3654552" y="2679191"/>
                  </a:moveTo>
                  <a:lnTo>
                    <a:pt x="3654552" y="2810255"/>
                  </a:lnTo>
                </a:path>
                <a:path w="4264659" h="2810510" extrusionOk="0">
                  <a:moveTo>
                    <a:pt x="3654552" y="1912620"/>
                  </a:moveTo>
                  <a:lnTo>
                    <a:pt x="3654552" y="2558796"/>
                  </a:lnTo>
                </a:path>
                <a:path w="4264659" h="2810510" extrusionOk="0">
                  <a:moveTo>
                    <a:pt x="4264152" y="2679191"/>
                  </a:moveTo>
                  <a:lnTo>
                    <a:pt x="4264152" y="2810255"/>
                  </a:lnTo>
                </a:path>
                <a:path w="4264659" h="2810510" extrusionOk="0">
                  <a:moveTo>
                    <a:pt x="4264152" y="0"/>
                  </a:moveTo>
                  <a:lnTo>
                    <a:pt x="4264152" y="255879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124955" y="4945379"/>
              <a:ext cx="4928870" cy="120650"/>
            </a:xfrm>
            <a:custGeom>
              <a:avLst/>
              <a:gdLst/>
              <a:ahLst/>
              <a:cxnLst/>
              <a:rect l="l" t="t" r="r" b="b"/>
              <a:pathLst>
                <a:path w="4928870" h="120650" extrusionOk="0">
                  <a:moveTo>
                    <a:pt x="4928615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928615" y="120396"/>
                  </a:lnTo>
                  <a:lnTo>
                    <a:pt x="4928615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734555" y="3534155"/>
              <a:ext cx="3655060" cy="646430"/>
            </a:xfrm>
            <a:custGeom>
              <a:avLst/>
              <a:gdLst/>
              <a:ahLst/>
              <a:cxnLst/>
              <a:rect l="l" t="t" r="r" b="b"/>
              <a:pathLst>
                <a:path w="3655059" h="646429" extrusionOk="0">
                  <a:moveTo>
                    <a:pt x="0" y="0"/>
                  </a:moveTo>
                  <a:lnTo>
                    <a:pt x="0" y="646176"/>
                  </a:lnTo>
                </a:path>
                <a:path w="3655059" h="646429" extrusionOk="0">
                  <a:moveTo>
                    <a:pt x="608076" y="0"/>
                  </a:moveTo>
                  <a:lnTo>
                    <a:pt x="608076" y="646176"/>
                  </a:lnTo>
                </a:path>
                <a:path w="3655059" h="646429" extrusionOk="0">
                  <a:moveTo>
                    <a:pt x="1217676" y="0"/>
                  </a:moveTo>
                  <a:lnTo>
                    <a:pt x="1217676" y="646176"/>
                  </a:lnTo>
                </a:path>
                <a:path w="3655059" h="646429" extrusionOk="0">
                  <a:moveTo>
                    <a:pt x="1827276" y="0"/>
                  </a:moveTo>
                  <a:lnTo>
                    <a:pt x="1827276" y="646176"/>
                  </a:lnTo>
                </a:path>
                <a:path w="3655059" h="646429" extrusionOk="0">
                  <a:moveTo>
                    <a:pt x="2436876" y="0"/>
                  </a:moveTo>
                  <a:lnTo>
                    <a:pt x="2436876" y="646176"/>
                  </a:lnTo>
                </a:path>
                <a:path w="3655059" h="646429" extrusionOk="0">
                  <a:moveTo>
                    <a:pt x="3044952" y="0"/>
                  </a:moveTo>
                  <a:lnTo>
                    <a:pt x="3044952" y="646176"/>
                  </a:lnTo>
                </a:path>
                <a:path w="3655059" h="646429" extrusionOk="0">
                  <a:moveTo>
                    <a:pt x="3654552" y="0"/>
                  </a:moveTo>
                  <a:lnTo>
                    <a:pt x="3654552" y="64617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124955" y="4180331"/>
              <a:ext cx="4719955" cy="119380"/>
            </a:xfrm>
            <a:custGeom>
              <a:avLst/>
              <a:gdLst/>
              <a:ahLst/>
              <a:cxnLst/>
              <a:rect l="l" t="t" r="r" b="b"/>
              <a:pathLst>
                <a:path w="4719955" h="119379" extrusionOk="0">
                  <a:moveTo>
                    <a:pt x="4719828" y="0"/>
                  </a:moveTo>
                  <a:lnTo>
                    <a:pt x="0" y="0"/>
                  </a:lnTo>
                  <a:lnTo>
                    <a:pt x="0" y="118871"/>
                  </a:lnTo>
                  <a:lnTo>
                    <a:pt x="4719828" y="118871"/>
                  </a:lnTo>
                  <a:lnTo>
                    <a:pt x="4719828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734555" y="3151631"/>
              <a:ext cx="3655060" cy="262255"/>
            </a:xfrm>
            <a:custGeom>
              <a:avLst/>
              <a:gdLst/>
              <a:ahLst/>
              <a:cxnLst/>
              <a:rect l="l" t="t" r="r" b="b"/>
              <a:pathLst>
                <a:path w="3655059" h="262254" extrusionOk="0">
                  <a:moveTo>
                    <a:pt x="0" y="0"/>
                  </a:moveTo>
                  <a:lnTo>
                    <a:pt x="0" y="262127"/>
                  </a:lnTo>
                </a:path>
                <a:path w="3655059" h="262254" extrusionOk="0">
                  <a:moveTo>
                    <a:pt x="608076" y="0"/>
                  </a:moveTo>
                  <a:lnTo>
                    <a:pt x="608076" y="262127"/>
                  </a:lnTo>
                </a:path>
                <a:path w="3655059" h="262254" extrusionOk="0">
                  <a:moveTo>
                    <a:pt x="1217676" y="0"/>
                  </a:moveTo>
                  <a:lnTo>
                    <a:pt x="1217676" y="262127"/>
                  </a:lnTo>
                </a:path>
                <a:path w="3655059" h="262254" extrusionOk="0">
                  <a:moveTo>
                    <a:pt x="1827276" y="0"/>
                  </a:moveTo>
                  <a:lnTo>
                    <a:pt x="1827276" y="262127"/>
                  </a:lnTo>
                </a:path>
                <a:path w="3655059" h="262254" extrusionOk="0">
                  <a:moveTo>
                    <a:pt x="2436876" y="0"/>
                  </a:moveTo>
                  <a:lnTo>
                    <a:pt x="2436876" y="262127"/>
                  </a:lnTo>
                </a:path>
                <a:path w="3655059" h="262254" extrusionOk="0">
                  <a:moveTo>
                    <a:pt x="3044952" y="0"/>
                  </a:moveTo>
                  <a:lnTo>
                    <a:pt x="3044952" y="262127"/>
                  </a:lnTo>
                </a:path>
                <a:path w="3655059" h="262254" extrusionOk="0">
                  <a:moveTo>
                    <a:pt x="3654552" y="0"/>
                  </a:moveTo>
                  <a:lnTo>
                    <a:pt x="3654552" y="2621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124955" y="3413759"/>
              <a:ext cx="4281170" cy="120650"/>
            </a:xfrm>
            <a:custGeom>
              <a:avLst/>
              <a:gdLst/>
              <a:ahLst/>
              <a:cxnLst/>
              <a:rect l="l" t="t" r="r" b="b"/>
              <a:pathLst>
                <a:path w="4281170" h="120650" extrusionOk="0">
                  <a:moveTo>
                    <a:pt x="4280916" y="0"/>
                  </a:moveTo>
                  <a:lnTo>
                    <a:pt x="0" y="0"/>
                  </a:lnTo>
                  <a:lnTo>
                    <a:pt x="0" y="120395"/>
                  </a:lnTo>
                  <a:lnTo>
                    <a:pt x="4280916" y="120395"/>
                  </a:lnTo>
                  <a:lnTo>
                    <a:pt x="42809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734555" y="2769108"/>
              <a:ext cx="3655060" cy="262255"/>
            </a:xfrm>
            <a:custGeom>
              <a:avLst/>
              <a:gdLst/>
              <a:ahLst/>
              <a:cxnLst/>
              <a:rect l="l" t="t" r="r" b="b"/>
              <a:pathLst>
                <a:path w="3655059" h="262255" extrusionOk="0">
                  <a:moveTo>
                    <a:pt x="0" y="0"/>
                  </a:moveTo>
                  <a:lnTo>
                    <a:pt x="0" y="262127"/>
                  </a:lnTo>
                </a:path>
                <a:path w="3655059" h="262255" extrusionOk="0">
                  <a:moveTo>
                    <a:pt x="608076" y="0"/>
                  </a:moveTo>
                  <a:lnTo>
                    <a:pt x="608076" y="262127"/>
                  </a:lnTo>
                </a:path>
                <a:path w="3655059" h="262255" extrusionOk="0">
                  <a:moveTo>
                    <a:pt x="1217676" y="0"/>
                  </a:moveTo>
                  <a:lnTo>
                    <a:pt x="1217676" y="262127"/>
                  </a:lnTo>
                </a:path>
                <a:path w="3655059" h="262255" extrusionOk="0">
                  <a:moveTo>
                    <a:pt x="1827276" y="0"/>
                  </a:moveTo>
                  <a:lnTo>
                    <a:pt x="1827276" y="262127"/>
                  </a:lnTo>
                </a:path>
                <a:path w="3655059" h="262255" extrusionOk="0">
                  <a:moveTo>
                    <a:pt x="2436876" y="0"/>
                  </a:moveTo>
                  <a:lnTo>
                    <a:pt x="2436876" y="262127"/>
                  </a:lnTo>
                </a:path>
                <a:path w="3655059" h="262255" extrusionOk="0">
                  <a:moveTo>
                    <a:pt x="3044952" y="0"/>
                  </a:moveTo>
                  <a:lnTo>
                    <a:pt x="3044952" y="262127"/>
                  </a:lnTo>
                </a:path>
                <a:path w="3655059" h="262255" extrusionOk="0">
                  <a:moveTo>
                    <a:pt x="3654552" y="0"/>
                  </a:moveTo>
                  <a:lnTo>
                    <a:pt x="3654552" y="2621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6124955" y="3031235"/>
              <a:ext cx="4395470" cy="120650"/>
            </a:xfrm>
            <a:custGeom>
              <a:avLst/>
              <a:gdLst/>
              <a:ahLst/>
              <a:cxnLst/>
              <a:rect l="l" t="t" r="r" b="b"/>
              <a:pathLst>
                <a:path w="4395470" h="120650" extrusionOk="0">
                  <a:moveTo>
                    <a:pt x="4395216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395216" y="120396"/>
                  </a:lnTo>
                  <a:lnTo>
                    <a:pt x="43952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734555" y="2386583"/>
              <a:ext cx="3655060" cy="262255"/>
            </a:xfrm>
            <a:custGeom>
              <a:avLst/>
              <a:gdLst/>
              <a:ahLst/>
              <a:cxnLst/>
              <a:rect l="l" t="t" r="r" b="b"/>
              <a:pathLst>
                <a:path w="3655059" h="262255" extrusionOk="0">
                  <a:moveTo>
                    <a:pt x="0" y="0"/>
                  </a:moveTo>
                  <a:lnTo>
                    <a:pt x="0" y="262127"/>
                  </a:lnTo>
                </a:path>
                <a:path w="3655059" h="262255" extrusionOk="0">
                  <a:moveTo>
                    <a:pt x="608076" y="0"/>
                  </a:moveTo>
                  <a:lnTo>
                    <a:pt x="608076" y="262127"/>
                  </a:lnTo>
                </a:path>
                <a:path w="3655059" h="262255" extrusionOk="0">
                  <a:moveTo>
                    <a:pt x="1217676" y="0"/>
                  </a:moveTo>
                  <a:lnTo>
                    <a:pt x="1217676" y="262127"/>
                  </a:lnTo>
                </a:path>
                <a:path w="3655059" h="262255" extrusionOk="0">
                  <a:moveTo>
                    <a:pt x="1827276" y="0"/>
                  </a:moveTo>
                  <a:lnTo>
                    <a:pt x="1827276" y="262127"/>
                  </a:lnTo>
                </a:path>
                <a:path w="3655059" h="262255" extrusionOk="0">
                  <a:moveTo>
                    <a:pt x="2436876" y="0"/>
                  </a:moveTo>
                  <a:lnTo>
                    <a:pt x="2436876" y="262127"/>
                  </a:lnTo>
                </a:path>
                <a:path w="3655059" h="262255" extrusionOk="0">
                  <a:moveTo>
                    <a:pt x="3044952" y="0"/>
                  </a:moveTo>
                  <a:lnTo>
                    <a:pt x="3044952" y="262127"/>
                  </a:lnTo>
                </a:path>
                <a:path w="3655059" h="262255" extrusionOk="0">
                  <a:moveTo>
                    <a:pt x="3654552" y="0"/>
                  </a:moveTo>
                  <a:lnTo>
                    <a:pt x="3654552" y="2621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6124955" y="2648711"/>
              <a:ext cx="4628515" cy="120650"/>
            </a:xfrm>
            <a:custGeom>
              <a:avLst/>
              <a:gdLst/>
              <a:ahLst/>
              <a:cxnLst/>
              <a:rect l="l" t="t" r="r" b="b"/>
              <a:pathLst>
                <a:path w="4628515" h="120650" extrusionOk="0">
                  <a:moveTo>
                    <a:pt x="4628388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628388" y="120396"/>
                  </a:lnTo>
                  <a:lnTo>
                    <a:pt x="46283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734555" y="2004059"/>
              <a:ext cx="4264660" cy="262255"/>
            </a:xfrm>
            <a:custGeom>
              <a:avLst/>
              <a:gdLst/>
              <a:ahLst/>
              <a:cxnLst/>
              <a:rect l="l" t="t" r="r" b="b"/>
              <a:pathLst>
                <a:path w="4264659" h="262255" extrusionOk="0">
                  <a:moveTo>
                    <a:pt x="0" y="0"/>
                  </a:moveTo>
                  <a:lnTo>
                    <a:pt x="0" y="262127"/>
                  </a:lnTo>
                </a:path>
                <a:path w="4264659" h="262255" extrusionOk="0">
                  <a:moveTo>
                    <a:pt x="608076" y="0"/>
                  </a:moveTo>
                  <a:lnTo>
                    <a:pt x="608076" y="262127"/>
                  </a:lnTo>
                </a:path>
                <a:path w="4264659" h="262255" extrusionOk="0">
                  <a:moveTo>
                    <a:pt x="1217676" y="0"/>
                  </a:moveTo>
                  <a:lnTo>
                    <a:pt x="1217676" y="262127"/>
                  </a:lnTo>
                </a:path>
                <a:path w="4264659" h="262255" extrusionOk="0">
                  <a:moveTo>
                    <a:pt x="1827276" y="0"/>
                  </a:moveTo>
                  <a:lnTo>
                    <a:pt x="1827276" y="262127"/>
                  </a:lnTo>
                </a:path>
                <a:path w="4264659" h="262255" extrusionOk="0">
                  <a:moveTo>
                    <a:pt x="2436876" y="0"/>
                  </a:moveTo>
                  <a:lnTo>
                    <a:pt x="2436876" y="262127"/>
                  </a:lnTo>
                </a:path>
                <a:path w="4264659" h="262255" extrusionOk="0">
                  <a:moveTo>
                    <a:pt x="3044952" y="0"/>
                  </a:moveTo>
                  <a:lnTo>
                    <a:pt x="3044952" y="262127"/>
                  </a:lnTo>
                </a:path>
                <a:path w="4264659" h="262255" extrusionOk="0">
                  <a:moveTo>
                    <a:pt x="3654552" y="0"/>
                  </a:moveTo>
                  <a:lnTo>
                    <a:pt x="3654552" y="262127"/>
                  </a:lnTo>
                </a:path>
                <a:path w="4264659" h="262255" extrusionOk="0">
                  <a:moveTo>
                    <a:pt x="4264152" y="0"/>
                  </a:moveTo>
                  <a:lnTo>
                    <a:pt x="4264152" y="2621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6124955" y="2266187"/>
              <a:ext cx="4884420" cy="120650"/>
            </a:xfrm>
            <a:custGeom>
              <a:avLst/>
              <a:gdLst/>
              <a:ahLst/>
              <a:cxnLst/>
              <a:rect l="l" t="t" r="r" b="b"/>
              <a:pathLst>
                <a:path w="4884420" h="120650" extrusionOk="0">
                  <a:moveTo>
                    <a:pt x="4884420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884420" y="120396"/>
                  </a:lnTo>
                  <a:lnTo>
                    <a:pt x="48844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734555" y="1621535"/>
              <a:ext cx="4264660" cy="262255"/>
            </a:xfrm>
            <a:custGeom>
              <a:avLst/>
              <a:gdLst/>
              <a:ahLst/>
              <a:cxnLst/>
              <a:rect l="l" t="t" r="r" b="b"/>
              <a:pathLst>
                <a:path w="4264659" h="262255" extrusionOk="0">
                  <a:moveTo>
                    <a:pt x="0" y="0"/>
                  </a:moveTo>
                  <a:lnTo>
                    <a:pt x="0" y="262127"/>
                  </a:lnTo>
                </a:path>
                <a:path w="4264659" h="262255" extrusionOk="0">
                  <a:moveTo>
                    <a:pt x="608076" y="0"/>
                  </a:moveTo>
                  <a:lnTo>
                    <a:pt x="608076" y="262127"/>
                  </a:lnTo>
                </a:path>
                <a:path w="4264659" h="262255" extrusionOk="0">
                  <a:moveTo>
                    <a:pt x="1217676" y="0"/>
                  </a:moveTo>
                  <a:lnTo>
                    <a:pt x="1217676" y="262127"/>
                  </a:lnTo>
                </a:path>
                <a:path w="4264659" h="262255" extrusionOk="0">
                  <a:moveTo>
                    <a:pt x="1827276" y="0"/>
                  </a:moveTo>
                  <a:lnTo>
                    <a:pt x="1827276" y="262127"/>
                  </a:lnTo>
                </a:path>
                <a:path w="4264659" h="262255" extrusionOk="0">
                  <a:moveTo>
                    <a:pt x="2436876" y="0"/>
                  </a:moveTo>
                  <a:lnTo>
                    <a:pt x="2436876" y="262127"/>
                  </a:lnTo>
                </a:path>
                <a:path w="4264659" h="262255" extrusionOk="0">
                  <a:moveTo>
                    <a:pt x="3044952" y="0"/>
                  </a:moveTo>
                  <a:lnTo>
                    <a:pt x="3044952" y="262127"/>
                  </a:lnTo>
                </a:path>
                <a:path w="4264659" h="262255" extrusionOk="0">
                  <a:moveTo>
                    <a:pt x="3654552" y="0"/>
                  </a:moveTo>
                  <a:lnTo>
                    <a:pt x="3654552" y="262127"/>
                  </a:lnTo>
                </a:path>
                <a:path w="4264659" h="262255" extrusionOk="0">
                  <a:moveTo>
                    <a:pt x="4264152" y="0"/>
                  </a:moveTo>
                  <a:lnTo>
                    <a:pt x="4264152" y="26212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6124955" y="1883663"/>
              <a:ext cx="4947285" cy="120650"/>
            </a:xfrm>
            <a:custGeom>
              <a:avLst/>
              <a:gdLst/>
              <a:ahLst/>
              <a:cxnLst/>
              <a:rect l="l" t="t" r="r" b="b"/>
              <a:pathLst>
                <a:path w="4947284" h="120650" extrusionOk="0">
                  <a:moveTo>
                    <a:pt x="4946904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4946904" y="120396"/>
                  </a:lnTo>
                  <a:lnTo>
                    <a:pt x="494690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734555" y="1370075"/>
              <a:ext cx="4264660" cy="131445"/>
            </a:xfrm>
            <a:custGeom>
              <a:avLst/>
              <a:gdLst/>
              <a:ahLst/>
              <a:cxnLst/>
              <a:rect l="l" t="t" r="r" b="b"/>
              <a:pathLst>
                <a:path w="4264659" h="131444" extrusionOk="0">
                  <a:moveTo>
                    <a:pt x="0" y="0"/>
                  </a:moveTo>
                  <a:lnTo>
                    <a:pt x="0" y="131063"/>
                  </a:lnTo>
                </a:path>
                <a:path w="4264659" h="131444" extrusionOk="0">
                  <a:moveTo>
                    <a:pt x="608076" y="0"/>
                  </a:moveTo>
                  <a:lnTo>
                    <a:pt x="608076" y="131063"/>
                  </a:lnTo>
                </a:path>
                <a:path w="4264659" h="131444" extrusionOk="0">
                  <a:moveTo>
                    <a:pt x="1217676" y="0"/>
                  </a:moveTo>
                  <a:lnTo>
                    <a:pt x="1217676" y="131063"/>
                  </a:lnTo>
                </a:path>
                <a:path w="4264659" h="131444" extrusionOk="0">
                  <a:moveTo>
                    <a:pt x="1827276" y="0"/>
                  </a:moveTo>
                  <a:lnTo>
                    <a:pt x="1827276" y="131063"/>
                  </a:lnTo>
                </a:path>
                <a:path w="4264659" h="131444" extrusionOk="0">
                  <a:moveTo>
                    <a:pt x="2436876" y="0"/>
                  </a:moveTo>
                  <a:lnTo>
                    <a:pt x="2436876" y="131063"/>
                  </a:lnTo>
                </a:path>
                <a:path w="4264659" h="131444" extrusionOk="0">
                  <a:moveTo>
                    <a:pt x="3044952" y="0"/>
                  </a:moveTo>
                  <a:lnTo>
                    <a:pt x="3044952" y="131063"/>
                  </a:lnTo>
                </a:path>
                <a:path w="4264659" h="131444" extrusionOk="0">
                  <a:moveTo>
                    <a:pt x="3654552" y="0"/>
                  </a:moveTo>
                  <a:lnTo>
                    <a:pt x="3654552" y="131063"/>
                  </a:lnTo>
                </a:path>
                <a:path w="4264659" h="131444" extrusionOk="0">
                  <a:moveTo>
                    <a:pt x="4264152" y="0"/>
                  </a:moveTo>
                  <a:lnTo>
                    <a:pt x="4264152" y="1310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6124955" y="1501139"/>
              <a:ext cx="5186680" cy="120650"/>
            </a:xfrm>
            <a:custGeom>
              <a:avLst/>
              <a:gdLst/>
              <a:ahLst/>
              <a:cxnLst/>
              <a:rect l="l" t="t" r="r" b="b"/>
              <a:pathLst>
                <a:path w="5186680" h="120650" extrusionOk="0">
                  <a:moveTo>
                    <a:pt x="5186172" y="0"/>
                  </a:moveTo>
                  <a:lnTo>
                    <a:pt x="0" y="0"/>
                  </a:lnTo>
                  <a:lnTo>
                    <a:pt x="0" y="120396"/>
                  </a:lnTo>
                  <a:lnTo>
                    <a:pt x="5186172" y="120396"/>
                  </a:lnTo>
                  <a:lnTo>
                    <a:pt x="51861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6124955" y="1370075"/>
              <a:ext cx="0" cy="3827145"/>
            </a:xfrm>
            <a:custGeom>
              <a:avLst/>
              <a:gdLst/>
              <a:ahLst/>
              <a:cxnLst/>
              <a:rect l="l" t="t" r="r" b="b"/>
              <a:pathLst>
                <a:path h="3827145" extrusionOk="0">
                  <a:moveTo>
                    <a:pt x="0" y="3826764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3" name="object 23"/>
          <p:cNvSpPr txBox="1"/>
          <p:nvPr/>
        </p:nvSpPr>
        <p:spPr bwMode="auto">
          <a:xfrm>
            <a:off x="11116182" y="4875657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907648" y="4109973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0468481" y="334467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581893" y="296189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816208" y="25789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1071606" y="1813687"/>
            <a:ext cx="467359" cy="6223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493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5">
                <a:solidFill>
                  <a:srgbClr val="404040"/>
                </a:solidFill>
                <a:latin typeface="Arial MT"/>
                <a:cs typeface="Arial MT"/>
              </a:rPr>
              <a:t>81.2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30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1356340" y="1430782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85.13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6062853" y="5277434"/>
            <a:ext cx="1263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6622160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7231506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7840726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8450071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9059418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9668636" y="5277434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10277602" y="5277434"/>
            <a:ext cx="2273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10886947" y="5277434"/>
            <a:ext cx="2273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11496292" y="5277434"/>
            <a:ext cx="2273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4618482" y="4868671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3857625" y="4103370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491744" y="2086432"/>
            <a:ext cx="5536565" cy="1593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0390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349.-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han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identificado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grupos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personas</a:t>
            </a:r>
            <a:endParaRPr sz="1400">
              <a:latin typeface="Arial MT"/>
              <a:cs typeface="Arial MT"/>
            </a:endParaRPr>
          </a:p>
          <a:p>
            <a:pPr marL="12700" marR="53974" indent="407034">
              <a:lnSpc>
                <a:spcPts val="1400"/>
              </a:lnSpc>
              <a:spcBef>
                <a:spcPts val="250"/>
              </a:spcBef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vulnerables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han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implementado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acciones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favorecer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su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bienestar.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345.-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asisto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centro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ya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cuenta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protocolos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70815">
              <a:lnSpc>
                <a:spcPts val="1470"/>
              </a:lnSpc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limpieza,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desinfección,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toma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temperatura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espacios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necesarios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para…</a:t>
            </a:r>
            <a:endParaRPr sz="1400">
              <a:latin typeface="Arial MT"/>
              <a:cs typeface="Arial MT"/>
            </a:endParaRPr>
          </a:p>
          <a:p>
            <a:pPr marR="52069" algn="r">
              <a:lnSpc>
                <a:spcPts val="1510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346.-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cuenta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espacio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físico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material</a:t>
            </a:r>
            <a:endParaRPr sz="1400">
              <a:latin typeface="Arial MT"/>
              <a:cs typeface="Arial MT"/>
            </a:endParaRPr>
          </a:p>
          <a:p>
            <a:pPr marL="1862455" marR="5080" indent="26034" algn="r">
              <a:lnSpc>
                <a:spcPct val="89700"/>
              </a:lnSpc>
              <a:spcBef>
                <a:spcPts val="140"/>
              </a:spcBef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nten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nci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ñer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 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instit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ución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edi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enti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ev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it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ción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l…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>
            <a:off x="1036421" y="1704213"/>
            <a:ext cx="4942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344.-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cuenta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protocolo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identificación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casos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862685" y="1908429"/>
            <a:ext cx="52946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sospechosos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seguimiento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casos</a:t>
            </a: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confirmados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por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COVID-19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fue…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652373" y="1321434"/>
            <a:ext cx="532765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68830" marR="5080" indent="-2056764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347.-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ha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brindado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información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prevención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orientación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COVID-19.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68198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45"/>
              <a:t>F93.Disponibilidad</a:t>
            </a:r>
            <a:r>
              <a:rPr spc="-65"/>
              <a:t> </a:t>
            </a:r>
            <a:r>
              <a:rPr spc="165"/>
              <a:t>de </a:t>
            </a:r>
            <a:r>
              <a:rPr spc="-1165"/>
              <a:t> </a:t>
            </a:r>
            <a:r>
              <a:rPr spc="55"/>
              <a:t>recursos</a:t>
            </a:r>
            <a:r>
              <a:rPr spc="-75"/>
              <a:t> </a:t>
            </a:r>
            <a:r>
              <a:rPr spc="50"/>
              <a:t>materiales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783079"/>
            <a:ext cx="0" cy="3426460"/>
          </a:xfrm>
          <a:custGeom>
            <a:avLst/>
            <a:gdLst/>
            <a:ahLst/>
            <a:cxnLst/>
            <a:rect l="l" t="t" r="r" b="b"/>
            <a:pathLst>
              <a:path h="3426460" extrusionOk="0">
                <a:moveTo>
                  <a:pt x="0" y="0"/>
                </a:moveTo>
                <a:lnTo>
                  <a:pt x="0" y="3425952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4573333" y="1783079"/>
            <a:ext cx="6532245" cy="3426460"/>
            <a:chOff x="4573333" y="1783079"/>
            <a:chExt cx="6532245" cy="3426460"/>
          </a:xfrm>
        </p:grpSpPr>
        <p:sp>
          <p:nvSpPr>
            <p:cNvPr id="6" name="object 6"/>
            <p:cNvSpPr/>
            <p:nvPr/>
          </p:nvSpPr>
          <p:spPr bwMode="auto">
            <a:xfrm>
              <a:off x="5349240" y="1783079"/>
              <a:ext cx="5404485" cy="3426460"/>
            </a:xfrm>
            <a:custGeom>
              <a:avLst/>
              <a:gdLst/>
              <a:ahLst/>
              <a:cxnLst/>
              <a:rect l="l" t="t" r="r" b="b"/>
              <a:pathLst>
                <a:path w="5404484" h="3426460" extrusionOk="0">
                  <a:moveTo>
                    <a:pt x="0" y="3230880"/>
                  </a:moveTo>
                  <a:lnTo>
                    <a:pt x="0" y="3425952"/>
                  </a:lnTo>
                </a:path>
                <a:path w="5404484" h="3426460" extrusionOk="0">
                  <a:moveTo>
                    <a:pt x="0" y="2087880"/>
                  </a:moveTo>
                  <a:lnTo>
                    <a:pt x="0" y="3051048"/>
                  </a:lnTo>
                </a:path>
                <a:path w="5404484" h="3426460" extrusionOk="0">
                  <a:moveTo>
                    <a:pt x="772668" y="3230880"/>
                  </a:moveTo>
                  <a:lnTo>
                    <a:pt x="772668" y="3425952"/>
                  </a:lnTo>
                </a:path>
                <a:path w="5404484" h="3426460" extrusionOk="0">
                  <a:moveTo>
                    <a:pt x="772668" y="2087880"/>
                  </a:moveTo>
                  <a:lnTo>
                    <a:pt x="772668" y="3051048"/>
                  </a:lnTo>
                </a:path>
                <a:path w="5404484" h="3426460" extrusionOk="0">
                  <a:moveTo>
                    <a:pt x="1543812" y="3230880"/>
                  </a:moveTo>
                  <a:lnTo>
                    <a:pt x="1543812" y="3425952"/>
                  </a:lnTo>
                </a:path>
                <a:path w="5404484" h="3426460" extrusionOk="0">
                  <a:moveTo>
                    <a:pt x="1543812" y="2087880"/>
                  </a:moveTo>
                  <a:lnTo>
                    <a:pt x="1543812" y="3051048"/>
                  </a:lnTo>
                </a:path>
                <a:path w="5404484" h="3426460" extrusionOk="0">
                  <a:moveTo>
                    <a:pt x="2316480" y="3230880"/>
                  </a:moveTo>
                  <a:lnTo>
                    <a:pt x="2316480" y="3425952"/>
                  </a:lnTo>
                </a:path>
                <a:path w="5404484" h="3426460" extrusionOk="0">
                  <a:moveTo>
                    <a:pt x="2316480" y="374904"/>
                  </a:moveTo>
                  <a:lnTo>
                    <a:pt x="2316480" y="3051048"/>
                  </a:lnTo>
                </a:path>
                <a:path w="5404484" h="3426460" extrusionOk="0">
                  <a:moveTo>
                    <a:pt x="3087624" y="3230880"/>
                  </a:moveTo>
                  <a:lnTo>
                    <a:pt x="3087624" y="3425952"/>
                  </a:lnTo>
                </a:path>
                <a:path w="5404484" h="3426460" extrusionOk="0">
                  <a:moveTo>
                    <a:pt x="3087624" y="0"/>
                  </a:moveTo>
                  <a:lnTo>
                    <a:pt x="3087624" y="3051048"/>
                  </a:lnTo>
                </a:path>
                <a:path w="5404484" h="3426460" extrusionOk="0">
                  <a:moveTo>
                    <a:pt x="3860291" y="3230880"/>
                  </a:moveTo>
                  <a:lnTo>
                    <a:pt x="3860291" y="3425952"/>
                  </a:lnTo>
                </a:path>
                <a:path w="5404484" h="3426460" extrusionOk="0">
                  <a:moveTo>
                    <a:pt x="3860291" y="0"/>
                  </a:moveTo>
                  <a:lnTo>
                    <a:pt x="3860291" y="3051048"/>
                  </a:lnTo>
                </a:path>
                <a:path w="5404484" h="3426460" extrusionOk="0">
                  <a:moveTo>
                    <a:pt x="4632960" y="3230880"/>
                  </a:moveTo>
                  <a:lnTo>
                    <a:pt x="4632960" y="3425952"/>
                  </a:lnTo>
                </a:path>
                <a:path w="5404484" h="3426460" extrusionOk="0">
                  <a:moveTo>
                    <a:pt x="4632960" y="0"/>
                  </a:moveTo>
                  <a:lnTo>
                    <a:pt x="4632960" y="3051048"/>
                  </a:lnTo>
                </a:path>
                <a:path w="5404484" h="3426460" extrusionOk="0">
                  <a:moveTo>
                    <a:pt x="5404104" y="3230880"/>
                  </a:moveTo>
                  <a:lnTo>
                    <a:pt x="5404104" y="3425952"/>
                  </a:lnTo>
                </a:path>
                <a:path w="5404484" h="3426460" extrusionOk="0">
                  <a:moveTo>
                    <a:pt x="5404104" y="0"/>
                  </a:moveTo>
                  <a:lnTo>
                    <a:pt x="5404104" y="305104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578096" y="4834127"/>
              <a:ext cx="6527800" cy="180340"/>
            </a:xfrm>
            <a:custGeom>
              <a:avLst/>
              <a:gdLst/>
              <a:ahLst/>
              <a:cxnLst/>
              <a:rect l="l" t="t" r="r" b="b"/>
              <a:pathLst>
                <a:path w="6527800" h="180339" extrusionOk="0">
                  <a:moveTo>
                    <a:pt x="6527292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6527292" y="179832"/>
                  </a:lnTo>
                  <a:lnTo>
                    <a:pt x="652729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349240" y="2729483"/>
              <a:ext cx="1544320" cy="963294"/>
            </a:xfrm>
            <a:custGeom>
              <a:avLst/>
              <a:gdLst/>
              <a:ahLst/>
              <a:cxnLst/>
              <a:rect l="l" t="t" r="r" b="b"/>
              <a:pathLst>
                <a:path w="1544320" h="963295" extrusionOk="0">
                  <a:moveTo>
                    <a:pt x="0" y="0"/>
                  </a:moveTo>
                  <a:lnTo>
                    <a:pt x="0" y="963168"/>
                  </a:lnTo>
                </a:path>
                <a:path w="1544320" h="963295" extrusionOk="0">
                  <a:moveTo>
                    <a:pt x="772668" y="0"/>
                  </a:moveTo>
                  <a:lnTo>
                    <a:pt x="772668" y="963168"/>
                  </a:lnTo>
                </a:path>
                <a:path w="1544320" h="963295" extrusionOk="0">
                  <a:moveTo>
                    <a:pt x="1543812" y="0"/>
                  </a:moveTo>
                  <a:lnTo>
                    <a:pt x="1543812" y="96316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578096" y="3692651"/>
              <a:ext cx="2964180" cy="178435"/>
            </a:xfrm>
            <a:custGeom>
              <a:avLst/>
              <a:gdLst/>
              <a:ahLst/>
              <a:cxnLst/>
              <a:rect l="l" t="t" r="r" b="b"/>
              <a:pathLst>
                <a:path w="2964179" h="178435" extrusionOk="0">
                  <a:moveTo>
                    <a:pt x="2964179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2964179" y="178308"/>
                  </a:lnTo>
                  <a:lnTo>
                    <a:pt x="2964179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349240" y="2157983"/>
              <a:ext cx="1544320" cy="391795"/>
            </a:xfrm>
            <a:custGeom>
              <a:avLst/>
              <a:gdLst/>
              <a:ahLst/>
              <a:cxnLst/>
              <a:rect l="l" t="t" r="r" b="b"/>
              <a:pathLst>
                <a:path w="1544320" h="391794" extrusionOk="0">
                  <a:moveTo>
                    <a:pt x="0" y="0"/>
                  </a:moveTo>
                  <a:lnTo>
                    <a:pt x="0" y="391667"/>
                  </a:lnTo>
                </a:path>
                <a:path w="1544320" h="391794" extrusionOk="0">
                  <a:moveTo>
                    <a:pt x="772668" y="0"/>
                  </a:moveTo>
                  <a:lnTo>
                    <a:pt x="772668" y="391667"/>
                  </a:lnTo>
                </a:path>
                <a:path w="1544320" h="391794" extrusionOk="0">
                  <a:moveTo>
                    <a:pt x="1543812" y="0"/>
                  </a:moveTo>
                  <a:lnTo>
                    <a:pt x="1543812" y="39166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4578096" y="2549651"/>
              <a:ext cx="2466340" cy="180340"/>
            </a:xfrm>
            <a:custGeom>
              <a:avLst/>
              <a:gdLst/>
              <a:ahLst/>
              <a:cxnLst/>
              <a:rect l="l" t="t" r="r" b="b"/>
              <a:pathLst>
                <a:path w="2466340" h="180339" extrusionOk="0">
                  <a:moveTo>
                    <a:pt x="2465831" y="0"/>
                  </a:moveTo>
                  <a:lnTo>
                    <a:pt x="0" y="0"/>
                  </a:lnTo>
                  <a:lnTo>
                    <a:pt x="0" y="179832"/>
                  </a:lnTo>
                  <a:lnTo>
                    <a:pt x="2465831" y="179832"/>
                  </a:lnTo>
                  <a:lnTo>
                    <a:pt x="24658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349240" y="1783079"/>
              <a:ext cx="2316480" cy="196850"/>
            </a:xfrm>
            <a:custGeom>
              <a:avLst/>
              <a:gdLst/>
              <a:ahLst/>
              <a:cxnLst/>
              <a:rect l="l" t="t" r="r" b="b"/>
              <a:pathLst>
                <a:path w="2316479" h="196850" extrusionOk="0">
                  <a:moveTo>
                    <a:pt x="0" y="0"/>
                  </a:moveTo>
                  <a:lnTo>
                    <a:pt x="0" y="196596"/>
                  </a:lnTo>
                </a:path>
                <a:path w="2316479" h="196850" extrusionOk="0">
                  <a:moveTo>
                    <a:pt x="772668" y="0"/>
                  </a:moveTo>
                  <a:lnTo>
                    <a:pt x="772668" y="196596"/>
                  </a:lnTo>
                </a:path>
                <a:path w="2316479" h="196850" extrusionOk="0">
                  <a:moveTo>
                    <a:pt x="1543812" y="0"/>
                  </a:moveTo>
                  <a:lnTo>
                    <a:pt x="1543812" y="196596"/>
                  </a:lnTo>
                </a:path>
                <a:path w="2316479" h="196850" extrusionOk="0">
                  <a:moveTo>
                    <a:pt x="2316480" y="0"/>
                  </a:moveTo>
                  <a:lnTo>
                    <a:pt x="2316480" y="19659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4578096" y="1979675"/>
              <a:ext cx="3455035" cy="178435"/>
            </a:xfrm>
            <a:custGeom>
              <a:avLst/>
              <a:gdLst/>
              <a:ahLst/>
              <a:cxnLst/>
              <a:rect l="l" t="t" r="r" b="b"/>
              <a:pathLst>
                <a:path w="3455034" h="178435" extrusionOk="0">
                  <a:moveTo>
                    <a:pt x="3454907" y="0"/>
                  </a:moveTo>
                  <a:lnTo>
                    <a:pt x="0" y="0"/>
                  </a:lnTo>
                  <a:lnTo>
                    <a:pt x="0" y="178308"/>
                  </a:lnTo>
                  <a:lnTo>
                    <a:pt x="3454907" y="178308"/>
                  </a:lnTo>
                  <a:lnTo>
                    <a:pt x="34549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578096" y="1783079"/>
              <a:ext cx="0" cy="3426460"/>
            </a:xfrm>
            <a:custGeom>
              <a:avLst/>
              <a:gdLst/>
              <a:ahLst/>
              <a:cxnLst/>
              <a:rect l="l" t="t" r="r" b="b"/>
              <a:pathLst>
                <a:path h="3426460" extrusionOk="0">
                  <a:moveTo>
                    <a:pt x="0" y="3425952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5" name="object 15"/>
          <p:cNvSpPr txBox="1"/>
          <p:nvPr/>
        </p:nvSpPr>
        <p:spPr bwMode="auto">
          <a:xfrm>
            <a:off x="11167618" y="4794630"/>
            <a:ext cx="469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80.91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604506" y="3652265"/>
            <a:ext cx="8280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71.68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106538" y="2509215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8094726" y="1938274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72.95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465446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5237479" y="5291073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6009894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6781927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553959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325993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098026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870185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642472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1414506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3071241" y="4787900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2310510" y="3645153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92048" y="1726438"/>
            <a:ext cx="3950334" cy="111887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5095" marR="13970" algn="ctr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nsi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qu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herr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am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ient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eri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n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cuento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permiten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manera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eficiente.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spcBef>
                <a:spcPts val="34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350.-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proveen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tiempo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material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uiero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cer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316595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30"/>
              <a:t>F94.Identidad</a:t>
            </a:r>
            <a:r>
              <a:rPr spc="-65"/>
              <a:t> </a:t>
            </a:r>
            <a:r>
              <a:rPr spc="165"/>
              <a:t>con</a:t>
            </a:r>
            <a:r>
              <a:rPr spc="-90"/>
              <a:t> </a:t>
            </a:r>
            <a:r>
              <a:rPr spc="-15"/>
              <a:t>la</a:t>
            </a:r>
            <a:r>
              <a:rPr spc="-110"/>
              <a:t> </a:t>
            </a:r>
            <a:r>
              <a:rPr spc="65"/>
              <a:t>institución </a:t>
            </a:r>
            <a:r>
              <a:rPr spc="-1160"/>
              <a:t> </a:t>
            </a:r>
            <a:r>
              <a:rPr spc="5"/>
              <a:t>y</a:t>
            </a:r>
            <a:r>
              <a:rPr spc="-75"/>
              <a:t> </a:t>
            </a:r>
            <a:r>
              <a:rPr spc="15"/>
              <a:t>valores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783079"/>
            <a:ext cx="0" cy="3439795"/>
          </a:xfrm>
          <a:custGeom>
            <a:avLst/>
            <a:gdLst/>
            <a:ahLst/>
            <a:cxnLst/>
            <a:rect l="l" t="t" r="r" b="b"/>
            <a:pathLst>
              <a:path h="3439795" extrusionOk="0">
                <a:moveTo>
                  <a:pt x="0" y="0"/>
                </a:moveTo>
                <a:lnTo>
                  <a:pt x="0" y="343966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637085" y="1783079"/>
            <a:ext cx="5551170" cy="3439795"/>
            <a:chOff x="5637085" y="1783079"/>
            <a:chExt cx="5551170" cy="3439795"/>
          </a:xfrm>
        </p:grpSpPr>
        <p:sp>
          <p:nvSpPr>
            <p:cNvPr id="6" name="object 6"/>
            <p:cNvSpPr/>
            <p:nvPr/>
          </p:nvSpPr>
          <p:spPr bwMode="auto">
            <a:xfrm>
              <a:off x="6621779" y="4215383"/>
              <a:ext cx="981710" cy="1007744"/>
            </a:xfrm>
            <a:custGeom>
              <a:avLst/>
              <a:gdLst/>
              <a:ahLst/>
              <a:cxnLst/>
              <a:rect l="l" t="t" r="r" b="b"/>
              <a:pathLst>
                <a:path w="981709" h="1007745" extrusionOk="0">
                  <a:moveTo>
                    <a:pt x="0" y="859536"/>
                  </a:moveTo>
                  <a:lnTo>
                    <a:pt x="0" y="1007364"/>
                  </a:lnTo>
                </a:path>
                <a:path w="981709" h="1007745" extrusionOk="0">
                  <a:moveTo>
                    <a:pt x="0" y="0"/>
                  </a:moveTo>
                  <a:lnTo>
                    <a:pt x="0" y="725424"/>
                  </a:lnTo>
                </a:path>
                <a:path w="981709" h="1007745" extrusionOk="0">
                  <a:moveTo>
                    <a:pt x="981455" y="859536"/>
                  </a:moveTo>
                  <a:lnTo>
                    <a:pt x="981455" y="1007364"/>
                  </a:lnTo>
                </a:path>
                <a:path w="981709" h="1007745" extrusionOk="0">
                  <a:moveTo>
                    <a:pt x="981455" y="0"/>
                  </a:moveTo>
                  <a:lnTo>
                    <a:pt x="981455" y="7254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641847" y="4940807"/>
              <a:ext cx="2407920" cy="134620"/>
            </a:xfrm>
            <a:custGeom>
              <a:avLst/>
              <a:gdLst/>
              <a:ahLst/>
              <a:cxnLst/>
              <a:rect l="l" t="t" r="r" b="b"/>
              <a:pathLst>
                <a:path w="2407920" h="134620" extrusionOk="0">
                  <a:moveTo>
                    <a:pt x="2407920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2407920" y="134112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621779" y="2065019"/>
              <a:ext cx="2943225" cy="3157855"/>
            </a:xfrm>
            <a:custGeom>
              <a:avLst/>
              <a:gdLst/>
              <a:ahLst/>
              <a:cxnLst/>
              <a:rect l="l" t="t" r="r" b="b"/>
              <a:pathLst>
                <a:path w="2943225" h="3157854" extrusionOk="0">
                  <a:moveTo>
                    <a:pt x="0" y="1290827"/>
                  </a:moveTo>
                  <a:lnTo>
                    <a:pt x="0" y="2016251"/>
                  </a:lnTo>
                </a:path>
                <a:path w="2943225" h="3157854" extrusionOk="0">
                  <a:moveTo>
                    <a:pt x="981455" y="1290827"/>
                  </a:moveTo>
                  <a:lnTo>
                    <a:pt x="981455" y="2016251"/>
                  </a:lnTo>
                </a:path>
                <a:path w="2943225" h="3157854" extrusionOk="0">
                  <a:moveTo>
                    <a:pt x="1961388" y="2150363"/>
                  </a:moveTo>
                  <a:lnTo>
                    <a:pt x="1961388" y="3157728"/>
                  </a:lnTo>
                </a:path>
                <a:path w="2943225" h="3157854" extrusionOk="0">
                  <a:moveTo>
                    <a:pt x="1961388" y="1290827"/>
                  </a:moveTo>
                  <a:lnTo>
                    <a:pt x="1961388" y="2016251"/>
                  </a:lnTo>
                </a:path>
                <a:path w="2943225" h="3157854" extrusionOk="0">
                  <a:moveTo>
                    <a:pt x="2942844" y="0"/>
                  </a:moveTo>
                  <a:lnTo>
                    <a:pt x="2942844" y="315772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641847" y="4081272"/>
              <a:ext cx="3912235" cy="134620"/>
            </a:xfrm>
            <a:custGeom>
              <a:avLst/>
              <a:gdLst/>
              <a:ahLst/>
              <a:cxnLst/>
              <a:rect l="l" t="t" r="r" b="b"/>
              <a:pathLst>
                <a:path w="3912234" h="134620" extrusionOk="0">
                  <a:moveTo>
                    <a:pt x="3912107" y="0"/>
                  </a:moveTo>
                  <a:lnTo>
                    <a:pt x="0" y="0"/>
                  </a:lnTo>
                  <a:lnTo>
                    <a:pt x="0" y="134111"/>
                  </a:lnTo>
                  <a:lnTo>
                    <a:pt x="3912107" y="134111"/>
                  </a:lnTo>
                  <a:lnTo>
                    <a:pt x="3912107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621779" y="2926079"/>
              <a:ext cx="1961514" cy="294640"/>
            </a:xfrm>
            <a:custGeom>
              <a:avLst/>
              <a:gdLst/>
              <a:ahLst/>
              <a:cxnLst/>
              <a:rect l="l" t="t" r="r" b="b"/>
              <a:pathLst>
                <a:path w="1961515" h="294639" extrusionOk="0">
                  <a:moveTo>
                    <a:pt x="0" y="0"/>
                  </a:moveTo>
                  <a:lnTo>
                    <a:pt x="0" y="294132"/>
                  </a:lnTo>
                </a:path>
                <a:path w="1961515" h="294639" extrusionOk="0">
                  <a:moveTo>
                    <a:pt x="981455" y="0"/>
                  </a:moveTo>
                  <a:lnTo>
                    <a:pt x="981455" y="294132"/>
                  </a:lnTo>
                </a:path>
                <a:path w="1961515" h="294639" extrusionOk="0">
                  <a:moveTo>
                    <a:pt x="1961388" y="0"/>
                  </a:moveTo>
                  <a:lnTo>
                    <a:pt x="1961388" y="29413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641847" y="3220211"/>
              <a:ext cx="3065145" cy="135890"/>
            </a:xfrm>
            <a:custGeom>
              <a:avLst/>
              <a:gdLst/>
              <a:ahLst/>
              <a:cxnLst/>
              <a:rect l="l" t="t" r="r" b="b"/>
              <a:pathLst>
                <a:path w="3065145" h="135889" extrusionOk="0">
                  <a:moveTo>
                    <a:pt x="3064763" y="0"/>
                  </a:moveTo>
                  <a:lnTo>
                    <a:pt x="0" y="0"/>
                  </a:lnTo>
                  <a:lnTo>
                    <a:pt x="0" y="135636"/>
                  </a:lnTo>
                  <a:lnTo>
                    <a:pt x="3064763" y="135636"/>
                  </a:lnTo>
                  <a:lnTo>
                    <a:pt x="30647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621779" y="2494787"/>
              <a:ext cx="1961514" cy="295910"/>
            </a:xfrm>
            <a:custGeom>
              <a:avLst/>
              <a:gdLst/>
              <a:ahLst/>
              <a:cxnLst/>
              <a:rect l="l" t="t" r="r" b="b"/>
              <a:pathLst>
                <a:path w="1961515" h="295910" extrusionOk="0">
                  <a:moveTo>
                    <a:pt x="0" y="0"/>
                  </a:moveTo>
                  <a:lnTo>
                    <a:pt x="0" y="295656"/>
                  </a:lnTo>
                </a:path>
                <a:path w="1961515" h="295910" extrusionOk="0">
                  <a:moveTo>
                    <a:pt x="981455" y="0"/>
                  </a:moveTo>
                  <a:lnTo>
                    <a:pt x="981455" y="295656"/>
                  </a:lnTo>
                </a:path>
                <a:path w="1961515" h="295910" extrusionOk="0">
                  <a:moveTo>
                    <a:pt x="1961388" y="0"/>
                  </a:moveTo>
                  <a:lnTo>
                    <a:pt x="1961388" y="29565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641847" y="2790443"/>
              <a:ext cx="3515995" cy="135890"/>
            </a:xfrm>
            <a:custGeom>
              <a:avLst/>
              <a:gdLst/>
              <a:ahLst/>
              <a:cxnLst/>
              <a:rect l="l" t="t" r="r" b="b"/>
              <a:pathLst>
                <a:path w="3515995" h="135889" extrusionOk="0">
                  <a:moveTo>
                    <a:pt x="3515868" y="0"/>
                  </a:moveTo>
                  <a:lnTo>
                    <a:pt x="0" y="0"/>
                  </a:lnTo>
                  <a:lnTo>
                    <a:pt x="0" y="135635"/>
                  </a:lnTo>
                  <a:lnTo>
                    <a:pt x="3515868" y="135635"/>
                  </a:lnTo>
                  <a:lnTo>
                    <a:pt x="35158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621779" y="2065019"/>
              <a:ext cx="1961514" cy="295910"/>
            </a:xfrm>
            <a:custGeom>
              <a:avLst/>
              <a:gdLst/>
              <a:ahLst/>
              <a:cxnLst/>
              <a:rect l="l" t="t" r="r" b="b"/>
              <a:pathLst>
                <a:path w="1961515" h="295910" extrusionOk="0">
                  <a:moveTo>
                    <a:pt x="0" y="0"/>
                  </a:moveTo>
                  <a:lnTo>
                    <a:pt x="0" y="295655"/>
                  </a:lnTo>
                </a:path>
                <a:path w="1961515" h="295910" extrusionOk="0">
                  <a:moveTo>
                    <a:pt x="981455" y="0"/>
                  </a:moveTo>
                  <a:lnTo>
                    <a:pt x="981455" y="295655"/>
                  </a:lnTo>
                </a:path>
                <a:path w="1961515" h="295910" extrusionOk="0">
                  <a:moveTo>
                    <a:pt x="1961388" y="0"/>
                  </a:moveTo>
                  <a:lnTo>
                    <a:pt x="1961388" y="29565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641847" y="2360675"/>
              <a:ext cx="3520440" cy="134620"/>
            </a:xfrm>
            <a:custGeom>
              <a:avLst/>
              <a:gdLst/>
              <a:ahLst/>
              <a:cxnLst/>
              <a:rect l="l" t="t" r="r" b="b"/>
              <a:pathLst>
                <a:path w="3520440" h="134619" extrusionOk="0">
                  <a:moveTo>
                    <a:pt x="3520440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3520440" y="134112"/>
                  </a:lnTo>
                  <a:lnTo>
                    <a:pt x="35204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621779" y="1783079"/>
              <a:ext cx="3923029" cy="3439795"/>
            </a:xfrm>
            <a:custGeom>
              <a:avLst/>
              <a:gdLst/>
              <a:ahLst/>
              <a:cxnLst/>
              <a:rect l="l" t="t" r="r" b="b"/>
              <a:pathLst>
                <a:path w="3923029" h="3439795" extrusionOk="0">
                  <a:moveTo>
                    <a:pt x="0" y="0"/>
                  </a:moveTo>
                  <a:lnTo>
                    <a:pt x="0" y="147828"/>
                  </a:lnTo>
                </a:path>
                <a:path w="3923029" h="3439795" extrusionOk="0">
                  <a:moveTo>
                    <a:pt x="981455" y="0"/>
                  </a:moveTo>
                  <a:lnTo>
                    <a:pt x="981455" y="147828"/>
                  </a:lnTo>
                </a:path>
                <a:path w="3923029" h="3439795" extrusionOk="0">
                  <a:moveTo>
                    <a:pt x="1961388" y="0"/>
                  </a:moveTo>
                  <a:lnTo>
                    <a:pt x="1961388" y="147828"/>
                  </a:lnTo>
                </a:path>
                <a:path w="3923029" h="3439795" extrusionOk="0">
                  <a:moveTo>
                    <a:pt x="2942844" y="0"/>
                  </a:moveTo>
                  <a:lnTo>
                    <a:pt x="2942844" y="147828"/>
                  </a:lnTo>
                </a:path>
                <a:path w="3923029" h="3439795" extrusionOk="0">
                  <a:moveTo>
                    <a:pt x="3922776" y="281940"/>
                  </a:moveTo>
                  <a:lnTo>
                    <a:pt x="3922776" y="3439668"/>
                  </a:lnTo>
                </a:path>
                <a:path w="3923029" h="3439795" extrusionOk="0">
                  <a:moveTo>
                    <a:pt x="3922776" y="0"/>
                  </a:moveTo>
                  <a:lnTo>
                    <a:pt x="3922776" y="14782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641847" y="1930907"/>
              <a:ext cx="5546090" cy="134620"/>
            </a:xfrm>
            <a:custGeom>
              <a:avLst/>
              <a:gdLst/>
              <a:ahLst/>
              <a:cxnLst/>
              <a:rect l="l" t="t" r="r" b="b"/>
              <a:pathLst>
                <a:path w="5546090" h="134619" extrusionOk="0">
                  <a:moveTo>
                    <a:pt x="5545835" y="0"/>
                  </a:moveTo>
                  <a:lnTo>
                    <a:pt x="0" y="0"/>
                  </a:lnTo>
                  <a:lnTo>
                    <a:pt x="0" y="134112"/>
                  </a:lnTo>
                  <a:lnTo>
                    <a:pt x="5545835" y="134112"/>
                  </a:lnTo>
                  <a:lnTo>
                    <a:pt x="55458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641847" y="1783079"/>
              <a:ext cx="0" cy="3439795"/>
            </a:xfrm>
            <a:custGeom>
              <a:avLst/>
              <a:gdLst/>
              <a:ahLst/>
              <a:cxnLst/>
              <a:rect l="l" t="t" r="r" b="b"/>
              <a:pathLst>
                <a:path h="3439795" extrusionOk="0">
                  <a:moveTo>
                    <a:pt x="0" y="3439668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 txBox="1"/>
          <p:nvPr/>
        </p:nvSpPr>
        <p:spPr bwMode="auto">
          <a:xfrm>
            <a:off x="8111490" y="4878451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617202" y="4018279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768588" y="315810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219945" y="272808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9224898" y="229793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1250294" y="186791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529452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510273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491221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472043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9452864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0433684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11414506" y="5303977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4134992" y="4871720"/>
            <a:ext cx="136588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ndic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3374263" y="4011548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492048" y="1758442"/>
            <a:ext cx="5015865" cy="17348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14120" marR="5080" indent="-12020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353.-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Considero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trabajar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administración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pública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permite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35">
                <a:solidFill>
                  <a:srgbClr val="585858"/>
                </a:solidFill>
                <a:latin typeface="Arial MT"/>
                <a:cs typeface="Arial MT"/>
              </a:rPr>
              <a:t>tri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uir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ienes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socied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510665">
              <a:lnSpc>
                <a:spcPct val="100000"/>
              </a:lnSpc>
              <a:spcBef>
                <a:spcPts val="850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352.-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mejor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lugar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trabajar</a:t>
            </a:r>
            <a:endParaRPr sz="1400">
              <a:latin typeface="Arial MT"/>
              <a:cs typeface="Arial MT"/>
            </a:endParaRPr>
          </a:p>
          <a:p>
            <a:pPr marL="1388110" marR="6985" indent="-112395">
              <a:lnSpc>
                <a:spcPts val="1610"/>
              </a:lnSpc>
              <a:spcBef>
                <a:spcPts val="101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355.-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area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difunde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fomenta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actuemos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for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ód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igo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du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itució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L="1175385">
              <a:lnSpc>
                <a:spcPts val="1645"/>
              </a:lnSpc>
              <a:spcBef>
                <a:spcPts val="5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act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ú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rme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Éti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  <a:p>
            <a:pPr marL="1393190">
              <a:lnSpc>
                <a:spcPts val="1645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pú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lic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Gob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ern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…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781304" y="740105"/>
            <a:ext cx="10365740" cy="324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9079" algn="ctr">
              <a:lnSpc>
                <a:spcPct val="100000"/>
              </a:lnSpc>
              <a:spcBef>
                <a:spcPts val="95"/>
              </a:spcBef>
              <a:defRPr/>
            </a:pPr>
            <a:r>
              <a:rPr spc="-240">
                <a:latin typeface="Verdana"/>
                <a:cs typeface="Verdana"/>
              </a:rPr>
              <a:t>INTRODUCCIÓN</a:t>
            </a:r>
            <a:endParaRPr/>
          </a:p>
          <a:p>
            <a:pPr marL="12700" marR="5080" algn="just">
              <a:lnSpc>
                <a:spcPct val="150000"/>
              </a:lnSpc>
              <a:spcBef>
                <a:spcPts val="385"/>
              </a:spcBef>
              <a:defRPr/>
            </a:pPr>
            <a:r>
              <a:rPr sz="1600" b="0" spc="-165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600" b="0" spc="-16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consecuencia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considerando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que</a:t>
            </a:r>
            <a:r>
              <a:rPr sz="1600" b="0" spc="1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171717"/>
                </a:solidFill>
                <a:latin typeface="Arial MT"/>
                <a:cs typeface="Arial MT"/>
              </a:rPr>
              <a:t>el </a:t>
            </a:r>
            <a:r>
              <a:rPr sz="1600" b="0" spc="-100">
                <a:solidFill>
                  <a:srgbClr val="171717"/>
                </a:solidFill>
                <a:latin typeface="Arial MT"/>
                <a:cs typeface="Arial MT"/>
              </a:rPr>
              <a:t>desarrollo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600" b="0" spc="18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las 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personas</a:t>
            </a:r>
            <a:r>
              <a:rPr sz="1600" b="0" spc="20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171717"/>
                </a:solidFill>
                <a:latin typeface="Arial MT"/>
                <a:cs typeface="Arial MT"/>
              </a:rPr>
              <a:t>servidoras 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públicas </a:t>
            </a:r>
            <a:r>
              <a:rPr sz="1600" b="0" spc="-145">
                <a:solidFill>
                  <a:srgbClr val="171717"/>
                </a:solidFill>
                <a:latin typeface="Arial MT"/>
                <a:cs typeface="Arial MT"/>
              </a:rPr>
              <a:t>es</a:t>
            </a:r>
            <a:r>
              <a:rPr sz="1600" b="0" spc="15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171717"/>
                </a:solidFill>
                <a:latin typeface="Arial MT"/>
                <a:cs typeface="Arial MT"/>
              </a:rPr>
              <a:t>pieza 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fundamental</a:t>
            </a:r>
            <a:r>
              <a:rPr sz="1600" b="0" spc="2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para</a:t>
            </a:r>
            <a:r>
              <a:rPr sz="1600" b="0" spc="20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cumplimiento </a:t>
            </a:r>
            <a:r>
              <a:rPr sz="1600" b="0" spc="-4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 objetivos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principios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rectores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del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Gobierno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México,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el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presente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informe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comprende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 un</a:t>
            </a:r>
            <a:r>
              <a:rPr sz="1600" b="0" spc="2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análisis</a:t>
            </a:r>
            <a:r>
              <a:rPr sz="1600" b="0" spc="2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resultados</a:t>
            </a:r>
            <a:r>
              <a:rPr sz="1600" b="0" spc="2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Encuesta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de</a:t>
            </a:r>
            <a:r>
              <a:rPr sz="1600" b="0" spc="1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5">
                <a:solidFill>
                  <a:srgbClr val="000000"/>
                </a:solidFill>
                <a:latin typeface="Arial MT"/>
                <a:cs typeface="Arial MT"/>
              </a:rPr>
              <a:t>Clima</a:t>
            </a:r>
            <a:r>
              <a:rPr sz="1600" b="0" spc="1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17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Cultura</a:t>
            </a:r>
            <a:r>
              <a:rPr sz="1600" b="0" spc="204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Organizacional</a:t>
            </a:r>
            <a:r>
              <a:rPr sz="1600" b="0" spc="2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70">
                <a:solidFill>
                  <a:srgbClr val="000000"/>
                </a:solidFill>
                <a:latin typeface="Arial MT"/>
                <a:cs typeface="Arial MT"/>
              </a:rPr>
              <a:t>(ECCO-2021),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proporcionados</a:t>
            </a:r>
            <a:r>
              <a:rPr sz="1600" b="0" spc="2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por parte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204">
                <a:solidFill>
                  <a:srgbClr val="000000"/>
                </a:solidFill>
                <a:latin typeface="Arial MT"/>
                <a:cs typeface="Arial MT"/>
              </a:rPr>
              <a:t>APF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durante el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ejercicio </a:t>
            </a:r>
            <a:r>
              <a:rPr sz="1600" b="0" spc="5">
                <a:solidFill>
                  <a:srgbClr val="000000"/>
                </a:solidFill>
                <a:latin typeface="Arial MT"/>
                <a:cs typeface="Arial MT"/>
              </a:rPr>
              <a:t>2021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dirigida </a:t>
            </a:r>
            <a:r>
              <a:rPr sz="1600" b="0" spc="-4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600" b="0" spc="-1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spc="-20">
                <a:solidFill>
                  <a:srgbClr val="000000"/>
                </a:solidFill>
                <a:latin typeface="Arial"/>
                <a:cs typeface="Arial"/>
              </a:rPr>
              <a:t>1,315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servidores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públicos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activos del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Hospital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Regional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Alta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Especialidad</a:t>
            </a:r>
            <a:r>
              <a:rPr sz="1600" b="0" spc="2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del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Bajío</a:t>
            </a:r>
            <a:r>
              <a:rPr sz="1600" b="0" spc="1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al</a:t>
            </a:r>
            <a:r>
              <a:rPr sz="1600" b="0" spc="2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momento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1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2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aplicación </a:t>
            </a:r>
            <a:r>
              <a:rPr sz="1600" b="0" spc="-90">
                <a:solidFill>
                  <a:srgbClr val="171717"/>
                </a:solidFill>
                <a:latin typeface="Arial MT"/>
                <a:cs typeface="Arial MT"/>
              </a:rPr>
              <a:t>toda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vez</a:t>
            </a:r>
            <a:r>
              <a:rPr sz="1600" b="0" spc="2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que </a:t>
            </a:r>
            <a:r>
              <a:rPr sz="1600" b="0" spc="-43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45">
                <a:solidFill>
                  <a:srgbClr val="171717"/>
                </a:solidFill>
                <a:latin typeface="Arial MT"/>
                <a:cs typeface="Arial MT"/>
              </a:rPr>
              <a:t>se</a:t>
            </a:r>
            <a:r>
              <a:rPr sz="1600" b="0" spc="-14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establece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que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85">
                <a:solidFill>
                  <a:srgbClr val="171717"/>
                </a:solidFill>
                <a:latin typeface="Arial MT"/>
                <a:cs typeface="Arial MT"/>
              </a:rPr>
              <a:t>“...</a:t>
            </a:r>
            <a:r>
              <a:rPr sz="1600" b="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La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 Unidad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Administración</a:t>
            </a:r>
            <a:r>
              <a:rPr sz="1600" b="0" spc="-10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Finanzas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600" b="0" spc="25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equivalente,</a:t>
            </a:r>
            <a:r>
              <a:rPr sz="1600" b="0" spc="2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171717"/>
                </a:solidFill>
                <a:latin typeface="Arial MT"/>
                <a:cs typeface="Arial MT"/>
              </a:rPr>
              <a:t>registrará</a:t>
            </a:r>
            <a:r>
              <a:rPr sz="1600" b="0" spc="254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anualmente</a:t>
            </a:r>
            <a:r>
              <a:rPr sz="1600" b="0" spc="2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600" b="0" spc="18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171717"/>
                </a:solidFill>
                <a:latin typeface="Arial MT"/>
                <a:cs typeface="Arial MT"/>
              </a:rPr>
              <a:t>el</a:t>
            </a:r>
            <a:r>
              <a:rPr sz="1600" b="0" spc="23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sistema</a:t>
            </a:r>
            <a:r>
              <a:rPr sz="1600" b="0" spc="2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171717"/>
                </a:solidFill>
                <a:latin typeface="Arial MT"/>
                <a:cs typeface="Arial MT"/>
              </a:rPr>
              <a:t>RHnet</a:t>
            </a:r>
            <a:r>
              <a:rPr sz="1600" b="0" spc="1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171717"/>
                </a:solidFill>
                <a:latin typeface="Arial MT"/>
                <a:cs typeface="Arial MT"/>
              </a:rPr>
              <a:t>su </a:t>
            </a:r>
            <a:r>
              <a:rPr sz="1600" b="0" spc="-13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Programa de </a:t>
            </a:r>
            <a:r>
              <a:rPr sz="1600" b="0" spc="-120">
                <a:solidFill>
                  <a:srgbClr val="171717"/>
                </a:solidFill>
                <a:latin typeface="Arial MT"/>
                <a:cs typeface="Arial MT"/>
              </a:rPr>
              <a:t>Prácticas </a:t>
            </a:r>
            <a:r>
              <a:rPr sz="1600" b="0" spc="-125">
                <a:solidFill>
                  <a:srgbClr val="171717"/>
                </a:solidFill>
                <a:latin typeface="Arial MT"/>
                <a:cs typeface="Arial MT"/>
              </a:rPr>
              <a:t>de Transformación </a:t>
            </a:r>
            <a:r>
              <a:rPr sz="1600" b="0" spc="-130">
                <a:solidFill>
                  <a:srgbClr val="171717"/>
                </a:solidFill>
                <a:latin typeface="Arial MT"/>
                <a:cs typeface="Arial MT"/>
              </a:rPr>
              <a:t>de </a:t>
            </a:r>
            <a:r>
              <a:rPr sz="1600" b="0" spc="-145">
                <a:solidFill>
                  <a:srgbClr val="171717"/>
                </a:solidFill>
                <a:latin typeface="Arial MT"/>
                <a:cs typeface="Arial MT"/>
              </a:rPr>
              <a:t>Clima </a:t>
            </a:r>
            <a:r>
              <a:rPr sz="1600" b="0" spc="-135">
                <a:solidFill>
                  <a:srgbClr val="171717"/>
                </a:solidFill>
                <a:latin typeface="Arial MT"/>
                <a:cs typeface="Arial MT"/>
              </a:rPr>
              <a:t>y </a:t>
            </a:r>
            <a:r>
              <a:rPr sz="1600" b="0" spc="-114">
                <a:solidFill>
                  <a:srgbClr val="171717"/>
                </a:solidFill>
                <a:latin typeface="Arial MT"/>
                <a:cs typeface="Arial MT"/>
              </a:rPr>
              <a:t>Cultura </a:t>
            </a:r>
            <a:r>
              <a:rPr sz="1600" b="0" spc="-110">
                <a:solidFill>
                  <a:srgbClr val="171717"/>
                </a:solidFill>
                <a:latin typeface="Arial MT"/>
                <a:cs typeface="Arial MT"/>
              </a:rPr>
              <a:t>Organizacional”,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conforme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las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etapas de: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Planeación,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Aplicación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 Resultados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781304" y="4324883"/>
            <a:ext cx="1036701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  <a:defRPr/>
            </a:pPr>
            <a:r>
              <a:rPr sz="1600" spc="-140">
                <a:latin typeface="Arial MT"/>
                <a:cs typeface="Arial MT"/>
              </a:rPr>
              <a:t>La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Secretaria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Función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Pública,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-1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través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plataforma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u="sng" spc="-85">
                <a:solidFill>
                  <a:srgbClr val="0462C1"/>
                </a:solidFill>
                <a:latin typeface="Arial MT"/>
                <a:cs typeface="Arial MT"/>
                <a:hlinkClick r:id="rId4" tooltip="http://www.rhnet.gob.mx/"/>
              </a:rPr>
              <a:t>http://www.rhnet.gob.mx</a:t>
            </a:r>
            <a:r>
              <a:rPr sz="1600" spc="270">
                <a:solidFill>
                  <a:srgbClr val="0462C1"/>
                </a:solidFill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,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disponible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realización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encuesta </a:t>
            </a:r>
            <a:r>
              <a:rPr sz="1600" spc="-105">
                <a:latin typeface="Arial MT"/>
                <a:cs typeface="Arial MT"/>
              </a:rPr>
              <a:t>del </a:t>
            </a:r>
            <a:r>
              <a:rPr sz="1600" b="1" spc="5">
                <a:latin typeface="Arial"/>
                <a:cs typeface="Arial"/>
              </a:rPr>
              <a:t>11 </a:t>
            </a:r>
            <a:r>
              <a:rPr sz="1600" b="1" spc="-160">
                <a:latin typeface="Arial"/>
                <a:cs typeface="Arial"/>
              </a:rPr>
              <a:t>al</a:t>
            </a:r>
            <a:r>
              <a:rPr sz="1600" b="1" spc="-155">
                <a:latin typeface="Arial"/>
                <a:cs typeface="Arial"/>
              </a:rPr>
              <a:t> </a:t>
            </a:r>
            <a:r>
              <a:rPr sz="1600" b="1">
                <a:latin typeface="Arial"/>
                <a:cs typeface="Arial"/>
              </a:rPr>
              <a:t>26 </a:t>
            </a:r>
            <a:r>
              <a:rPr sz="1600" b="1" spc="-180">
                <a:latin typeface="Arial"/>
                <a:cs typeface="Arial"/>
              </a:rPr>
              <a:t>de</a:t>
            </a:r>
            <a:r>
              <a:rPr sz="1600" b="1" spc="-175">
                <a:latin typeface="Arial"/>
                <a:cs typeface="Arial"/>
              </a:rPr>
              <a:t> </a:t>
            </a:r>
            <a:r>
              <a:rPr sz="1600" b="1" spc="-185">
                <a:latin typeface="Arial"/>
                <a:cs typeface="Arial"/>
              </a:rPr>
              <a:t>octubre</a:t>
            </a:r>
            <a:r>
              <a:rPr sz="1600" b="1" spc="-180">
                <a:latin typeface="Arial"/>
                <a:cs typeface="Arial"/>
              </a:rPr>
              <a:t> de</a:t>
            </a:r>
            <a:r>
              <a:rPr sz="1600" b="1" spc="80">
                <a:latin typeface="Arial"/>
                <a:cs typeface="Arial"/>
              </a:rPr>
              <a:t> </a:t>
            </a:r>
            <a:r>
              <a:rPr sz="1600" b="1" spc="-25">
                <a:latin typeface="Arial"/>
                <a:cs typeface="Arial"/>
              </a:rPr>
              <a:t>2021</a:t>
            </a:r>
            <a:r>
              <a:rPr sz="1600" spc="-25">
                <a:latin typeface="Arial MT"/>
                <a:cs typeface="Arial MT"/>
              </a:rPr>
              <a:t>, </a:t>
            </a:r>
            <a:r>
              <a:rPr sz="1600" spc="-100">
                <a:latin typeface="Arial MT"/>
                <a:cs typeface="Arial MT"/>
              </a:rPr>
              <a:t>emite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10">
                <a:latin typeface="Arial MT"/>
                <a:cs typeface="Arial MT"/>
              </a:rPr>
              <a:t>resultados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esta </a:t>
            </a:r>
            <a:r>
              <a:rPr sz="1600" spc="-120">
                <a:latin typeface="Arial MT"/>
                <a:cs typeface="Arial MT"/>
              </a:rPr>
              <a:t>dependencia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05">
                <a:latin typeface="Arial MT"/>
                <a:cs typeface="Arial MT"/>
              </a:rPr>
              <a:t>la </a:t>
            </a:r>
            <a:r>
              <a:rPr sz="1600" spc="-90">
                <a:latin typeface="Arial MT"/>
                <a:cs typeface="Arial MT"/>
              </a:rPr>
              <a:t>participación </a:t>
            </a:r>
            <a:r>
              <a:rPr sz="1600" spc="-50">
                <a:latin typeface="Arial MT"/>
                <a:cs typeface="Arial MT"/>
              </a:rPr>
              <a:t>de</a:t>
            </a:r>
            <a:r>
              <a:rPr sz="1600" b="1" spc="-50">
                <a:solidFill>
                  <a:srgbClr val="385622"/>
                </a:solidFill>
                <a:latin typeface="Arial"/>
                <a:cs typeface="Arial"/>
              </a:rPr>
              <a:t>1,225 </a:t>
            </a:r>
            <a:r>
              <a:rPr sz="1600" spc="-110">
                <a:latin typeface="Arial MT"/>
                <a:cs typeface="Arial MT"/>
              </a:rPr>
              <a:t>servidores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públicos,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cifra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que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corresponde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50">
                <a:latin typeface="Arial MT"/>
                <a:cs typeface="Arial MT"/>
              </a:rPr>
              <a:t>93%</a:t>
            </a:r>
            <a:r>
              <a:rPr sz="1600" spc="-4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-105">
                <a:latin typeface="Arial MT"/>
                <a:cs typeface="Arial MT"/>
              </a:rPr>
              <a:t> personal.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Con</a:t>
            </a:r>
            <a:r>
              <a:rPr sz="1600" spc="1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resultados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obtenidos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aplicación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encuesta,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se 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establecerán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Prácticas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Transformación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Clima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Cultura</a:t>
            </a:r>
            <a:r>
              <a:rPr sz="1600" spc="-114">
                <a:latin typeface="Arial MT"/>
                <a:cs typeface="Arial MT"/>
              </a:rPr>
              <a:t> Organizacional,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base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criterios</a:t>
            </a:r>
            <a:r>
              <a:rPr sz="1600" spc="2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establecidos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27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Secretaría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Función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Pública.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80">
                <a:latin typeface="Arial MT"/>
                <a:cs typeface="Arial MT"/>
              </a:rPr>
              <a:t>Es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importante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mencionar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Encuesta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anónima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confidencial.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223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t>F95.Impacto</a:t>
            </a:r>
            <a:r>
              <a:rPr spc="-4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80"/>
              <a:t> </a:t>
            </a:r>
            <a:r>
              <a:rPr spc="100"/>
              <a:t>encuesta</a:t>
            </a: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459740" y="1061085"/>
            <a:ext cx="44450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 spc="140">
                <a:solidFill>
                  <a:srgbClr val="6D152D"/>
                </a:solidFill>
                <a:latin typeface="Tahoma"/>
                <a:cs typeface="Tahoma"/>
              </a:rPr>
              <a:t>en</a:t>
            </a:r>
            <a:r>
              <a:rPr sz="4000" b="1" spc="-105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170">
                <a:solidFill>
                  <a:srgbClr val="6D152D"/>
                </a:solidFill>
                <a:latin typeface="Tahoma"/>
                <a:cs typeface="Tahoma"/>
              </a:rPr>
              <a:t>mi</a:t>
            </a:r>
            <a:r>
              <a:rPr sz="4000" b="1" spc="-100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65">
                <a:solidFill>
                  <a:srgbClr val="6D152D"/>
                </a:solidFill>
                <a:latin typeface="Tahoma"/>
                <a:cs typeface="Tahoma"/>
              </a:rPr>
              <a:t>institución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 bwMode="auto">
          <a:xfrm>
            <a:off x="11526011" y="1568196"/>
            <a:ext cx="0" cy="3787140"/>
          </a:xfrm>
          <a:custGeom>
            <a:avLst/>
            <a:gdLst/>
            <a:ahLst/>
            <a:cxnLst/>
            <a:rect l="l" t="t" r="r" b="b"/>
            <a:pathLst>
              <a:path h="3787140" extrusionOk="0">
                <a:moveTo>
                  <a:pt x="0" y="0"/>
                </a:moveTo>
                <a:lnTo>
                  <a:pt x="0" y="378714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4247197" y="1568196"/>
            <a:ext cx="6711950" cy="3787140"/>
            <a:chOff x="4247197" y="1568196"/>
            <a:chExt cx="6711950" cy="3787140"/>
          </a:xfrm>
        </p:grpSpPr>
        <p:sp>
          <p:nvSpPr>
            <p:cNvPr id="7" name="object 7"/>
            <p:cNvSpPr/>
            <p:nvPr/>
          </p:nvSpPr>
          <p:spPr bwMode="auto">
            <a:xfrm>
              <a:off x="5289803" y="1568196"/>
              <a:ext cx="5196840" cy="3787140"/>
            </a:xfrm>
            <a:custGeom>
              <a:avLst/>
              <a:gdLst/>
              <a:ahLst/>
              <a:cxnLst/>
              <a:rect l="l" t="t" r="r" b="b"/>
              <a:pathLst>
                <a:path w="5196840" h="3787140" extrusionOk="0">
                  <a:moveTo>
                    <a:pt x="0" y="3570731"/>
                  </a:moveTo>
                  <a:lnTo>
                    <a:pt x="0" y="3787140"/>
                  </a:lnTo>
                </a:path>
                <a:path w="5196840" h="3787140" extrusionOk="0">
                  <a:moveTo>
                    <a:pt x="0" y="2308860"/>
                  </a:moveTo>
                  <a:lnTo>
                    <a:pt x="0" y="3372611"/>
                  </a:lnTo>
                </a:path>
                <a:path w="5196840" h="3787140" extrusionOk="0">
                  <a:moveTo>
                    <a:pt x="1039368" y="3570731"/>
                  </a:moveTo>
                  <a:lnTo>
                    <a:pt x="1039368" y="3787140"/>
                  </a:lnTo>
                </a:path>
                <a:path w="5196840" h="3787140" extrusionOk="0">
                  <a:moveTo>
                    <a:pt x="1039368" y="2308860"/>
                  </a:moveTo>
                  <a:lnTo>
                    <a:pt x="1039368" y="3372611"/>
                  </a:lnTo>
                </a:path>
                <a:path w="5196840" h="3787140" extrusionOk="0">
                  <a:moveTo>
                    <a:pt x="2078736" y="3570731"/>
                  </a:moveTo>
                  <a:lnTo>
                    <a:pt x="2078736" y="3787140"/>
                  </a:lnTo>
                </a:path>
                <a:path w="5196840" h="3787140" extrusionOk="0">
                  <a:moveTo>
                    <a:pt x="2078736" y="0"/>
                  </a:moveTo>
                  <a:lnTo>
                    <a:pt x="2078736" y="3372611"/>
                  </a:lnTo>
                </a:path>
                <a:path w="5196840" h="3787140" extrusionOk="0">
                  <a:moveTo>
                    <a:pt x="3118104" y="3570731"/>
                  </a:moveTo>
                  <a:lnTo>
                    <a:pt x="3118104" y="3787140"/>
                  </a:lnTo>
                </a:path>
                <a:path w="5196840" h="3787140" extrusionOk="0">
                  <a:moveTo>
                    <a:pt x="3118104" y="0"/>
                  </a:moveTo>
                  <a:lnTo>
                    <a:pt x="3118104" y="3372611"/>
                  </a:lnTo>
                </a:path>
                <a:path w="5196840" h="3787140" extrusionOk="0">
                  <a:moveTo>
                    <a:pt x="4157472" y="3570731"/>
                  </a:moveTo>
                  <a:lnTo>
                    <a:pt x="4157472" y="3787140"/>
                  </a:lnTo>
                </a:path>
                <a:path w="5196840" h="3787140" extrusionOk="0">
                  <a:moveTo>
                    <a:pt x="4157472" y="0"/>
                  </a:moveTo>
                  <a:lnTo>
                    <a:pt x="4157472" y="3372611"/>
                  </a:lnTo>
                </a:path>
                <a:path w="5196840" h="3787140" extrusionOk="0">
                  <a:moveTo>
                    <a:pt x="5196840" y="3570731"/>
                  </a:moveTo>
                  <a:lnTo>
                    <a:pt x="5196840" y="3787140"/>
                  </a:lnTo>
                </a:path>
                <a:path w="5196840" h="3787140" extrusionOk="0">
                  <a:moveTo>
                    <a:pt x="5196840" y="0"/>
                  </a:moveTo>
                  <a:lnTo>
                    <a:pt x="5196840" y="337261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251959" y="4940808"/>
              <a:ext cx="6707505" cy="198120"/>
            </a:xfrm>
            <a:custGeom>
              <a:avLst/>
              <a:gdLst/>
              <a:ahLst/>
              <a:cxnLst/>
              <a:rect l="l" t="t" r="r" b="b"/>
              <a:pathLst>
                <a:path w="6707505" h="198120" extrusionOk="0">
                  <a:moveTo>
                    <a:pt x="6707124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6707124" y="198120"/>
                  </a:lnTo>
                  <a:lnTo>
                    <a:pt x="670712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289803" y="2613660"/>
              <a:ext cx="1039494" cy="1065530"/>
            </a:xfrm>
            <a:custGeom>
              <a:avLst/>
              <a:gdLst/>
              <a:ahLst/>
              <a:cxnLst/>
              <a:rect l="l" t="t" r="r" b="b"/>
              <a:pathLst>
                <a:path w="1039495" h="1065529" extrusionOk="0">
                  <a:moveTo>
                    <a:pt x="0" y="0"/>
                  </a:moveTo>
                  <a:lnTo>
                    <a:pt x="0" y="1065276"/>
                  </a:lnTo>
                </a:path>
                <a:path w="1039495" h="1065529" extrusionOk="0">
                  <a:moveTo>
                    <a:pt x="1039368" y="0"/>
                  </a:moveTo>
                  <a:lnTo>
                    <a:pt x="1039368" y="106527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251959" y="3678936"/>
              <a:ext cx="2737485" cy="198120"/>
            </a:xfrm>
            <a:custGeom>
              <a:avLst/>
              <a:gdLst/>
              <a:ahLst/>
              <a:cxnLst/>
              <a:rect l="l" t="t" r="r" b="b"/>
              <a:pathLst>
                <a:path w="2737484" h="198120" extrusionOk="0">
                  <a:moveTo>
                    <a:pt x="2737104" y="0"/>
                  </a:moveTo>
                  <a:lnTo>
                    <a:pt x="0" y="0"/>
                  </a:lnTo>
                  <a:lnTo>
                    <a:pt x="0" y="198119"/>
                  </a:lnTo>
                  <a:lnTo>
                    <a:pt x="2737104" y="198119"/>
                  </a:lnTo>
                  <a:lnTo>
                    <a:pt x="273710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289803" y="1982723"/>
              <a:ext cx="1039494" cy="433070"/>
            </a:xfrm>
            <a:custGeom>
              <a:avLst/>
              <a:gdLst/>
              <a:ahLst/>
              <a:cxnLst/>
              <a:rect l="l" t="t" r="r" b="b"/>
              <a:pathLst>
                <a:path w="1039495" h="433069" extrusionOk="0">
                  <a:moveTo>
                    <a:pt x="0" y="0"/>
                  </a:moveTo>
                  <a:lnTo>
                    <a:pt x="0" y="432815"/>
                  </a:lnTo>
                </a:path>
                <a:path w="1039495" h="433069" extrusionOk="0">
                  <a:moveTo>
                    <a:pt x="1039368" y="0"/>
                  </a:moveTo>
                  <a:lnTo>
                    <a:pt x="1039368" y="43281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4251959" y="2415540"/>
              <a:ext cx="2566670" cy="198120"/>
            </a:xfrm>
            <a:custGeom>
              <a:avLst/>
              <a:gdLst/>
              <a:ahLst/>
              <a:cxnLst/>
              <a:rect l="l" t="t" r="r" b="b"/>
              <a:pathLst>
                <a:path w="2566670" h="198119" extrusionOk="0">
                  <a:moveTo>
                    <a:pt x="2566416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566416" y="198120"/>
                  </a:lnTo>
                  <a:lnTo>
                    <a:pt x="25664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289803" y="1568196"/>
              <a:ext cx="1039494" cy="216535"/>
            </a:xfrm>
            <a:custGeom>
              <a:avLst/>
              <a:gdLst/>
              <a:ahLst/>
              <a:cxnLst/>
              <a:rect l="l" t="t" r="r" b="b"/>
              <a:pathLst>
                <a:path w="1039495" h="216535" extrusionOk="0">
                  <a:moveTo>
                    <a:pt x="0" y="0"/>
                  </a:moveTo>
                  <a:lnTo>
                    <a:pt x="0" y="216407"/>
                  </a:lnTo>
                </a:path>
                <a:path w="1039495" h="216535" extrusionOk="0">
                  <a:moveTo>
                    <a:pt x="1039368" y="0"/>
                  </a:moveTo>
                  <a:lnTo>
                    <a:pt x="1039368" y="21640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251959" y="1784604"/>
              <a:ext cx="2914015" cy="198120"/>
            </a:xfrm>
            <a:custGeom>
              <a:avLst/>
              <a:gdLst/>
              <a:ahLst/>
              <a:cxnLst/>
              <a:rect l="l" t="t" r="r" b="b"/>
              <a:pathLst>
                <a:path w="2914015" h="198119" extrusionOk="0">
                  <a:moveTo>
                    <a:pt x="2913888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2913888" y="198120"/>
                  </a:lnTo>
                  <a:lnTo>
                    <a:pt x="29138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4251959" y="1568196"/>
              <a:ext cx="0" cy="3787140"/>
            </a:xfrm>
            <a:custGeom>
              <a:avLst/>
              <a:gdLst/>
              <a:ahLst/>
              <a:cxnLst/>
              <a:rect l="l" t="t" r="r" b="b"/>
              <a:pathLst>
                <a:path h="3787140" extrusionOk="0">
                  <a:moveTo>
                    <a:pt x="0" y="3787140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6"/>
          <p:cNvSpPr txBox="1"/>
          <p:nvPr/>
        </p:nvSpPr>
        <p:spPr bwMode="auto">
          <a:xfrm>
            <a:off x="11021948" y="4910454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051929" y="3647947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880352" y="238518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228458" y="175387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139310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178297" y="5436819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6217665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257033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296402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335516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374883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414252" y="543681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2744851" y="4903165"/>
            <a:ext cx="13633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2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983994" y="3640963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77036" y="2275713"/>
            <a:ext cx="333057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86690" marR="5080" indent="-17462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titu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ifu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resu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la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encu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tura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91744" y="1644523"/>
            <a:ext cx="3622040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74065" marR="5080" indent="-76200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357.-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acciones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mejorar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clima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cultura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organizacional.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923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45"/>
              <a:t>F96.Liderazgo</a:t>
            </a:r>
            <a:r>
              <a:rPr spc="-110"/>
              <a:t> </a:t>
            </a:r>
            <a:r>
              <a:rPr spc="50"/>
              <a:t>Positivo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664207"/>
            <a:ext cx="0" cy="3572509"/>
          </a:xfrm>
          <a:custGeom>
            <a:avLst/>
            <a:gdLst/>
            <a:ahLst/>
            <a:cxnLst/>
            <a:rect l="l" t="t" r="r" b="b"/>
            <a:pathLst>
              <a:path h="3572510" extrusionOk="0">
                <a:moveTo>
                  <a:pt x="0" y="0"/>
                </a:moveTo>
                <a:lnTo>
                  <a:pt x="0" y="357225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649277" y="1664207"/>
            <a:ext cx="5343525" cy="3572509"/>
            <a:chOff x="5649277" y="1664207"/>
            <a:chExt cx="5343525" cy="3572509"/>
          </a:xfrm>
        </p:grpSpPr>
        <p:sp>
          <p:nvSpPr>
            <p:cNvPr id="6" name="object 6"/>
            <p:cNvSpPr/>
            <p:nvPr/>
          </p:nvSpPr>
          <p:spPr bwMode="auto">
            <a:xfrm>
              <a:off x="6632448" y="1664207"/>
              <a:ext cx="3915410" cy="3572509"/>
            </a:xfrm>
            <a:custGeom>
              <a:avLst/>
              <a:gdLst/>
              <a:ahLst/>
              <a:cxnLst/>
              <a:rect l="l" t="t" r="r" b="b"/>
              <a:pathLst>
                <a:path w="3915409" h="3572510" extrusionOk="0">
                  <a:moveTo>
                    <a:pt x="0" y="3418331"/>
                  </a:moveTo>
                  <a:lnTo>
                    <a:pt x="0" y="3572255"/>
                  </a:lnTo>
                </a:path>
                <a:path w="3915409" h="3572510" extrusionOk="0">
                  <a:moveTo>
                    <a:pt x="0" y="2525267"/>
                  </a:moveTo>
                  <a:lnTo>
                    <a:pt x="0" y="3278124"/>
                  </a:lnTo>
                </a:path>
                <a:path w="3915409" h="3572510" extrusionOk="0">
                  <a:moveTo>
                    <a:pt x="978407" y="3418331"/>
                  </a:moveTo>
                  <a:lnTo>
                    <a:pt x="978407" y="3572255"/>
                  </a:lnTo>
                </a:path>
                <a:path w="3915409" h="3572510" extrusionOk="0">
                  <a:moveTo>
                    <a:pt x="978407" y="2525267"/>
                  </a:moveTo>
                  <a:lnTo>
                    <a:pt x="978407" y="3278124"/>
                  </a:lnTo>
                </a:path>
                <a:path w="3915409" h="3572510" extrusionOk="0">
                  <a:moveTo>
                    <a:pt x="1956816" y="3418331"/>
                  </a:moveTo>
                  <a:lnTo>
                    <a:pt x="1956816" y="3572255"/>
                  </a:lnTo>
                </a:path>
                <a:path w="3915409" h="3572510" extrusionOk="0">
                  <a:moveTo>
                    <a:pt x="1956816" y="739139"/>
                  </a:moveTo>
                  <a:lnTo>
                    <a:pt x="1956816" y="3278124"/>
                  </a:lnTo>
                </a:path>
                <a:path w="3915409" h="3572510" extrusionOk="0">
                  <a:moveTo>
                    <a:pt x="2936748" y="3418331"/>
                  </a:moveTo>
                  <a:lnTo>
                    <a:pt x="2936748" y="3572255"/>
                  </a:lnTo>
                </a:path>
                <a:path w="3915409" h="3572510" extrusionOk="0">
                  <a:moveTo>
                    <a:pt x="2936748" y="292607"/>
                  </a:moveTo>
                  <a:lnTo>
                    <a:pt x="2936748" y="3278124"/>
                  </a:lnTo>
                </a:path>
                <a:path w="3915409" h="3572510" extrusionOk="0">
                  <a:moveTo>
                    <a:pt x="3915155" y="3418331"/>
                  </a:moveTo>
                  <a:lnTo>
                    <a:pt x="3915155" y="3572255"/>
                  </a:lnTo>
                </a:path>
                <a:path w="3915409" h="3572510" extrusionOk="0">
                  <a:moveTo>
                    <a:pt x="3915155" y="0"/>
                  </a:moveTo>
                  <a:lnTo>
                    <a:pt x="3915155" y="32781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654040" y="4942331"/>
              <a:ext cx="5339080" cy="140335"/>
            </a:xfrm>
            <a:custGeom>
              <a:avLst/>
              <a:gdLst/>
              <a:ahLst/>
              <a:cxnLst/>
              <a:rect l="l" t="t" r="r" b="b"/>
              <a:pathLst>
                <a:path w="5339080" h="140335" extrusionOk="0">
                  <a:moveTo>
                    <a:pt x="5338571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5338571" y="140208"/>
                  </a:lnTo>
                  <a:lnTo>
                    <a:pt x="5338571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632448" y="2849879"/>
              <a:ext cx="978535" cy="1199515"/>
            </a:xfrm>
            <a:custGeom>
              <a:avLst/>
              <a:gdLst/>
              <a:ahLst/>
              <a:cxnLst/>
              <a:rect l="l" t="t" r="r" b="b"/>
              <a:pathLst>
                <a:path w="978534" h="1199514" extrusionOk="0">
                  <a:moveTo>
                    <a:pt x="0" y="446532"/>
                  </a:moveTo>
                  <a:lnTo>
                    <a:pt x="0" y="1199388"/>
                  </a:lnTo>
                </a:path>
                <a:path w="978534" h="1199514" extrusionOk="0">
                  <a:moveTo>
                    <a:pt x="978407" y="0"/>
                  </a:moveTo>
                  <a:lnTo>
                    <a:pt x="978407" y="119938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654040" y="4049267"/>
              <a:ext cx="2877820" cy="140335"/>
            </a:xfrm>
            <a:custGeom>
              <a:avLst/>
              <a:gdLst/>
              <a:ahLst/>
              <a:cxnLst/>
              <a:rect l="l" t="t" r="r" b="b"/>
              <a:pathLst>
                <a:path w="2877820" h="140335" extrusionOk="0">
                  <a:moveTo>
                    <a:pt x="2877312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2877312" y="140207"/>
                  </a:lnTo>
                  <a:lnTo>
                    <a:pt x="2877312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632448" y="2849879"/>
              <a:ext cx="0" cy="306705"/>
            </a:xfrm>
            <a:custGeom>
              <a:avLst/>
              <a:gdLst/>
              <a:ahLst/>
              <a:cxnLst/>
              <a:rect l="l" t="t" r="r" b="b"/>
              <a:pathLst>
                <a:path h="306705" extrusionOk="0">
                  <a:moveTo>
                    <a:pt x="0" y="0"/>
                  </a:moveTo>
                  <a:lnTo>
                    <a:pt x="0" y="3063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654040" y="3156203"/>
              <a:ext cx="1864360" cy="140335"/>
            </a:xfrm>
            <a:custGeom>
              <a:avLst/>
              <a:gdLst/>
              <a:ahLst/>
              <a:cxnLst/>
              <a:rect l="l" t="t" r="r" b="b"/>
              <a:pathLst>
                <a:path w="1864359" h="140335" extrusionOk="0">
                  <a:moveTo>
                    <a:pt x="1863852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1863852" y="140208"/>
                  </a:lnTo>
                  <a:lnTo>
                    <a:pt x="18638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632448" y="2403347"/>
              <a:ext cx="978535" cy="306705"/>
            </a:xfrm>
            <a:custGeom>
              <a:avLst/>
              <a:gdLst/>
              <a:ahLst/>
              <a:cxnLst/>
              <a:rect l="l" t="t" r="r" b="b"/>
              <a:pathLst>
                <a:path w="978534" h="306705" extrusionOk="0">
                  <a:moveTo>
                    <a:pt x="0" y="0"/>
                  </a:moveTo>
                  <a:lnTo>
                    <a:pt x="0" y="306324"/>
                  </a:lnTo>
                </a:path>
                <a:path w="978534" h="306705" extrusionOk="0">
                  <a:moveTo>
                    <a:pt x="978407" y="0"/>
                  </a:moveTo>
                  <a:lnTo>
                    <a:pt x="978407" y="3063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654040" y="2709671"/>
              <a:ext cx="2550160" cy="140335"/>
            </a:xfrm>
            <a:custGeom>
              <a:avLst/>
              <a:gdLst/>
              <a:ahLst/>
              <a:cxnLst/>
              <a:rect l="l" t="t" r="r" b="b"/>
              <a:pathLst>
                <a:path w="2550159" h="140335" extrusionOk="0">
                  <a:moveTo>
                    <a:pt x="2549652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2549652" y="140207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632448" y="1956815"/>
              <a:ext cx="1957070" cy="306705"/>
            </a:xfrm>
            <a:custGeom>
              <a:avLst/>
              <a:gdLst/>
              <a:ahLst/>
              <a:cxnLst/>
              <a:rect l="l" t="t" r="r" b="b"/>
              <a:pathLst>
                <a:path w="1957070" h="306705" extrusionOk="0">
                  <a:moveTo>
                    <a:pt x="0" y="0"/>
                  </a:moveTo>
                  <a:lnTo>
                    <a:pt x="0" y="306324"/>
                  </a:lnTo>
                </a:path>
                <a:path w="1957070" h="306705" extrusionOk="0">
                  <a:moveTo>
                    <a:pt x="978407" y="0"/>
                  </a:moveTo>
                  <a:lnTo>
                    <a:pt x="978407" y="306324"/>
                  </a:lnTo>
                </a:path>
                <a:path w="1957070" h="306705" extrusionOk="0">
                  <a:moveTo>
                    <a:pt x="1956816" y="0"/>
                  </a:moveTo>
                  <a:lnTo>
                    <a:pt x="1956816" y="30632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654040" y="2263139"/>
              <a:ext cx="3107690" cy="140335"/>
            </a:xfrm>
            <a:custGeom>
              <a:avLst/>
              <a:gdLst/>
              <a:ahLst/>
              <a:cxnLst/>
              <a:rect l="l" t="t" r="r" b="b"/>
              <a:pathLst>
                <a:path w="3107690" h="140335" extrusionOk="0">
                  <a:moveTo>
                    <a:pt x="3107436" y="0"/>
                  </a:moveTo>
                  <a:lnTo>
                    <a:pt x="0" y="0"/>
                  </a:lnTo>
                  <a:lnTo>
                    <a:pt x="0" y="140208"/>
                  </a:lnTo>
                  <a:lnTo>
                    <a:pt x="3107436" y="140208"/>
                  </a:lnTo>
                  <a:lnTo>
                    <a:pt x="310743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632448" y="1664207"/>
              <a:ext cx="2936875" cy="152400"/>
            </a:xfrm>
            <a:custGeom>
              <a:avLst/>
              <a:gdLst/>
              <a:ahLst/>
              <a:cxnLst/>
              <a:rect l="l" t="t" r="r" b="b"/>
              <a:pathLst>
                <a:path w="2936875" h="152400" extrusionOk="0">
                  <a:moveTo>
                    <a:pt x="0" y="0"/>
                  </a:moveTo>
                  <a:lnTo>
                    <a:pt x="0" y="152400"/>
                  </a:lnTo>
                </a:path>
                <a:path w="2936875" h="152400" extrusionOk="0">
                  <a:moveTo>
                    <a:pt x="978407" y="0"/>
                  </a:moveTo>
                  <a:lnTo>
                    <a:pt x="978407" y="152400"/>
                  </a:lnTo>
                </a:path>
                <a:path w="2936875" h="152400" extrusionOk="0">
                  <a:moveTo>
                    <a:pt x="1956816" y="0"/>
                  </a:moveTo>
                  <a:lnTo>
                    <a:pt x="1956816" y="152400"/>
                  </a:lnTo>
                </a:path>
                <a:path w="2936875" h="152400" extrusionOk="0">
                  <a:moveTo>
                    <a:pt x="2936748" y="0"/>
                  </a:moveTo>
                  <a:lnTo>
                    <a:pt x="2936748" y="15240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654040" y="1816607"/>
              <a:ext cx="3992879" cy="140335"/>
            </a:xfrm>
            <a:custGeom>
              <a:avLst/>
              <a:gdLst/>
              <a:ahLst/>
              <a:cxnLst/>
              <a:rect l="l" t="t" r="r" b="b"/>
              <a:pathLst>
                <a:path w="3992879" h="140335" extrusionOk="0">
                  <a:moveTo>
                    <a:pt x="3992880" y="0"/>
                  </a:moveTo>
                  <a:lnTo>
                    <a:pt x="0" y="0"/>
                  </a:lnTo>
                  <a:lnTo>
                    <a:pt x="0" y="140207"/>
                  </a:lnTo>
                  <a:lnTo>
                    <a:pt x="3992880" y="140207"/>
                  </a:lnTo>
                  <a:lnTo>
                    <a:pt x="399288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654040" y="1664207"/>
              <a:ext cx="0" cy="3572509"/>
            </a:xfrm>
            <a:custGeom>
              <a:avLst/>
              <a:gdLst/>
              <a:ahLst/>
              <a:cxnLst/>
              <a:rect l="l" t="t" r="r" b="b"/>
              <a:pathLst>
                <a:path h="3572510" extrusionOk="0">
                  <a:moveTo>
                    <a:pt x="0" y="3572255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 txBox="1"/>
          <p:nvPr/>
        </p:nvSpPr>
        <p:spPr bwMode="auto">
          <a:xfrm>
            <a:off x="11055222" y="4883277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606663" y="3990213"/>
            <a:ext cx="4540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7593456" y="3096895"/>
            <a:ext cx="9912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73.81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8265921" y="2649677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823706" y="220345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9709531" y="175691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542279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520942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499731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478393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9457181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0435843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11414506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4148073" y="4876546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3387344" y="3983227"/>
            <a:ext cx="21234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492048" y="1647570"/>
            <a:ext cx="6136005" cy="17843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850389" marR="1113790" indent="-183832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358.-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superior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jerárquico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permite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cumplir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capacitación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que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tengo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programada.</a:t>
            </a:r>
            <a:endParaRPr sz="1400">
              <a:latin typeface="Arial MT"/>
              <a:cs typeface="Arial MT"/>
            </a:endParaRPr>
          </a:p>
          <a:p>
            <a:pPr marL="716915" marR="1123950" indent="-404494">
              <a:lnSpc>
                <a:spcPts val="1610"/>
              </a:lnSpc>
              <a:spcBef>
                <a:spcPts val="28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359.-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superior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jerárquico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orienta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tomar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decisiones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el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des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eñ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jo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400" spc="-16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met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s.</a:t>
            </a:r>
            <a:endParaRPr sz="1400">
              <a:latin typeface="Arial MT"/>
              <a:cs typeface="Arial MT"/>
            </a:endParaRPr>
          </a:p>
          <a:p>
            <a:pPr marL="1392555">
              <a:lnSpc>
                <a:spcPts val="1650"/>
              </a:lnSpc>
              <a:spcBef>
                <a:spcPts val="18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360.-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superior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jerárquico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distribuye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342390">
              <a:lnSpc>
                <a:spcPts val="1650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acuerdo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nuestras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responsabilidades,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capacidades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y…</a:t>
            </a:r>
            <a:endParaRPr sz="1400">
              <a:latin typeface="Arial MT"/>
              <a:cs typeface="Arial MT"/>
            </a:endParaRPr>
          </a:p>
          <a:p>
            <a:pPr marL="2305685" marR="1122680" indent="-1002665">
              <a:lnSpc>
                <a:spcPts val="1620"/>
              </a:lnSpc>
              <a:spcBef>
                <a:spcPts val="32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361.-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superior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jerárquico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trata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todo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equipo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en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48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10"/>
              <a:t>F97.Mejora</a:t>
            </a:r>
            <a:r>
              <a:rPr spc="-5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75"/>
              <a:t> </a:t>
            </a:r>
            <a:r>
              <a:rPr spc="90"/>
              <a:t>gestión</a:t>
            </a:r>
            <a:r>
              <a:rPr spc="-75"/>
              <a:t> </a:t>
            </a:r>
            <a:r>
              <a:rPr spc="100"/>
              <a:t>pública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562843" y="1370075"/>
            <a:ext cx="0" cy="3866514"/>
          </a:xfrm>
          <a:custGeom>
            <a:avLst/>
            <a:gdLst/>
            <a:ahLst/>
            <a:cxnLst/>
            <a:rect l="l" t="t" r="r" b="b"/>
            <a:pathLst>
              <a:path h="3866515" extrusionOk="0">
                <a:moveTo>
                  <a:pt x="0" y="0"/>
                </a:moveTo>
                <a:lnTo>
                  <a:pt x="0" y="386638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567159" y="1370075"/>
            <a:ext cx="0" cy="3866514"/>
          </a:xfrm>
          <a:custGeom>
            <a:avLst/>
            <a:gdLst/>
            <a:ahLst/>
            <a:cxnLst/>
            <a:rect l="l" t="t" r="r" b="b"/>
            <a:pathLst>
              <a:path h="3866515" extrusionOk="0">
                <a:moveTo>
                  <a:pt x="0" y="0"/>
                </a:moveTo>
                <a:lnTo>
                  <a:pt x="0" y="386638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4527613" y="1370075"/>
            <a:ext cx="5944235" cy="3866514"/>
            <a:chOff x="4527613" y="1370075"/>
            <a:chExt cx="5944235" cy="3866514"/>
          </a:xfrm>
        </p:grpSpPr>
        <p:sp>
          <p:nvSpPr>
            <p:cNvPr id="7" name="object 7"/>
            <p:cNvSpPr/>
            <p:nvPr/>
          </p:nvSpPr>
          <p:spPr bwMode="auto">
            <a:xfrm>
              <a:off x="5538216" y="1370075"/>
              <a:ext cx="4018915" cy="3866514"/>
            </a:xfrm>
            <a:custGeom>
              <a:avLst/>
              <a:gdLst/>
              <a:ahLst/>
              <a:cxnLst/>
              <a:rect l="l" t="t" r="r" b="b"/>
              <a:pathLst>
                <a:path w="4018915" h="3866515" extrusionOk="0">
                  <a:moveTo>
                    <a:pt x="0" y="3645407"/>
                  </a:moveTo>
                  <a:lnTo>
                    <a:pt x="0" y="3866388"/>
                  </a:lnTo>
                </a:path>
                <a:path w="4018915" h="3866515" extrusionOk="0">
                  <a:moveTo>
                    <a:pt x="0" y="2356104"/>
                  </a:moveTo>
                  <a:lnTo>
                    <a:pt x="0" y="3442716"/>
                  </a:lnTo>
                </a:path>
                <a:path w="4018915" h="3866515" extrusionOk="0">
                  <a:moveTo>
                    <a:pt x="1004315" y="3645407"/>
                  </a:moveTo>
                  <a:lnTo>
                    <a:pt x="1004315" y="3866388"/>
                  </a:lnTo>
                </a:path>
                <a:path w="4018915" h="3866515" extrusionOk="0">
                  <a:moveTo>
                    <a:pt x="1004315" y="2356104"/>
                  </a:moveTo>
                  <a:lnTo>
                    <a:pt x="1004315" y="3442716"/>
                  </a:lnTo>
                </a:path>
                <a:path w="4018915" h="3866515" extrusionOk="0">
                  <a:moveTo>
                    <a:pt x="2010156" y="3645407"/>
                  </a:moveTo>
                  <a:lnTo>
                    <a:pt x="2010156" y="3866388"/>
                  </a:lnTo>
                </a:path>
                <a:path w="4018915" h="3866515" extrusionOk="0">
                  <a:moveTo>
                    <a:pt x="2010156" y="2356104"/>
                  </a:moveTo>
                  <a:lnTo>
                    <a:pt x="2010156" y="3442716"/>
                  </a:lnTo>
                </a:path>
                <a:path w="4018915" h="3866515" extrusionOk="0">
                  <a:moveTo>
                    <a:pt x="3014472" y="3645407"/>
                  </a:moveTo>
                  <a:lnTo>
                    <a:pt x="3014472" y="3866388"/>
                  </a:lnTo>
                </a:path>
                <a:path w="4018915" h="3866515" extrusionOk="0">
                  <a:moveTo>
                    <a:pt x="3014472" y="422148"/>
                  </a:moveTo>
                  <a:lnTo>
                    <a:pt x="3014472" y="3442716"/>
                  </a:lnTo>
                </a:path>
                <a:path w="4018915" h="3866515" extrusionOk="0">
                  <a:moveTo>
                    <a:pt x="4018788" y="3645407"/>
                  </a:moveTo>
                  <a:lnTo>
                    <a:pt x="4018788" y="3866388"/>
                  </a:lnTo>
                </a:path>
                <a:path w="4018915" h="3866515" extrusionOk="0">
                  <a:moveTo>
                    <a:pt x="4018788" y="0"/>
                  </a:moveTo>
                  <a:lnTo>
                    <a:pt x="4018788" y="344271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532376" y="4812791"/>
              <a:ext cx="5939155" cy="203200"/>
            </a:xfrm>
            <a:custGeom>
              <a:avLst/>
              <a:gdLst/>
              <a:ahLst/>
              <a:cxnLst/>
              <a:rect l="l" t="t" r="r" b="b"/>
              <a:pathLst>
                <a:path w="5939155" h="203200" extrusionOk="0">
                  <a:moveTo>
                    <a:pt x="5939028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5939028" y="202692"/>
                  </a:lnTo>
                  <a:lnTo>
                    <a:pt x="593902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538216" y="1792223"/>
              <a:ext cx="2010410" cy="1731645"/>
            </a:xfrm>
            <a:custGeom>
              <a:avLst/>
              <a:gdLst/>
              <a:ahLst/>
              <a:cxnLst/>
              <a:rect l="l" t="t" r="r" b="b"/>
              <a:pathLst>
                <a:path w="2010409" h="1731645" extrusionOk="0">
                  <a:moveTo>
                    <a:pt x="0" y="644651"/>
                  </a:moveTo>
                  <a:lnTo>
                    <a:pt x="0" y="1731264"/>
                  </a:lnTo>
                </a:path>
                <a:path w="2010409" h="1731645" extrusionOk="0">
                  <a:moveTo>
                    <a:pt x="1004315" y="644651"/>
                  </a:moveTo>
                  <a:lnTo>
                    <a:pt x="1004315" y="1731264"/>
                  </a:lnTo>
                </a:path>
                <a:path w="2010409" h="1731645" extrusionOk="0">
                  <a:moveTo>
                    <a:pt x="2010156" y="0"/>
                  </a:moveTo>
                  <a:lnTo>
                    <a:pt x="2010156" y="17312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532376" y="3523487"/>
              <a:ext cx="3337560" cy="203200"/>
            </a:xfrm>
            <a:custGeom>
              <a:avLst/>
              <a:gdLst/>
              <a:ahLst/>
              <a:cxnLst/>
              <a:rect l="l" t="t" r="r" b="b"/>
              <a:pathLst>
                <a:path w="3337559" h="203200" extrusionOk="0">
                  <a:moveTo>
                    <a:pt x="3337560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337560" y="202692"/>
                  </a:lnTo>
                  <a:lnTo>
                    <a:pt x="333756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538216" y="1792223"/>
              <a:ext cx="1004569" cy="443865"/>
            </a:xfrm>
            <a:custGeom>
              <a:avLst/>
              <a:gdLst/>
              <a:ahLst/>
              <a:cxnLst/>
              <a:rect l="l" t="t" r="r" b="b"/>
              <a:pathLst>
                <a:path w="1004570" h="443864" extrusionOk="0">
                  <a:moveTo>
                    <a:pt x="0" y="0"/>
                  </a:moveTo>
                  <a:lnTo>
                    <a:pt x="0" y="443484"/>
                  </a:lnTo>
                </a:path>
                <a:path w="1004570" h="443864" extrusionOk="0">
                  <a:moveTo>
                    <a:pt x="1004315" y="0"/>
                  </a:moveTo>
                  <a:lnTo>
                    <a:pt x="1004315" y="4434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4532376" y="2235708"/>
              <a:ext cx="2543810" cy="201295"/>
            </a:xfrm>
            <a:custGeom>
              <a:avLst/>
              <a:gdLst/>
              <a:ahLst/>
              <a:cxnLst/>
              <a:rect l="l" t="t" r="r" b="b"/>
              <a:pathLst>
                <a:path w="2543809" h="201294" extrusionOk="0">
                  <a:moveTo>
                    <a:pt x="2543555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2543555" y="201167"/>
                  </a:lnTo>
                  <a:lnTo>
                    <a:pt x="254355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538216" y="1370075"/>
              <a:ext cx="3014980" cy="220979"/>
            </a:xfrm>
            <a:custGeom>
              <a:avLst/>
              <a:gdLst/>
              <a:ahLst/>
              <a:cxnLst/>
              <a:rect l="l" t="t" r="r" b="b"/>
              <a:pathLst>
                <a:path w="3014979" h="220980" extrusionOk="0">
                  <a:moveTo>
                    <a:pt x="0" y="0"/>
                  </a:moveTo>
                  <a:lnTo>
                    <a:pt x="0" y="220979"/>
                  </a:lnTo>
                </a:path>
                <a:path w="3014979" h="220980" extrusionOk="0">
                  <a:moveTo>
                    <a:pt x="1004315" y="0"/>
                  </a:moveTo>
                  <a:lnTo>
                    <a:pt x="1004315" y="220979"/>
                  </a:lnTo>
                </a:path>
                <a:path w="3014979" h="220980" extrusionOk="0">
                  <a:moveTo>
                    <a:pt x="2010156" y="0"/>
                  </a:moveTo>
                  <a:lnTo>
                    <a:pt x="2010156" y="220979"/>
                  </a:lnTo>
                </a:path>
                <a:path w="3014979" h="220980" extrusionOk="0">
                  <a:moveTo>
                    <a:pt x="3014472" y="0"/>
                  </a:moveTo>
                  <a:lnTo>
                    <a:pt x="3014472" y="22097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532376" y="1591055"/>
              <a:ext cx="4121150" cy="201295"/>
            </a:xfrm>
            <a:custGeom>
              <a:avLst/>
              <a:gdLst/>
              <a:ahLst/>
              <a:cxnLst/>
              <a:rect l="l" t="t" r="r" b="b"/>
              <a:pathLst>
                <a:path w="4121150" h="201294" extrusionOk="0">
                  <a:moveTo>
                    <a:pt x="4120896" y="0"/>
                  </a:moveTo>
                  <a:lnTo>
                    <a:pt x="0" y="0"/>
                  </a:lnTo>
                  <a:lnTo>
                    <a:pt x="0" y="201168"/>
                  </a:lnTo>
                  <a:lnTo>
                    <a:pt x="4120896" y="201168"/>
                  </a:lnTo>
                  <a:lnTo>
                    <a:pt x="41208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4532376" y="1370075"/>
              <a:ext cx="0" cy="3866514"/>
            </a:xfrm>
            <a:custGeom>
              <a:avLst/>
              <a:gdLst/>
              <a:ahLst/>
              <a:cxnLst/>
              <a:rect l="l" t="t" r="r" b="b"/>
              <a:pathLst>
                <a:path h="3866515" extrusionOk="0">
                  <a:moveTo>
                    <a:pt x="0" y="3866388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6"/>
          <p:cNvSpPr txBox="1"/>
          <p:nvPr/>
        </p:nvSpPr>
        <p:spPr bwMode="auto">
          <a:xfrm>
            <a:off x="10535157" y="4784597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932166" y="3494988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138161" y="220624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8716518" y="1561287"/>
            <a:ext cx="3670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420870" y="5317616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426202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6431026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435977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440928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446132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451083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1456034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3026791" y="4777485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2265933" y="3488563"/>
            <a:ext cx="2123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92048" y="1451813"/>
            <a:ext cx="3905885" cy="1192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363.-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Conozco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impacto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que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proyectos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endParaRPr sz="1400">
              <a:latin typeface="Arial MT"/>
              <a:cs typeface="Arial MT"/>
            </a:endParaRPr>
          </a:p>
          <a:p>
            <a:pPr marR="1270" algn="ctr">
              <a:lnSpc>
                <a:spcPts val="1650"/>
              </a:lnSpc>
              <a:defRPr/>
            </a:pP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ti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jet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titu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les.</a:t>
            </a:r>
            <a:endParaRPr sz="1400">
              <a:latin typeface="Arial MT"/>
              <a:cs typeface="Arial MT"/>
            </a:endParaRPr>
          </a:p>
          <a:p>
            <a:pPr marL="92710" marR="13970" indent="8255" algn="ctr">
              <a:lnSpc>
                <a:spcPct val="96200"/>
              </a:lnSpc>
              <a:spcBef>
                <a:spcPts val="1035"/>
              </a:spcBef>
              <a:defRPr/>
            </a:pPr>
            <a:r>
              <a:rPr sz="1400" spc="-15">
                <a:solidFill>
                  <a:srgbClr val="585858"/>
                </a:solidFill>
                <a:latin typeface="Arial MT"/>
                <a:cs typeface="Arial MT"/>
              </a:rPr>
              <a:t>362</a:t>
            </a:r>
            <a:r>
              <a:rPr sz="1400" spc="-2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lement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ra 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si</a:t>
            </a: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lific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eso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uenc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con 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nor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iv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le.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646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60"/>
              <a:t>F98.Normatividad</a:t>
            </a:r>
            <a:r>
              <a:rPr spc="-75"/>
              <a:t> </a:t>
            </a:r>
            <a:r>
              <a:rPr spc="5"/>
              <a:t>y</a:t>
            </a:r>
            <a:r>
              <a:rPr spc="-85"/>
              <a:t> </a:t>
            </a:r>
            <a:r>
              <a:rPr spc="85"/>
              <a:t>procesos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0756392" y="1370075"/>
            <a:ext cx="0" cy="3839210"/>
          </a:xfrm>
          <a:custGeom>
            <a:avLst/>
            <a:gdLst/>
            <a:ahLst/>
            <a:cxnLst/>
            <a:rect l="l" t="t" r="r" b="b"/>
            <a:pathLst>
              <a:path h="3839210" extrusionOk="0">
                <a:moveTo>
                  <a:pt x="0" y="0"/>
                </a:moveTo>
                <a:lnTo>
                  <a:pt x="0" y="383895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11455907" y="1370075"/>
            <a:ext cx="0" cy="3839210"/>
          </a:xfrm>
          <a:custGeom>
            <a:avLst/>
            <a:gdLst/>
            <a:ahLst/>
            <a:cxnLst/>
            <a:rect l="l" t="t" r="r" b="b"/>
            <a:pathLst>
              <a:path h="3839210" extrusionOk="0">
                <a:moveTo>
                  <a:pt x="0" y="0"/>
                </a:moveTo>
                <a:lnTo>
                  <a:pt x="0" y="3838955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4448365" y="1370075"/>
            <a:ext cx="6181725" cy="3839210"/>
            <a:chOff x="4448365" y="1370075"/>
            <a:chExt cx="6181725" cy="3839210"/>
          </a:xfrm>
        </p:grpSpPr>
        <p:sp>
          <p:nvSpPr>
            <p:cNvPr id="7" name="object 7"/>
            <p:cNvSpPr/>
            <p:nvPr/>
          </p:nvSpPr>
          <p:spPr bwMode="auto">
            <a:xfrm>
              <a:off x="5152644" y="1370075"/>
              <a:ext cx="4902835" cy="3839210"/>
            </a:xfrm>
            <a:custGeom>
              <a:avLst/>
              <a:gdLst/>
              <a:ahLst/>
              <a:cxnLst/>
              <a:rect l="l" t="t" r="r" b="b"/>
              <a:pathLst>
                <a:path w="4902834" h="3839210" extrusionOk="0">
                  <a:moveTo>
                    <a:pt x="0" y="3619500"/>
                  </a:moveTo>
                  <a:lnTo>
                    <a:pt x="0" y="3838955"/>
                  </a:lnTo>
                </a:path>
                <a:path w="4902834" h="3839210" extrusionOk="0">
                  <a:moveTo>
                    <a:pt x="0" y="2339340"/>
                  </a:moveTo>
                  <a:lnTo>
                    <a:pt x="0" y="3419855"/>
                  </a:lnTo>
                </a:path>
                <a:path w="4902834" h="3839210" extrusionOk="0">
                  <a:moveTo>
                    <a:pt x="701039" y="3619500"/>
                  </a:moveTo>
                  <a:lnTo>
                    <a:pt x="701039" y="3838955"/>
                  </a:lnTo>
                </a:path>
                <a:path w="4902834" h="3839210" extrusionOk="0">
                  <a:moveTo>
                    <a:pt x="701039" y="2339340"/>
                  </a:moveTo>
                  <a:lnTo>
                    <a:pt x="701039" y="3419855"/>
                  </a:lnTo>
                </a:path>
                <a:path w="4902834" h="3839210" extrusionOk="0">
                  <a:moveTo>
                    <a:pt x="1400555" y="3619500"/>
                  </a:moveTo>
                  <a:lnTo>
                    <a:pt x="1400555" y="3838955"/>
                  </a:lnTo>
                </a:path>
                <a:path w="4902834" h="3839210" extrusionOk="0">
                  <a:moveTo>
                    <a:pt x="1400555" y="2339340"/>
                  </a:moveTo>
                  <a:lnTo>
                    <a:pt x="1400555" y="3419855"/>
                  </a:lnTo>
                </a:path>
                <a:path w="4902834" h="3839210" extrusionOk="0">
                  <a:moveTo>
                    <a:pt x="2101596" y="3619500"/>
                  </a:moveTo>
                  <a:lnTo>
                    <a:pt x="2101596" y="3838955"/>
                  </a:lnTo>
                </a:path>
                <a:path w="4902834" h="3839210" extrusionOk="0">
                  <a:moveTo>
                    <a:pt x="2101596" y="2339340"/>
                  </a:moveTo>
                  <a:lnTo>
                    <a:pt x="2101596" y="3419855"/>
                  </a:lnTo>
                </a:path>
                <a:path w="4902834" h="3839210" extrusionOk="0">
                  <a:moveTo>
                    <a:pt x="2801111" y="3619500"/>
                  </a:moveTo>
                  <a:lnTo>
                    <a:pt x="2801111" y="3838955"/>
                  </a:lnTo>
                </a:path>
                <a:path w="4902834" h="3839210" extrusionOk="0">
                  <a:moveTo>
                    <a:pt x="2801111" y="420624"/>
                  </a:moveTo>
                  <a:lnTo>
                    <a:pt x="2801111" y="3419855"/>
                  </a:lnTo>
                </a:path>
                <a:path w="4902834" h="3839210" extrusionOk="0">
                  <a:moveTo>
                    <a:pt x="3502152" y="3619500"/>
                  </a:moveTo>
                  <a:lnTo>
                    <a:pt x="3502152" y="3838955"/>
                  </a:lnTo>
                </a:path>
                <a:path w="4902834" h="3839210" extrusionOk="0">
                  <a:moveTo>
                    <a:pt x="3502152" y="420624"/>
                  </a:moveTo>
                  <a:lnTo>
                    <a:pt x="3502152" y="3419855"/>
                  </a:lnTo>
                </a:path>
                <a:path w="4902834" h="3839210" extrusionOk="0">
                  <a:moveTo>
                    <a:pt x="4203191" y="3619500"/>
                  </a:moveTo>
                  <a:lnTo>
                    <a:pt x="4203191" y="3838955"/>
                  </a:lnTo>
                </a:path>
                <a:path w="4902834" h="3839210" extrusionOk="0">
                  <a:moveTo>
                    <a:pt x="4203191" y="0"/>
                  </a:moveTo>
                  <a:lnTo>
                    <a:pt x="4203191" y="3419855"/>
                  </a:lnTo>
                </a:path>
                <a:path w="4902834" h="3839210" extrusionOk="0">
                  <a:moveTo>
                    <a:pt x="4902708" y="3619500"/>
                  </a:moveTo>
                  <a:lnTo>
                    <a:pt x="4902708" y="3838955"/>
                  </a:lnTo>
                </a:path>
                <a:path w="4902834" h="3839210" extrusionOk="0">
                  <a:moveTo>
                    <a:pt x="4902708" y="0"/>
                  </a:moveTo>
                  <a:lnTo>
                    <a:pt x="4902708" y="341985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453128" y="4789931"/>
              <a:ext cx="6177280" cy="200025"/>
            </a:xfrm>
            <a:custGeom>
              <a:avLst/>
              <a:gdLst/>
              <a:ahLst/>
              <a:cxnLst/>
              <a:rect l="l" t="t" r="r" b="b"/>
              <a:pathLst>
                <a:path w="6177280" h="200025" extrusionOk="0">
                  <a:moveTo>
                    <a:pt x="6176772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6176772" y="199644"/>
                  </a:lnTo>
                  <a:lnTo>
                    <a:pt x="6176772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152644" y="1790699"/>
              <a:ext cx="2101850" cy="1719580"/>
            </a:xfrm>
            <a:custGeom>
              <a:avLst/>
              <a:gdLst/>
              <a:ahLst/>
              <a:cxnLst/>
              <a:rect l="l" t="t" r="r" b="b"/>
              <a:pathLst>
                <a:path w="2101850" h="1719579" extrusionOk="0">
                  <a:moveTo>
                    <a:pt x="0" y="638555"/>
                  </a:moveTo>
                  <a:lnTo>
                    <a:pt x="0" y="1719072"/>
                  </a:lnTo>
                </a:path>
                <a:path w="2101850" h="1719579" extrusionOk="0">
                  <a:moveTo>
                    <a:pt x="701039" y="638555"/>
                  </a:moveTo>
                  <a:lnTo>
                    <a:pt x="701039" y="1719072"/>
                  </a:lnTo>
                </a:path>
                <a:path w="2101850" h="1719579" extrusionOk="0">
                  <a:moveTo>
                    <a:pt x="1400555" y="638555"/>
                  </a:moveTo>
                  <a:lnTo>
                    <a:pt x="1400555" y="1719072"/>
                  </a:lnTo>
                </a:path>
                <a:path w="2101850" h="1719579" extrusionOk="0">
                  <a:moveTo>
                    <a:pt x="2101596" y="0"/>
                  </a:moveTo>
                  <a:lnTo>
                    <a:pt x="2101596" y="171907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4453128" y="3509771"/>
              <a:ext cx="3347085" cy="200025"/>
            </a:xfrm>
            <a:custGeom>
              <a:avLst/>
              <a:gdLst/>
              <a:ahLst/>
              <a:cxnLst/>
              <a:rect l="l" t="t" r="r" b="b"/>
              <a:pathLst>
                <a:path w="3347084" h="200025" extrusionOk="0">
                  <a:moveTo>
                    <a:pt x="3346704" y="0"/>
                  </a:moveTo>
                  <a:lnTo>
                    <a:pt x="0" y="0"/>
                  </a:lnTo>
                  <a:lnTo>
                    <a:pt x="0" y="199644"/>
                  </a:lnTo>
                  <a:lnTo>
                    <a:pt x="3346704" y="199644"/>
                  </a:lnTo>
                  <a:lnTo>
                    <a:pt x="334670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152644" y="1790699"/>
              <a:ext cx="1400810" cy="439420"/>
            </a:xfrm>
            <a:custGeom>
              <a:avLst/>
              <a:gdLst/>
              <a:ahLst/>
              <a:cxnLst/>
              <a:rect l="l" t="t" r="r" b="b"/>
              <a:pathLst>
                <a:path w="1400809" h="439419" extrusionOk="0">
                  <a:moveTo>
                    <a:pt x="0" y="0"/>
                  </a:moveTo>
                  <a:lnTo>
                    <a:pt x="0" y="438912"/>
                  </a:lnTo>
                </a:path>
                <a:path w="1400809" h="439419" extrusionOk="0">
                  <a:moveTo>
                    <a:pt x="701039" y="0"/>
                  </a:moveTo>
                  <a:lnTo>
                    <a:pt x="701039" y="438912"/>
                  </a:lnTo>
                </a:path>
                <a:path w="1400809" h="439419" extrusionOk="0">
                  <a:moveTo>
                    <a:pt x="1400555" y="0"/>
                  </a:moveTo>
                  <a:lnTo>
                    <a:pt x="1400555" y="43891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4453128" y="2229611"/>
              <a:ext cx="2199640" cy="200025"/>
            </a:xfrm>
            <a:custGeom>
              <a:avLst/>
              <a:gdLst/>
              <a:ahLst/>
              <a:cxnLst/>
              <a:rect l="l" t="t" r="r" b="b"/>
              <a:pathLst>
                <a:path w="2199640" h="200025" extrusionOk="0">
                  <a:moveTo>
                    <a:pt x="2199131" y="0"/>
                  </a:moveTo>
                  <a:lnTo>
                    <a:pt x="0" y="0"/>
                  </a:lnTo>
                  <a:lnTo>
                    <a:pt x="0" y="199643"/>
                  </a:lnTo>
                  <a:lnTo>
                    <a:pt x="2199131" y="199643"/>
                  </a:lnTo>
                  <a:lnTo>
                    <a:pt x="21991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152644" y="1370075"/>
              <a:ext cx="3502660" cy="219710"/>
            </a:xfrm>
            <a:custGeom>
              <a:avLst/>
              <a:gdLst/>
              <a:ahLst/>
              <a:cxnLst/>
              <a:rect l="l" t="t" r="r" b="b"/>
              <a:pathLst>
                <a:path w="3502659" h="219709" extrusionOk="0">
                  <a:moveTo>
                    <a:pt x="0" y="0"/>
                  </a:moveTo>
                  <a:lnTo>
                    <a:pt x="0" y="219456"/>
                  </a:lnTo>
                </a:path>
                <a:path w="3502659" h="219709" extrusionOk="0">
                  <a:moveTo>
                    <a:pt x="701039" y="0"/>
                  </a:moveTo>
                  <a:lnTo>
                    <a:pt x="701039" y="219456"/>
                  </a:lnTo>
                </a:path>
                <a:path w="3502659" h="219709" extrusionOk="0">
                  <a:moveTo>
                    <a:pt x="1400555" y="0"/>
                  </a:moveTo>
                  <a:lnTo>
                    <a:pt x="1400555" y="219456"/>
                  </a:lnTo>
                </a:path>
                <a:path w="3502659" h="219709" extrusionOk="0">
                  <a:moveTo>
                    <a:pt x="2101596" y="0"/>
                  </a:moveTo>
                  <a:lnTo>
                    <a:pt x="2101596" y="219456"/>
                  </a:lnTo>
                </a:path>
                <a:path w="3502659" h="219709" extrusionOk="0">
                  <a:moveTo>
                    <a:pt x="2801111" y="0"/>
                  </a:moveTo>
                  <a:lnTo>
                    <a:pt x="2801111" y="219456"/>
                  </a:lnTo>
                </a:path>
                <a:path w="3502659" h="219709" extrusionOk="0">
                  <a:moveTo>
                    <a:pt x="3502152" y="0"/>
                  </a:moveTo>
                  <a:lnTo>
                    <a:pt x="3502152" y="21945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453128" y="1589531"/>
              <a:ext cx="4509770" cy="201295"/>
            </a:xfrm>
            <a:custGeom>
              <a:avLst/>
              <a:gdLst/>
              <a:ahLst/>
              <a:cxnLst/>
              <a:rect l="l" t="t" r="r" b="b"/>
              <a:pathLst>
                <a:path w="4509770" h="201294" extrusionOk="0">
                  <a:moveTo>
                    <a:pt x="4509516" y="0"/>
                  </a:moveTo>
                  <a:lnTo>
                    <a:pt x="0" y="0"/>
                  </a:lnTo>
                  <a:lnTo>
                    <a:pt x="0" y="201167"/>
                  </a:lnTo>
                  <a:lnTo>
                    <a:pt x="4509516" y="201167"/>
                  </a:lnTo>
                  <a:lnTo>
                    <a:pt x="450951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4453128" y="1370075"/>
              <a:ext cx="0" cy="3839210"/>
            </a:xfrm>
            <a:custGeom>
              <a:avLst/>
              <a:gdLst/>
              <a:ahLst/>
              <a:cxnLst/>
              <a:rect l="l" t="t" r="r" b="b"/>
              <a:pathLst>
                <a:path h="3839210" extrusionOk="0">
                  <a:moveTo>
                    <a:pt x="0" y="3838955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6" name="object 16"/>
          <p:cNvSpPr txBox="1"/>
          <p:nvPr/>
        </p:nvSpPr>
        <p:spPr bwMode="auto">
          <a:xfrm>
            <a:off x="10692510" y="4760214"/>
            <a:ext cx="4692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80.91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863078" y="3480053"/>
            <a:ext cx="787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78.89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714235" y="219951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025508" y="155943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271264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041138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672073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6442075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073010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842884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473820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9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9243821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9874757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644631" y="5291073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1275568" y="5291073"/>
            <a:ext cx="3651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2946654" y="4753483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2626232" y="3472941"/>
            <a:ext cx="16865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Prom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8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8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724611" y="2090166"/>
            <a:ext cx="358457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134110" marR="5080" indent="-112204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364.-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normatividad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procedimientos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ua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492048" y="1450086"/>
            <a:ext cx="382397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365.-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Conozco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normatividad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aplicable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  <a:p>
            <a:pPr marL="14604">
              <a:lnSpc>
                <a:spcPts val="1645"/>
              </a:lnSpc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mantengo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informado(a)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sobre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sus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actualizaciones.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3615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80"/>
              <a:t>F99.Reconocimiento</a:t>
            </a:r>
            <a:r>
              <a:rPr spc="-60"/>
              <a:t> </a:t>
            </a:r>
            <a:r>
              <a:rPr spc="30"/>
              <a:t>laboral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370075"/>
            <a:ext cx="0" cy="3892550"/>
          </a:xfrm>
          <a:custGeom>
            <a:avLst/>
            <a:gdLst/>
            <a:ahLst/>
            <a:cxnLst/>
            <a:rect l="l" t="t" r="r" b="b"/>
            <a:pathLst>
              <a:path h="3892550" extrusionOk="0">
                <a:moveTo>
                  <a:pt x="0" y="0"/>
                </a:moveTo>
                <a:lnTo>
                  <a:pt x="0" y="3892296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4484941" y="1370075"/>
            <a:ext cx="6614794" cy="3892550"/>
            <a:chOff x="4484941" y="1370075"/>
            <a:chExt cx="6614794" cy="3892550"/>
          </a:xfrm>
        </p:grpSpPr>
        <p:sp>
          <p:nvSpPr>
            <p:cNvPr id="6" name="object 6"/>
            <p:cNvSpPr/>
            <p:nvPr/>
          </p:nvSpPr>
          <p:spPr bwMode="auto">
            <a:xfrm>
              <a:off x="5271514" y="1370075"/>
              <a:ext cx="5473065" cy="3892550"/>
            </a:xfrm>
            <a:custGeom>
              <a:avLst/>
              <a:gdLst/>
              <a:ahLst/>
              <a:cxnLst/>
              <a:rect l="l" t="t" r="r" b="b"/>
              <a:pathLst>
                <a:path w="5473065" h="3892550" extrusionOk="0">
                  <a:moveTo>
                    <a:pt x="0" y="3669792"/>
                  </a:moveTo>
                  <a:lnTo>
                    <a:pt x="0" y="3892296"/>
                  </a:lnTo>
                </a:path>
                <a:path w="5473065" h="3892550" extrusionOk="0">
                  <a:moveTo>
                    <a:pt x="0" y="2372868"/>
                  </a:moveTo>
                  <a:lnTo>
                    <a:pt x="0" y="3467100"/>
                  </a:lnTo>
                </a:path>
                <a:path w="5473065" h="3892550" extrusionOk="0">
                  <a:moveTo>
                    <a:pt x="781812" y="3669792"/>
                  </a:moveTo>
                  <a:lnTo>
                    <a:pt x="781812" y="3892296"/>
                  </a:lnTo>
                </a:path>
                <a:path w="5473065" h="3892550" extrusionOk="0">
                  <a:moveTo>
                    <a:pt x="781812" y="2372868"/>
                  </a:moveTo>
                  <a:lnTo>
                    <a:pt x="781812" y="3467100"/>
                  </a:lnTo>
                </a:path>
                <a:path w="5473065" h="3892550" extrusionOk="0">
                  <a:moveTo>
                    <a:pt x="1563624" y="3669792"/>
                  </a:moveTo>
                  <a:lnTo>
                    <a:pt x="1563624" y="3892296"/>
                  </a:lnTo>
                </a:path>
                <a:path w="5473065" h="3892550" extrusionOk="0">
                  <a:moveTo>
                    <a:pt x="1563624" y="2372868"/>
                  </a:moveTo>
                  <a:lnTo>
                    <a:pt x="1563624" y="3467100"/>
                  </a:lnTo>
                </a:path>
                <a:path w="5473065" h="3892550" extrusionOk="0">
                  <a:moveTo>
                    <a:pt x="2345436" y="3669792"/>
                  </a:moveTo>
                  <a:lnTo>
                    <a:pt x="2345436" y="3892296"/>
                  </a:lnTo>
                </a:path>
                <a:path w="5473065" h="3892550" extrusionOk="0">
                  <a:moveTo>
                    <a:pt x="2345436" y="425196"/>
                  </a:moveTo>
                  <a:lnTo>
                    <a:pt x="2345436" y="3467100"/>
                  </a:lnTo>
                </a:path>
                <a:path w="5473065" h="3892550" extrusionOk="0">
                  <a:moveTo>
                    <a:pt x="3127248" y="3669792"/>
                  </a:moveTo>
                  <a:lnTo>
                    <a:pt x="3127248" y="3892296"/>
                  </a:lnTo>
                </a:path>
                <a:path w="5473065" h="3892550" extrusionOk="0">
                  <a:moveTo>
                    <a:pt x="3127248" y="0"/>
                  </a:moveTo>
                  <a:lnTo>
                    <a:pt x="3127248" y="3467100"/>
                  </a:lnTo>
                </a:path>
                <a:path w="5473065" h="3892550" extrusionOk="0">
                  <a:moveTo>
                    <a:pt x="3909060" y="3669792"/>
                  </a:moveTo>
                  <a:lnTo>
                    <a:pt x="3909060" y="3892296"/>
                  </a:lnTo>
                </a:path>
                <a:path w="5473065" h="3892550" extrusionOk="0">
                  <a:moveTo>
                    <a:pt x="3909060" y="0"/>
                  </a:moveTo>
                  <a:lnTo>
                    <a:pt x="3909060" y="3467100"/>
                  </a:lnTo>
                </a:path>
                <a:path w="5473065" h="3892550" extrusionOk="0">
                  <a:moveTo>
                    <a:pt x="4690872" y="3669792"/>
                  </a:moveTo>
                  <a:lnTo>
                    <a:pt x="4690872" y="3892296"/>
                  </a:lnTo>
                </a:path>
                <a:path w="5473065" h="3892550" extrusionOk="0">
                  <a:moveTo>
                    <a:pt x="4690872" y="0"/>
                  </a:moveTo>
                  <a:lnTo>
                    <a:pt x="4690872" y="3467100"/>
                  </a:lnTo>
                </a:path>
                <a:path w="5473065" h="3892550" extrusionOk="0">
                  <a:moveTo>
                    <a:pt x="5472684" y="3669792"/>
                  </a:moveTo>
                  <a:lnTo>
                    <a:pt x="5472684" y="3892296"/>
                  </a:lnTo>
                </a:path>
                <a:path w="5473065" h="3892550" extrusionOk="0">
                  <a:moveTo>
                    <a:pt x="5472684" y="0"/>
                  </a:moveTo>
                  <a:lnTo>
                    <a:pt x="5472684" y="346710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89703" y="4837175"/>
              <a:ext cx="6609715" cy="203200"/>
            </a:xfrm>
            <a:custGeom>
              <a:avLst/>
              <a:gdLst/>
              <a:ahLst/>
              <a:cxnLst/>
              <a:rect l="l" t="t" r="r" b="b"/>
              <a:pathLst>
                <a:path w="6609715" h="203200" extrusionOk="0">
                  <a:moveTo>
                    <a:pt x="6609588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6609588" y="202692"/>
                  </a:lnTo>
                  <a:lnTo>
                    <a:pt x="6609588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271514" y="2444495"/>
              <a:ext cx="1564005" cy="1094740"/>
            </a:xfrm>
            <a:custGeom>
              <a:avLst/>
              <a:gdLst/>
              <a:ahLst/>
              <a:cxnLst/>
              <a:rect l="l" t="t" r="r" b="b"/>
              <a:pathLst>
                <a:path w="1564004" h="1094739" extrusionOk="0">
                  <a:moveTo>
                    <a:pt x="0" y="0"/>
                  </a:moveTo>
                  <a:lnTo>
                    <a:pt x="0" y="1094231"/>
                  </a:lnTo>
                </a:path>
                <a:path w="1564004" h="1094739" extrusionOk="0">
                  <a:moveTo>
                    <a:pt x="781812" y="0"/>
                  </a:moveTo>
                  <a:lnTo>
                    <a:pt x="781812" y="1094231"/>
                  </a:lnTo>
                </a:path>
                <a:path w="1564004" h="1094739" extrusionOk="0">
                  <a:moveTo>
                    <a:pt x="1563624" y="0"/>
                  </a:moveTo>
                  <a:lnTo>
                    <a:pt x="1563624" y="109423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489703" y="3538727"/>
              <a:ext cx="2895600" cy="204470"/>
            </a:xfrm>
            <a:custGeom>
              <a:avLst/>
              <a:gdLst/>
              <a:ahLst/>
              <a:cxnLst/>
              <a:rect l="l" t="t" r="r" b="b"/>
              <a:pathLst>
                <a:path w="2895600" h="204470" extrusionOk="0">
                  <a:moveTo>
                    <a:pt x="2895600" y="0"/>
                  </a:moveTo>
                  <a:lnTo>
                    <a:pt x="0" y="0"/>
                  </a:lnTo>
                  <a:lnTo>
                    <a:pt x="0" y="204216"/>
                  </a:lnTo>
                  <a:lnTo>
                    <a:pt x="2895600" y="204216"/>
                  </a:lnTo>
                  <a:lnTo>
                    <a:pt x="289560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271514" y="1795271"/>
              <a:ext cx="1564005" cy="447040"/>
            </a:xfrm>
            <a:custGeom>
              <a:avLst/>
              <a:gdLst/>
              <a:ahLst/>
              <a:cxnLst/>
              <a:rect l="l" t="t" r="r" b="b"/>
              <a:pathLst>
                <a:path w="1564004" h="447039" extrusionOk="0">
                  <a:moveTo>
                    <a:pt x="0" y="0"/>
                  </a:moveTo>
                  <a:lnTo>
                    <a:pt x="0" y="446531"/>
                  </a:lnTo>
                </a:path>
                <a:path w="1564004" h="447039" extrusionOk="0">
                  <a:moveTo>
                    <a:pt x="781812" y="0"/>
                  </a:moveTo>
                  <a:lnTo>
                    <a:pt x="781812" y="446531"/>
                  </a:lnTo>
                </a:path>
                <a:path w="1564004" h="447039" extrusionOk="0">
                  <a:moveTo>
                    <a:pt x="1563624" y="0"/>
                  </a:moveTo>
                  <a:lnTo>
                    <a:pt x="1563624" y="44653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4489703" y="2241803"/>
              <a:ext cx="2411095" cy="203200"/>
            </a:xfrm>
            <a:custGeom>
              <a:avLst/>
              <a:gdLst/>
              <a:ahLst/>
              <a:cxnLst/>
              <a:rect l="l" t="t" r="r" b="b"/>
              <a:pathLst>
                <a:path w="2411095" h="203200" extrusionOk="0">
                  <a:moveTo>
                    <a:pt x="2410968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2410968" y="202692"/>
                  </a:lnTo>
                  <a:lnTo>
                    <a:pt x="241096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271514" y="1370075"/>
              <a:ext cx="2345690" cy="222885"/>
            </a:xfrm>
            <a:custGeom>
              <a:avLst/>
              <a:gdLst/>
              <a:ahLst/>
              <a:cxnLst/>
              <a:rect l="l" t="t" r="r" b="b"/>
              <a:pathLst>
                <a:path w="2345690" h="222884" extrusionOk="0">
                  <a:moveTo>
                    <a:pt x="0" y="0"/>
                  </a:moveTo>
                  <a:lnTo>
                    <a:pt x="0" y="222503"/>
                  </a:lnTo>
                </a:path>
                <a:path w="2345690" h="222884" extrusionOk="0">
                  <a:moveTo>
                    <a:pt x="781812" y="0"/>
                  </a:moveTo>
                  <a:lnTo>
                    <a:pt x="781812" y="222503"/>
                  </a:lnTo>
                </a:path>
                <a:path w="2345690" h="222884" extrusionOk="0">
                  <a:moveTo>
                    <a:pt x="1563624" y="0"/>
                  </a:moveTo>
                  <a:lnTo>
                    <a:pt x="1563624" y="222503"/>
                  </a:lnTo>
                </a:path>
                <a:path w="2345690" h="222884" extrusionOk="0">
                  <a:moveTo>
                    <a:pt x="2345436" y="0"/>
                  </a:moveTo>
                  <a:lnTo>
                    <a:pt x="2345436" y="22250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4489703" y="1592579"/>
              <a:ext cx="3380740" cy="203200"/>
            </a:xfrm>
            <a:custGeom>
              <a:avLst/>
              <a:gdLst/>
              <a:ahLst/>
              <a:cxnLst/>
              <a:rect l="l" t="t" r="r" b="b"/>
              <a:pathLst>
                <a:path w="3380740" h="203200" extrusionOk="0">
                  <a:moveTo>
                    <a:pt x="3380231" y="0"/>
                  </a:moveTo>
                  <a:lnTo>
                    <a:pt x="0" y="0"/>
                  </a:lnTo>
                  <a:lnTo>
                    <a:pt x="0" y="202692"/>
                  </a:lnTo>
                  <a:lnTo>
                    <a:pt x="3380231" y="202692"/>
                  </a:lnTo>
                  <a:lnTo>
                    <a:pt x="338023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4489703" y="1370075"/>
              <a:ext cx="0" cy="3892550"/>
            </a:xfrm>
            <a:custGeom>
              <a:avLst/>
              <a:gdLst/>
              <a:ahLst/>
              <a:cxnLst/>
              <a:rect l="l" t="t" r="r" b="b"/>
              <a:pathLst>
                <a:path h="3892550" extrusionOk="0">
                  <a:moveTo>
                    <a:pt x="0" y="3892296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5" name="object 15"/>
          <p:cNvSpPr txBox="1"/>
          <p:nvPr/>
        </p:nvSpPr>
        <p:spPr bwMode="auto">
          <a:xfrm>
            <a:off x="11162538" y="4808296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448550" y="3510788"/>
            <a:ext cx="94551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71.41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963536" y="221297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933181" y="156400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377309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5159121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941314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6723126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7504937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8286750" y="5344159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9068816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850628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632440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1414506" y="5344159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2982848" y="4801870"/>
            <a:ext cx="13620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2662808" y="3504057"/>
            <a:ext cx="168275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om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8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92048" y="2103501"/>
            <a:ext cx="386143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095375" marR="5080" indent="-108331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367.-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superior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jerárquico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distingue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logro </a:t>
            </a:r>
            <a:r>
              <a:rPr sz="1400" spc="-3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objetivos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esperados.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659079" y="1557020"/>
            <a:ext cx="36861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og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re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ult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2750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70"/>
              <a:t>F100.Trabajo </a:t>
            </a:r>
            <a:r>
              <a:rPr spc="30"/>
              <a:t>a</a:t>
            </a:r>
            <a:r>
              <a:rPr spc="-90"/>
              <a:t> </a:t>
            </a:r>
            <a:r>
              <a:rPr spc="65"/>
              <a:t>distancia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11526011" y="1370075"/>
            <a:ext cx="0" cy="3866514"/>
          </a:xfrm>
          <a:custGeom>
            <a:avLst/>
            <a:gdLst/>
            <a:ahLst/>
            <a:cxnLst/>
            <a:rect l="l" t="t" r="r" b="b"/>
            <a:pathLst>
              <a:path h="3866515" extrusionOk="0">
                <a:moveTo>
                  <a:pt x="0" y="0"/>
                </a:moveTo>
                <a:lnTo>
                  <a:pt x="0" y="386638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797105" y="1370075"/>
            <a:ext cx="5416550" cy="3866514"/>
            <a:chOff x="5797105" y="1370075"/>
            <a:chExt cx="5416550" cy="3866514"/>
          </a:xfrm>
        </p:grpSpPr>
        <p:sp>
          <p:nvSpPr>
            <p:cNvPr id="6" name="object 6"/>
            <p:cNvSpPr/>
            <p:nvPr/>
          </p:nvSpPr>
          <p:spPr bwMode="auto">
            <a:xfrm>
              <a:off x="6374891" y="1370075"/>
              <a:ext cx="4578350" cy="3866514"/>
            </a:xfrm>
            <a:custGeom>
              <a:avLst/>
              <a:gdLst/>
              <a:ahLst/>
              <a:cxnLst/>
              <a:rect l="l" t="t" r="r" b="b"/>
              <a:pathLst>
                <a:path w="4578350" h="3866515" extrusionOk="0">
                  <a:moveTo>
                    <a:pt x="0" y="3745992"/>
                  </a:moveTo>
                  <a:lnTo>
                    <a:pt x="0" y="3866388"/>
                  </a:lnTo>
                </a:path>
                <a:path w="4578350" h="3866515" extrusionOk="0">
                  <a:moveTo>
                    <a:pt x="0" y="3041904"/>
                  </a:moveTo>
                  <a:lnTo>
                    <a:pt x="0" y="3634740"/>
                  </a:lnTo>
                </a:path>
                <a:path w="4578350" h="3866515" extrusionOk="0">
                  <a:moveTo>
                    <a:pt x="571500" y="3745992"/>
                  </a:moveTo>
                  <a:lnTo>
                    <a:pt x="571500" y="3866388"/>
                  </a:lnTo>
                </a:path>
                <a:path w="4578350" h="3866515" extrusionOk="0">
                  <a:moveTo>
                    <a:pt x="571500" y="3041904"/>
                  </a:moveTo>
                  <a:lnTo>
                    <a:pt x="571500" y="3634740"/>
                  </a:lnTo>
                </a:path>
                <a:path w="4578350" h="3866515" extrusionOk="0">
                  <a:moveTo>
                    <a:pt x="1144524" y="3745992"/>
                  </a:moveTo>
                  <a:lnTo>
                    <a:pt x="1144524" y="3866388"/>
                  </a:lnTo>
                </a:path>
                <a:path w="4578350" h="3866515" extrusionOk="0">
                  <a:moveTo>
                    <a:pt x="1144524" y="3041904"/>
                  </a:moveTo>
                  <a:lnTo>
                    <a:pt x="1144524" y="3634740"/>
                  </a:lnTo>
                </a:path>
                <a:path w="4578350" h="3866515" extrusionOk="0">
                  <a:moveTo>
                    <a:pt x="1716024" y="3745992"/>
                  </a:moveTo>
                  <a:lnTo>
                    <a:pt x="1716024" y="3866388"/>
                  </a:lnTo>
                </a:path>
                <a:path w="4578350" h="3866515" extrusionOk="0">
                  <a:moveTo>
                    <a:pt x="1716024" y="3041904"/>
                  </a:moveTo>
                  <a:lnTo>
                    <a:pt x="1716024" y="3634740"/>
                  </a:lnTo>
                </a:path>
                <a:path w="4578350" h="3866515" extrusionOk="0">
                  <a:moveTo>
                    <a:pt x="2289048" y="3745992"/>
                  </a:moveTo>
                  <a:lnTo>
                    <a:pt x="2289048" y="3866388"/>
                  </a:lnTo>
                </a:path>
                <a:path w="4578350" h="3866515" extrusionOk="0">
                  <a:moveTo>
                    <a:pt x="2289048" y="3041904"/>
                  </a:moveTo>
                  <a:lnTo>
                    <a:pt x="2289048" y="3634740"/>
                  </a:lnTo>
                </a:path>
                <a:path w="4578350" h="3866515" extrusionOk="0">
                  <a:moveTo>
                    <a:pt x="2860548" y="3745992"/>
                  </a:moveTo>
                  <a:lnTo>
                    <a:pt x="2860548" y="3866388"/>
                  </a:lnTo>
                </a:path>
                <a:path w="4578350" h="3866515" extrusionOk="0">
                  <a:moveTo>
                    <a:pt x="2860548" y="1284732"/>
                  </a:moveTo>
                  <a:lnTo>
                    <a:pt x="2860548" y="3634740"/>
                  </a:lnTo>
                </a:path>
                <a:path w="4578350" h="3866515" extrusionOk="0">
                  <a:moveTo>
                    <a:pt x="3433572" y="3745992"/>
                  </a:moveTo>
                  <a:lnTo>
                    <a:pt x="3433572" y="3866388"/>
                  </a:lnTo>
                </a:path>
                <a:path w="4578350" h="3866515" extrusionOk="0">
                  <a:moveTo>
                    <a:pt x="3433572" y="934212"/>
                  </a:moveTo>
                  <a:lnTo>
                    <a:pt x="3433572" y="3634740"/>
                  </a:lnTo>
                </a:path>
                <a:path w="4578350" h="3866515" extrusionOk="0">
                  <a:moveTo>
                    <a:pt x="4006596" y="3745992"/>
                  </a:moveTo>
                  <a:lnTo>
                    <a:pt x="4006596" y="3866388"/>
                  </a:lnTo>
                </a:path>
                <a:path w="4578350" h="3866515" extrusionOk="0">
                  <a:moveTo>
                    <a:pt x="4006596" y="0"/>
                  </a:moveTo>
                  <a:lnTo>
                    <a:pt x="4006596" y="3634740"/>
                  </a:lnTo>
                </a:path>
                <a:path w="4578350" h="3866515" extrusionOk="0">
                  <a:moveTo>
                    <a:pt x="4578096" y="3745992"/>
                  </a:moveTo>
                  <a:lnTo>
                    <a:pt x="4578096" y="3866388"/>
                  </a:lnTo>
                </a:path>
                <a:path w="4578350" h="3866515" extrusionOk="0">
                  <a:moveTo>
                    <a:pt x="4578096" y="0"/>
                  </a:moveTo>
                  <a:lnTo>
                    <a:pt x="4578096" y="363474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801866" y="5004816"/>
              <a:ext cx="5412105" cy="111760"/>
            </a:xfrm>
            <a:custGeom>
              <a:avLst/>
              <a:gdLst/>
              <a:ahLst/>
              <a:cxnLst/>
              <a:rect l="l" t="t" r="r" b="b"/>
              <a:pathLst>
                <a:path w="5412105" h="111760" extrusionOk="0">
                  <a:moveTo>
                    <a:pt x="5411724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5411724" y="111251"/>
                  </a:lnTo>
                  <a:lnTo>
                    <a:pt x="541172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374891" y="3006852"/>
              <a:ext cx="2289175" cy="1295400"/>
            </a:xfrm>
            <a:custGeom>
              <a:avLst/>
              <a:gdLst/>
              <a:ahLst/>
              <a:cxnLst/>
              <a:rect l="l" t="t" r="r" b="b"/>
              <a:pathLst>
                <a:path w="2289175" h="1295400" extrusionOk="0">
                  <a:moveTo>
                    <a:pt x="0" y="702564"/>
                  </a:moveTo>
                  <a:lnTo>
                    <a:pt x="0" y="1295400"/>
                  </a:lnTo>
                </a:path>
                <a:path w="2289175" h="1295400" extrusionOk="0">
                  <a:moveTo>
                    <a:pt x="571500" y="702564"/>
                  </a:moveTo>
                  <a:lnTo>
                    <a:pt x="571500" y="1295400"/>
                  </a:lnTo>
                </a:path>
                <a:path w="2289175" h="1295400" extrusionOk="0">
                  <a:moveTo>
                    <a:pt x="1144524" y="702564"/>
                  </a:moveTo>
                  <a:lnTo>
                    <a:pt x="1144524" y="1295400"/>
                  </a:lnTo>
                </a:path>
                <a:path w="2289175" h="1295400" extrusionOk="0">
                  <a:moveTo>
                    <a:pt x="1716024" y="350520"/>
                  </a:moveTo>
                  <a:lnTo>
                    <a:pt x="1716024" y="1295400"/>
                  </a:lnTo>
                </a:path>
                <a:path w="2289175" h="1295400" extrusionOk="0">
                  <a:moveTo>
                    <a:pt x="2289048" y="0"/>
                  </a:moveTo>
                  <a:lnTo>
                    <a:pt x="2289048" y="129540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801866" y="4302252"/>
              <a:ext cx="3270885" cy="109855"/>
            </a:xfrm>
            <a:custGeom>
              <a:avLst/>
              <a:gdLst/>
              <a:ahLst/>
              <a:cxnLst/>
              <a:rect l="l" t="t" r="r" b="b"/>
              <a:pathLst>
                <a:path w="3270884" h="109854" extrusionOk="0">
                  <a:moveTo>
                    <a:pt x="327050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3270503" y="109728"/>
                  </a:lnTo>
                  <a:lnTo>
                    <a:pt x="3270503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374891" y="3357371"/>
              <a:ext cx="1144905" cy="242570"/>
            </a:xfrm>
            <a:custGeom>
              <a:avLst/>
              <a:gdLst/>
              <a:ahLst/>
              <a:cxnLst/>
              <a:rect l="l" t="t" r="r" b="b"/>
              <a:pathLst>
                <a:path w="1144904" h="242570" extrusionOk="0">
                  <a:moveTo>
                    <a:pt x="0" y="0"/>
                  </a:moveTo>
                  <a:lnTo>
                    <a:pt x="0" y="242315"/>
                  </a:lnTo>
                </a:path>
                <a:path w="1144904" h="242570" extrusionOk="0">
                  <a:moveTo>
                    <a:pt x="571500" y="0"/>
                  </a:moveTo>
                  <a:lnTo>
                    <a:pt x="571500" y="242315"/>
                  </a:lnTo>
                </a:path>
                <a:path w="1144904" h="242570" extrusionOk="0">
                  <a:moveTo>
                    <a:pt x="1144524" y="0"/>
                  </a:moveTo>
                  <a:lnTo>
                    <a:pt x="1144524" y="242315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801866" y="3599687"/>
              <a:ext cx="1838325" cy="109855"/>
            </a:xfrm>
            <a:custGeom>
              <a:avLst/>
              <a:gdLst/>
              <a:ahLst/>
              <a:cxnLst/>
              <a:rect l="l" t="t" r="r" b="b"/>
              <a:pathLst>
                <a:path w="1838325" h="109854" extrusionOk="0">
                  <a:moveTo>
                    <a:pt x="183794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1837943" y="109728"/>
                  </a:lnTo>
                  <a:lnTo>
                    <a:pt x="18379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6374891" y="3006852"/>
              <a:ext cx="1716405" cy="241300"/>
            </a:xfrm>
            <a:custGeom>
              <a:avLst/>
              <a:gdLst/>
              <a:ahLst/>
              <a:cxnLst/>
              <a:rect l="l" t="t" r="r" b="b"/>
              <a:pathLst>
                <a:path w="1716404" h="241300" extrusionOk="0">
                  <a:moveTo>
                    <a:pt x="0" y="0"/>
                  </a:moveTo>
                  <a:lnTo>
                    <a:pt x="0" y="240792"/>
                  </a:lnTo>
                </a:path>
                <a:path w="1716404" h="241300" extrusionOk="0">
                  <a:moveTo>
                    <a:pt x="571500" y="0"/>
                  </a:moveTo>
                  <a:lnTo>
                    <a:pt x="571500" y="240792"/>
                  </a:lnTo>
                </a:path>
                <a:path w="1716404" h="241300" extrusionOk="0">
                  <a:moveTo>
                    <a:pt x="1144524" y="0"/>
                  </a:moveTo>
                  <a:lnTo>
                    <a:pt x="1144524" y="240792"/>
                  </a:lnTo>
                </a:path>
                <a:path w="1716404" h="241300" extrusionOk="0">
                  <a:moveTo>
                    <a:pt x="1716024" y="0"/>
                  </a:moveTo>
                  <a:lnTo>
                    <a:pt x="1716024" y="240792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801866" y="3247643"/>
              <a:ext cx="2853055" cy="109855"/>
            </a:xfrm>
            <a:custGeom>
              <a:avLst/>
              <a:gdLst/>
              <a:ahLst/>
              <a:cxnLst/>
              <a:rect l="l" t="t" r="r" b="b"/>
              <a:pathLst>
                <a:path w="2853054" h="109854" extrusionOk="0">
                  <a:moveTo>
                    <a:pt x="2852928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2852928" y="109727"/>
                  </a:lnTo>
                  <a:lnTo>
                    <a:pt x="285292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6374891" y="2654807"/>
              <a:ext cx="2289175" cy="241300"/>
            </a:xfrm>
            <a:custGeom>
              <a:avLst/>
              <a:gdLst/>
              <a:ahLst/>
              <a:cxnLst/>
              <a:rect l="l" t="t" r="r" b="b"/>
              <a:pathLst>
                <a:path w="2289175" h="241300" extrusionOk="0">
                  <a:moveTo>
                    <a:pt x="0" y="0"/>
                  </a:moveTo>
                  <a:lnTo>
                    <a:pt x="0" y="240791"/>
                  </a:lnTo>
                </a:path>
                <a:path w="2289175" h="241300" extrusionOk="0">
                  <a:moveTo>
                    <a:pt x="571500" y="0"/>
                  </a:moveTo>
                  <a:lnTo>
                    <a:pt x="571500" y="240791"/>
                  </a:lnTo>
                </a:path>
                <a:path w="2289175" h="241300" extrusionOk="0">
                  <a:moveTo>
                    <a:pt x="1144524" y="0"/>
                  </a:moveTo>
                  <a:lnTo>
                    <a:pt x="1144524" y="240791"/>
                  </a:lnTo>
                </a:path>
                <a:path w="2289175" h="241300" extrusionOk="0">
                  <a:moveTo>
                    <a:pt x="1716024" y="0"/>
                  </a:moveTo>
                  <a:lnTo>
                    <a:pt x="1716024" y="240791"/>
                  </a:lnTo>
                </a:path>
                <a:path w="2289175" h="241300" extrusionOk="0">
                  <a:moveTo>
                    <a:pt x="2289048" y="0"/>
                  </a:moveTo>
                  <a:lnTo>
                    <a:pt x="2289048" y="24079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801866" y="2895600"/>
              <a:ext cx="3028315" cy="111760"/>
            </a:xfrm>
            <a:custGeom>
              <a:avLst/>
              <a:gdLst/>
              <a:ahLst/>
              <a:cxnLst/>
              <a:rect l="l" t="t" r="r" b="b"/>
              <a:pathLst>
                <a:path w="3028315" h="111760" extrusionOk="0">
                  <a:moveTo>
                    <a:pt x="3028188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3028188" y="111251"/>
                  </a:lnTo>
                  <a:lnTo>
                    <a:pt x="30281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6374891" y="2304287"/>
              <a:ext cx="2860675" cy="241300"/>
            </a:xfrm>
            <a:custGeom>
              <a:avLst/>
              <a:gdLst/>
              <a:ahLst/>
              <a:cxnLst/>
              <a:rect l="l" t="t" r="r" b="b"/>
              <a:pathLst>
                <a:path w="2860675" h="241300" extrusionOk="0">
                  <a:moveTo>
                    <a:pt x="0" y="0"/>
                  </a:moveTo>
                  <a:lnTo>
                    <a:pt x="0" y="240791"/>
                  </a:lnTo>
                </a:path>
                <a:path w="2860675" h="241300" extrusionOk="0">
                  <a:moveTo>
                    <a:pt x="571500" y="0"/>
                  </a:moveTo>
                  <a:lnTo>
                    <a:pt x="571500" y="240791"/>
                  </a:lnTo>
                </a:path>
                <a:path w="2860675" h="241300" extrusionOk="0">
                  <a:moveTo>
                    <a:pt x="1144524" y="0"/>
                  </a:moveTo>
                  <a:lnTo>
                    <a:pt x="1144524" y="240791"/>
                  </a:lnTo>
                </a:path>
                <a:path w="2860675" h="241300" extrusionOk="0">
                  <a:moveTo>
                    <a:pt x="1716024" y="0"/>
                  </a:moveTo>
                  <a:lnTo>
                    <a:pt x="1716024" y="240791"/>
                  </a:lnTo>
                </a:path>
                <a:path w="2860675" h="241300" extrusionOk="0">
                  <a:moveTo>
                    <a:pt x="2289048" y="0"/>
                  </a:moveTo>
                  <a:lnTo>
                    <a:pt x="2289048" y="240791"/>
                  </a:lnTo>
                </a:path>
                <a:path w="2860675" h="241300" extrusionOk="0">
                  <a:moveTo>
                    <a:pt x="2860548" y="0"/>
                  </a:moveTo>
                  <a:lnTo>
                    <a:pt x="2860548" y="24079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801866" y="2545079"/>
              <a:ext cx="3667125" cy="109855"/>
            </a:xfrm>
            <a:custGeom>
              <a:avLst/>
              <a:gdLst/>
              <a:ahLst/>
              <a:cxnLst/>
              <a:rect l="l" t="t" r="r" b="b"/>
              <a:pathLst>
                <a:path w="3667125" h="109855" extrusionOk="0">
                  <a:moveTo>
                    <a:pt x="3666743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3666743" y="109728"/>
                  </a:lnTo>
                  <a:lnTo>
                    <a:pt x="36667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4891" y="1952243"/>
              <a:ext cx="3434079" cy="241300"/>
            </a:xfrm>
            <a:custGeom>
              <a:avLst/>
              <a:gdLst/>
              <a:ahLst/>
              <a:cxnLst/>
              <a:rect l="l" t="t" r="r" b="b"/>
              <a:pathLst>
                <a:path w="3434079" h="241300" extrusionOk="0">
                  <a:moveTo>
                    <a:pt x="0" y="0"/>
                  </a:moveTo>
                  <a:lnTo>
                    <a:pt x="0" y="240791"/>
                  </a:lnTo>
                </a:path>
                <a:path w="3434079" h="241300" extrusionOk="0">
                  <a:moveTo>
                    <a:pt x="571500" y="0"/>
                  </a:moveTo>
                  <a:lnTo>
                    <a:pt x="571500" y="240791"/>
                  </a:lnTo>
                </a:path>
                <a:path w="3434079" h="241300" extrusionOk="0">
                  <a:moveTo>
                    <a:pt x="1144524" y="0"/>
                  </a:moveTo>
                  <a:lnTo>
                    <a:pt x="1144524" y="240791"/>
                  </a:lnTo>
                </a:path>
                <a:path w="3434079" h="241300" extrusionOk="0">
                  <a:moveTo>
                    <a:pt x="1716024" y="0"/>
                  </a:moveTo>
                  <a:lnTo>
                    <a:pt x="1716024" y="240791"/>
                  </a:lnTo>
                </a:path>
                <a:path w="3434079" h="241300" extrusionOk="0">
                  <a:moveTo>
                    <a:pt x="2289048" y="0"/>
                  </a:moveTo>
                  <a:lnTo>
                    <a:pt x="2289048" y="240791"/>
                  </a:lnTo>
                </a:path>
                <a:path w="3434079" h="241300" extrusionOk="0">
                  <a:moveTo>
                    <a:pt x="2860548" y="0"/>
                  </a:moveTo>
                  <a:lnTo>
                    <a:pt x="2860548" y="240791"/>
                  </a:lnTo>
                </a:path>
                <a:path w="3434079" h="241300" extrusionOk="0">
                  <a:moveTo>
                    <a:pt x="3433572" y="0"/>
                  </a:moveTo>
                  <a:lnTo>
                    <a:pt x="3433572" y="240791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801866" y="2193036"/>
              <a:ext cx="4020820" cy="111760"/>
            </a:xfrm>
            <a:custGeom>
              <a:avLst/>
              <a:gdLst/>
              <a:ahLst/>
              <a:cxnLst/>
              <a:rect l="l" t="t" r="r" b="b"/>
              <a:pathLst>
                <a:path w="4020820" h="111760" extrusionOk="0">
                  <a:moveTo>
                    <a:pt x="4020312" y="0"/>
                  </a:moveTo>
                  <a:lnTo>
                    <a:pt x="0" y="0"/>
                  </a:lnTo>
                  <a:lnTo>
                    <a:pt x="0" y="111251"/>
                  </a:lnTo>
                  <a:lnTo>
                    <a:pt x="4020312" y="111251"/>
                  </a:lnTo>
                  <a:lnTo>
                    <a:pt x="402031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6374891" y="1370075"/>
              <a:ext cx="3434079" cy="472440"/>
            </a:xfrm>
            <a:custGeom>
              <a:avLst/>
              <a:gdLst/>
              <a:ahLst/>
              <a:cxnLst/>
              <a:rect l="l" t="t" r="r" b="b"/>
              <a:pathLst>
                <a:path w="3434079" h="472439" extrusionOk="0">
                  <a:moveTo>
                    <a:pt x="0" y="230124"/>
                  </a:moveTo>
                  <a:lnTo>
                    <a:pt x="0" y="472439"/>
                  </a:lnTo>
                </a:path>
                <a:path w="3434079" h="472439" extrusionOk="0">
                  <a:moveTo>
                    <a:pt x="571500" y="230124"/>
                  </a:moveTo>
                  <a:lnTo>
                    <a:pt x="571500" y="472439"/>
                  </a:lnTo>
                </a:path>
                <a:path w="3434079" h="472439" extrusionOk="0">
                  <a:moveTo>
                    <a:pt x="1144524" y="230124"/>
                  </a:moveTo>
                  <a:lnTo>
                    <a:pt x="1144524" y="472439"/>
                  </a:lnTo>
                </a:path>
                <a:path w="3434079" h="472439" extrusionOk="0">
                  <a:moveTo>
                    <a:pt x="1716024" y="0"/>
                  </a:moveTo>
                  <a:lnTo>
                    <a:pt x="1716024" y="472439"/>
                  </a:lnTo>
                </a:path>
                <a:path w="3434079" h="472439" extrusionOk="0">
                  <a:moveTo>
                    <a:pt x="2289048" y="0"/>
                  </a:moveTo>
                  <a:lnTo>
                    <a:pt x="2289048" y="472439"/>
                  </a:lnTo>
                </a:path>
                <a:path w="3434079" h="472439" extrusionOk="0">
                  <a:moveTo>
                    <a:pt x="2860548" y="0"/>
                  </a:moveTo>
                  <a:lnTo>
                    <a:pt x="2860548" y="472439"/>
                  </a:lnTo>
                </a:path>
                <a:path w="3434079" h="472439" extrusionOk="0">
                  <a:moveTo>
                    <a:pt x="3433572" y="0"/>
                  </a:moveTo>
                  <a:lnTo>
                    <a:pt x="3433572" y="4724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5801866" y="1842515"/>
              <a:ext cx="4127500" cy="109855"/>
            </a:xfrm>
            <a:custGeom>
              <a:avLst/>
              <a:gdLst/>
              <a:ahLst/>
              <a:cxnLst/>
              <a:rect l="l" t="t" r="r" b="b"/>
              <a:pathLst>
                <a:path w="4127500" h="109855" extrusionOk="0">
                  <a:moveTo>
                    <a:pt x="4126991" y="0"/>
                  </a:moveTo>
                  <a:lnTo>
                    <a:pt x="0" y="0"/>
                  </a:lnTo>
                  <a:lnTo>
                    <a:pt x="0" y="109728"/>
                  </a:lnTo>
                  <a:lnTo>
                    <a:pt x="4126991" y="109728"/>
                  </a:lnTo>
                  <a:lnTo>
                    <a:pt x="412699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6374891" y="1370075"/>
              <a:ext cx="1144905" cy="120650"/>
            </a:xfrm>
            <a:custGeom>
              <a:avLst/>
              <a:gdLst/>
              <a:ahLst/>
              <a:cxnLst/>
              <a:rect l="l" t="t" r="r" b="b"/>
              <a:pathLst>
                <a:path w="1144904" h="120650" extrusionOk="0">
                  <a:moveTo>
                    <a:pt x="0" y="0"/>
                  </a:moveTo>
                  <a:lnTo>
                    <a:pt x="0" y="120396"/>
                  </a:lnTo>
                </a:path>
                <a:path w="1144904" h="120650" extrusionOk="0">
                  <a:moveTo>
                    <a:pt x="571500" y="0"/>
                  </a:moveTo>
                  <a:lnTo>
                    <a:pt x="571500" y="120396"/>
                  </a:lnTo>
                </a:path>
                <a:path w="1144904" h="120650" extrusionOk="0">
                  <a:moveTo>
                    <a:pt x="1144524" y="0"/>
                  </a:moveTo>
                  <a:lnTo>
                    <a:pt x="1144524" y="120396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23"/>
            <p:cNvSpPr/>
            <p:nvPr/>
          </p:nvSpPr>
          <p:spPr bwMode="auto">
            <a:xfrm>
              <a:off x="5801866" y="1490471"/>
              <a:ext cx="1838325" cy="109855"/>
            </a:xfrm>
            <a:custGeom>
              <a:avLst/>
              <a:gdLst/>
              <a:ahLst/>
              <a:cxnLst/>
              <a:rect l="l" t="t" r="r" b="b"/>
              <a:pathLst>
                <a:path w="1838325" h="109855" extrusionOk="0">
                  <a:moveTo>
                    <a:pt x="1837943" y="0"/>
                  </a:moveTo>
                  <a:lnTo>
                    <a:pt x="0" y="0"/>
                  </a:lnTo>
                  <a:lnTo>
                    <a:pt x="0" y="109727"/>
                  </a:lnTo>
                  <a:lnTo>
                    <a:pt x="1837943" y="109727"/>
                  </a:lnTo>
                  <a:lnTo>
                    <a:pt x="183794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object 24"/>
            <p:cNvSpPr/>
            <p:nvPr/>
          </p:nvSpPr>
          <p:spPr bwMode="auto">
            <a:xfrm>
              <a:off x="5801866" y="1370075"/>
              <a:ext cx="0" cy="3866514"/>
            </a:xfrm>
            <a:custGeom>
              <a:avLst/>
              <a:gdLst/>
              <a:ahLst/>
              <a:cxnLst/>
              <a:rect l="l" t="t" r="r" b="b"/>
              <a:pathLst>
                <a:path h="3866515" extrusionOk="0">
                  <a:moveTo>
                    <a:pt x="0" y="3866388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5" name="object 25"/>
          <p:cNvSpPr txBox="1"/>
          <p:nvPr/>
        </p:nvSpPr>
        <p:spPr bwMode="auto">
          <a:xfrm>
            <a:off x="11275314" y="4930902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135871" y="4227398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400" spc="-5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400" spc="-2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701788" y="352475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718042" y="317309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8892285" y="282168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9530588" y="246989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9885680" y="211848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9991470" y="176669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7701788" y="14152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5690108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6262496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6834885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7407402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7979791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8552180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9124568" y="5317616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9697339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10269728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>
            <a:off x="10842117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11414506" y="5317616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 bwMode="auto">
          <a:xfrm>
            <a:off x="4245990" y="4924171"/>
            <a:ext cx="14122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ice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4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6" name="object 46"/>
          <p:cNvSpPr txBox="1"/>
          <p:nvPr/>
        </p:nvSpPr>
        <p:spPr bwMode="auto">
          <a:xfrm>
            <a:off x="3534917" y="4220971"/>
            <a:ext cx="21278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Prom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tor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8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400" spc="-19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75">
                <a:solidFill>
                  <a:srgbClr val="585858"/>
                </a:solidFill>
                <a:latin typeface="Arial MT"/>
                <a:cs typeface="Arial MT"/>
              </a:rPr>
              <a:t>AEB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7" name="object 47"/>
          <p:cNvSpPr txBox="1"/>
          <p:nvPr/>
        </p:nvSpPr>
        <p:spPr bwMode="auto">
          <a:xfrm>
            <a:off x="492048" y="1305812"/>
            <a:ext cx="5175885" cy="2554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5240" algn="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371.-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vía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remota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alguien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más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encarga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cuidado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R="57150" algn="r">
              <a:lnSpc>
                <a:spcPts val="1385"/>
              </a:lnSpc>
              <a:defRPr/>
            </a:pP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ñ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ñ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du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lt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yo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erso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enfer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n…</a:t>
            </a:r>
            <a:endParaRPr sz="1400">
              <a:latin typeface="Arial MT"/>
              <a:cs typeface="Arial MT"/>
            </a:endParaRPr>
          </a:p>
          <a:p>
            <a:pPr marR="14604" algn="r">
              <a:lnSpc>
                <a:spcPts val="1385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Si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tra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jo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q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ue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ayu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rme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efec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iv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ente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385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actividades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vía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remota.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385"/>
              </a:lnSpc>
              <a:defRPr/>
            </a:pP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369.-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área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lleva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cabo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proceso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planeación,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elaboración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L="167640" algn="ctr">
              <a:lnSpc>
                <a:spcPts val="1645"/>
              </a:lnSpc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actividades,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reporte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resultados,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así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como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y…</a:t>
            </a:r>
            <a:endParaRPr sz="1400">
              <a:latin typeface="Arial MT"/>
              <a:cs typeface="Arial MT"/>
            </a:endParaRPr>
          </a:p>
          <a:p>
            <a:pPr marL="93980" marR="15240" indent="87630" algn="ctr">
              <a:lnSpc>
                <a:spcPct val="116700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372.-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vía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remota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cumplo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objetivos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establecidos. </a:t>
            </a:r>
            <a:r>
              <a:rPr sz="1400" spc="-37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370.-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Tengo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un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lugar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dedicado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realizar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mis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actividades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laborales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vía</a:t>
            </a:r>
            <a:endParaRPr sz="1400">
              <a:latin typeface="Arial MT"/>
              <a:cs typeface="Arial MT"/>
            </a:endParaRPr>
          </a:p>
          <a:p>
            <a:pPr marL="248920" algn="ctr">
              <a:lnSpc>
                <a:spcPts val="13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remota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las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condiciones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adecuadas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para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ello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(silla,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escritorio,…</a:t>
            </a:r>
            <a:endParaRPr sz="1400">
              <a:latin typeface="Arial MT"/>
              <a:cs typeface="Arial MT"/>
            </a:endParaRPr>
          </a:p>
          <a:p>
            <a:pPr marL="629285" algn="ctr">
              <a:lnSpc>
                <a:spcPts val="1385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373.-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mi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área,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efectiva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realizamos</a:t>
            </a:r>
            <a:endParaRPr sz="1400">
              <a:latin typeface="Arial MT"/>
              <a:cs typeface="Arial MT"/>
            </a:endParaRPr>
          </a:p>
          <a:p>
            <a:pPr marL="629285" algn="ctr">
              <a:lnSpc>
                <a:spcPts val="1385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ctivi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ía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  <a:p>
            <a:pPr marR="14604" algn="r">
              <a:lnSpc>
                <a:spcPts val="1385"/>
              </a:lnSpc>
              <a:defRPr/>
            </a:pPr>
            <a:r>
              <a:rPr sz="1400" spc="-25">
                <a:solidFill>
                  <a:srgbClr val="585858"/>
                </a:solidFill>
                <a:latin typeface="Arial MT"/>
                <a:cs typeface="Arial MT"/>
              </a:rPr>
              <a:t>371.-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Cuando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trabajo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vía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remota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alguien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más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encarga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del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cuidado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marR="57150" algn="r">
              <a:lnSpc>
                <a:spcPts val="1650"/>
              </a:lnSpc>
              <a:defRPr/>
            </a:pP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ñ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ni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ñ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du</a:t>
            </a:r>
            <a:r>
              <a:rPr sz="1400" spc="-30">
                <a:solidFill>
                  <a:srgbClr val="585858"/>
                </a:solidFill>
                <a:latin typeface="Arial MT"/>
                <a:cs typeface="Arial MT"/>
              </a:rPr>
              <a:t>lt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yo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,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erso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enfer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n…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761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60"/>
              <a:t>Calificación</a:t>
            </a:r>
            <a:r>
              <a:rPr spc="-114"/>
              <a:t> </a:t>
            </a:r>
            <a:r>
              <a:rPr spc="90"/>
              <a:t>por</a:t>
            </a:r>
            <a:r>
              <a:rPr spc="-110"/>
              <a:t> </a:t>
            </a:r>
            <a:r>
              <a:rPr spc="45"/>
              <a:t>factor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2066353" y="1600200"/>
            <a:ext cx="9725025" cy="2613660"/>
            <a:chOff x="2066353" y="1600200"/>
            <a:chExt cx="9725025" cy="2613660"/>
          </a:xfrm>
        </p:grpSpPr>
        <p:sp>
          <p:nvSpPr>
            <p:cNvPr id="5" name="object 5"/>
            <p:cNvSpPr/>
            <p:nvPr/>
          </p:nvSpPr>
          <p:spPr bwMode="auto">
            <a:xfrm>
              <a:off x="2189988" y="1600199"/>
              <a:ext cx="7048500" cy="2559050"/>
            </a:xfrm>
            <a:custGeom>
              <a:avLst/>
              <a:gdLst/>
              <a:ahLst/>
              <a:cxnLst/>
              <a:rect l="l" t="t" r="r" b="b"/>
              <a:pathLst>
                <a:path w="7048500" h="2559050" extrusionOk="0">
                  <a:moveTo>
                    <a:pt x="108204" y="0"/>
                  </a:moveTo>
                  <a:lnTo>
                    <a:pt x="0" y="0"/>
                  </a:lnTo>
                  <a:lnTo>
                    <a:pt x="0" y="2558796"/>
                  </a:lnTo>
                  <a:lnTo>
                    <a:pt x="108204" y="2558796"/>
                  </a:lnTo>
                  <a:lnTo>
                    <a:pt x="108204" y="0"/>
                  </a:lnTo>
                  <a:close/>
                </a:path>
                <a:path w="7048500" h="2559050" extrusionOk="0">
                  <a:moveTo>
                    <a:pt x="455676" y="70104"/>
                  </a:moveTo>
                  <a:lnTo>
                    <a:pt x="347472" y="70104"/>
                  </a:lnTo>
                  <a:lnTo>
                    <a:pt x="347472" y="2558796"/>
                  </a:lnTo>
                  <a:lnTo>
                    <a:pt x="455676" y="2558796"/>
                  </a:lnTo>
                  <a:lnTo>
                    <a:pt x="455676" y="70104"/>
                  </a:lnTo>
                  <a:close/>
                </a:path>
                <a:path w="7048500" h="2559050" extrusionOk="0">
                  <a:moveTo>
                    <a:pt x="803148" y="100584"/>
                  </a:moveTo>
                  <a:lnTo>
                    <a:pt x="693420" y="100584"/>
                  </a:lnTo>
                  <a:lnTo>
                    <a:pt x="693420" y="2558796"/>
                  </a:lnTo>
                  <a:lnTo>
                    <a:pt x="803148" y="2558796"/>
                  </a:lnTo>
                  <a:lnTo>
                    <a:pt x="803148" y="100584"/>
                  </a:lnTo>
                  <a:close/>
                </a:path>
                <a:path w="7048500" h="2559050" extrusionOk="0">
                  <a:moveTo>
                    <a:pt x="1149096" y="108204"/>
                  </a:moveTo>
                  <a:lnTo>
                    <a:pt x="1040892" y="108204"/>
                  </a:lnTo>
                  <a:lnTo>
                    <a:pt x="1040892" y="2558796"/>
                  </a:lnTo>
                  <a:lnTo>
                    <a:pt x="1149096" y="2558796"/>
                  </a:lnTo>
                  <a:lnTo>
                    <a:pt x="1149096" y="108204"/>
                  </a:lnTo>
                  <a:close/>
                </a:path>
                <a:path w="7048500" h="2559050" extrusionOk="0">
                  <a:moveTo>
                    <a:pt x="1496568" y="155448"/>
                  </a:moveTo>
                  <a:lnTo>
                    <a:pt x="1388364" y="155448"/>
                  </a:lnTo>
                  <a:lnTo>
                    <a:pt x="1388364" y="2558796"/>
                  </a:lnTo>
                  <a:lnTo>
                    <a:pt x="1496568" y="2558796"/>
                  </a:lnTo>
                  <a:lnTo>
                    <a:pt x="1496568" y="155448"/>
                  </a:lnTo>
                  <a:close/>
                </a:path>
                <a:path w="7048500" h="2559050" extrusionOk="0">
                  <a:moveTo>
                    <a:pt x="1844040" y="160020"/>
                  </a:moveTo>
                  <a:lnTo>
                    <a:pt x="1734312" y="160020"/>
                  </a:lnTo>
                  <a:lnTo>
                    <a:pt x="1734312" y="2558796"/>
                  </a:lnTo>
                  <a:lnTo>
                    <a:pt x="1844040" y="2558796"/>
                  </a:lnTo>
                  <a:lnTo>
                    <a:pt x="1844040" y="160020"/>
                  </a:lnTo>
                  <a:close/>
                </a:path>
                <a:path w="7048500" h="2559050" extrusionOk="0">
                  <a:moveTo>
                    <a:pt x="2191512" y="173736"/>
                  </a:moveTo>
                  <a:lnTo>
                    <a:pt x="2081784" y="173736"/>
                  </a:lnTo>
                  <a:lnTo>
                    <a:pt x="2081784" y="2558796"/>
                  </a:lnTo>
                  <a:lnTo>
                    <a:pt x="2191512" y="2558796"/>
                  </a:lnTo>
                  <a:lnTo>
                    <a:pt x="2191512" y="173736"/>
                  </a:lnTo>
                  <a:close/>
                </a:path>
                <a:path w="7048500" h="2559050" extrusionOk="0">
                  <a:moveTo>
                    <a:pt x="2537460" y="187452"/>
                  </a:moveTo>
                  <a:lnTo>
                    <a:pt x="2429256" y="187452"/>
                  </a:lnTo>
                  <a:lnTo>
                    <a:pt x="2429256" y="2558796"/>
                  </a:lnTo>
                  <a:lnTo>
                    <a:pt x="2537460" y="2558796"/>
                  </a:lnTo>
                  <a:lnTo>
                    <a:pt x="2537460" y="187452"/>
                  </a:lnTo>
                  <a:close/>
                </a:path>
                <a:path w="7048500" h="2559050" extrusionOk="0">
                  <a:moveTo>
                    <a:pt x="2884919" y="195072"/>
                  </a:moveTo>
                  <a:lnTo>
                    <a:pt x="2776728" y="195072"/>
                  </a:lnTo>
                  <a:lnTo>
                    <a:pt x="2776728" y="2558796"/>
                  </a:lnTo>
                  <a:lnTo>
                    <a:pt x="2884919" y="2558796"/>
                  </a:lnTo>
                  <a:lnTo>
                    <a:pt x="2884919" y="195072"/>
                  </a:lnTo>
                  <a:close/>
                </a:path>
                <a:path w="7048500" h="2559050" extrusionOk="0">
                  <a:moveTo>
                    <a:pt x="3232404" y="198120"/>
                  </a:moveTo>
                  <a:lnTo>
                    <a:pt x="3122676" y="198120"/>
                  </a:lnTo>
                  <a:lnTo>
                    <a:pt x="3122676" y="2558796"/>
                  </a:lnTo>
                  <a:lnTo>
                    <a:pt x="3232404" y="2558796"/>
                  </a:lnTo>
                  <a:lnTo>
                    <a:pt x="3232404" y="198120"/>
                  </a:lnTo>
                  <a:close/>
                </a:path>
                <a:path w="7048500" h="2559050" extrusionOk="0">
                  <a:moveTo>
                    <a:pt x="3578352" y="213360"/>
                  </a:moveTo>
                  <a:lnTo>
                    <a:pt x="3470148" y="213360"/>
                  </a:lnTo>
                  <a:lnTo>
                    <a:pt x="3470148" y="2558796"/>
                  </a:lnTo>
                  <a:lnTo>
                    <a:pt x="3578352" y="2558796"/>
                  </a:lnTo>
                  <a:lnTo>
                    <a:pt x="3578352" y="213360"/>
                  </a:lnTo>
                  <a:close/>
                </a:path>
                <a:path w="7048500" h="2559050" extrusionOk="0">
                  <a:moveTo>
                    <a:pt x="3925824" y="237744"/>
                  </a:moveTo>
                  <a:lnTo>
                    <a:pt x="3817620" y="237744"/>
                  </a:lnTo>
                  <a:lnTo>
                    <a:pt x="3817620" y="2558796"/>
                  </a:lnTo>
                  <a:lnTo>
                    <a:pt x="3925824" y="2558796"/>
                  </a:lnTo>
                  <a:lnTo>
                    <a:pt x="3925824" y="237744"/>
                  </a:lnTo>
                  <a:close/>
                </a:path>
                <a:path w="7048500" h="2559050" extrusionOk="0">
                  <a:moveTo>
                    <a:pt x="4273283" y="249936"/>
                  </a:moveTo>
                  <a:lnTo>
                    <a:pt x="4163568" y="249936"/>
                  </a:lnTo>
                  <a:lnTo>
                    <a:pt x="4163568" y="2558796"/>
                  </a:lnTo>
                  <a:lnTo>
                    <a:pt x="4273283" y="2558796"/>
                  </a:lnTo>
                  <a:lnTo>
                    <a:pt x="4273283" y="249936"/>
                  </a:lnTo>
                  <a:close/>
                </a:path>
                <a:path w="7048500" h="2559050" extrusionOk="0">
                  <a:moveTo>
                    <a:pt x="4619244" y="246888"/>
                  </a:moveTo>
                  <a:lnTo>
                    <a:pt x="4511040" y="246888"/>
                  </a:lnTo>
                  <a:lnTo>
                    <a:pt x="4511040" y="2558796"/>
                  </a:lnTo>
                  <a:lnTo>
                    <a:pt x="4619244" y="2558796"/>
                  </a:lnTo>
                  <a:lnTo>
                    <a:pt x="4619244" y="246888"/>
                  </a:lnTo>
                  <a:close/>
                </a:path>
                <a:path w="7048500" h="2559050" extrusionOk="0">
                  <a:moveTo>
                    <a:pt x="4966716" y="272796"/>
                  </a:moveTo>
                  <a:lnTo>
                    <a:pt x="4858512" y="272796"/>
                  </a:lnTo>
                  <a:lnTo>
                    <a:pt x="4858512" y="2558796"/>
                  </a:lnTo>
                  <a:lnTo>
                    <a:pt x="4966716" y="2558796"/>
                  </a:lnTo>
                  <a:lnTo>
                    <a:pt x="4966716" y="272796"/>
                  </a:lnTo>
                  <a:close/>
                </a:path>
                <a:path w="7048500" h="2559050" extrusionOk="0">
                  <a:moveTo>
                    <a:pt x="5314188" y="318516"/>
                  </a:moveTo>
                  <a:lnTo>
                    <a:pt x="5204460" y="318516"/>
                  </a:lnTo>
                  <a:lnTo>
                    <a:pt x="5204460" y="2558796"/>
                  </a:lnTo>
                  <a:lnTo>
                    <a:pt x="5314188" y="2558796"/>
                  </a:lnTo>
                  <a:lnTo>
                    <a:pt x="5314188" y="318516"/>
                  </a:lnTo>
                  <a:close/>
                </a:path>
                <a:path w="7048500" h="2559050" extrusionOk="0">
                  <a:moveTo>
                    <a:pt x="5661660" y="321564"/>
                  </a:moveTo>
                  <a:lnTo>
                    <a:pt x="5551932" y="321564"/>
                  </a:lnTo>
                  <a:lnTo>
                    <a:pt x="5551932" y="2558796"/>
                  </a:lnTo>
                  <a:lnTo>
                    <a:pt x="5661660" y="2558796"/>
                  </a:lnTo>
                  <a:lnTo>
                    <a:pt x="5661660" y="321564"/>
                  </a:lnTo>
                  <a:close/>
                </a:path>
                <a:path w="7048500" h="2559050" extrusionOk="0">
                  <a:moveTo>
                    <a:pt x="6007608" y="327660"/>
                  </a:moveTo>
                  <a:lnTo>
                    <a:pt x="5899404" y="327660"/>
                  </a:lnTo>
                  <a:lnTo>
                    <a:pt x="5899404" y="2558796"/>
                  </a:lnTo>
                  <a:lnTo>
                    <a:pt x="6007608" y="2558796"/>
                  </a:lnTo>
                  <a:lnTo>
                    <a:pt x="6007608" y="327660"/>
                  </a:lnTo>
                  <a:close/>
                </a:path>
                <a:path w="7048500" h="2559050" extrusionOk="0">
                  <a:moveTo>
                    <a:pt x="6355080" y="374904"/>
                  </a:moveTo>
                  <a:lnTo>
                    <a:pt x="6246876" y="374904"/>
                  </a:lnTo>
                  <a:lnTo>
                    <a:pt x="6246876" y="2558796"/>
                  </a:lnTo>
                  <a:lnTo>
                    <a:pt x="6355080" y="2558796"/>
                  </a:lnTo>
                  <a:lnTo>
                    <a:pt x="6355080" y="374904"/>
                  </a:lnTo>
                  <a:close/>
                </a:path>
                <a:path w="7048500" h="2559050" extrusionOk="0">
                  <a:moveTo>
                    <a:pt x="6702539" y="384048"/>
                  </a:moveTo>
                  <a:lnTo>
                    <a:pt x="6592824" y="384048"/>
                  </a:lnTo>
                  <a:lnTo>
                    <a:pt x="6592824" y="2558796"/>
                  </a:lnTo>
                  <a:lnTo>
                    <a:pt x="6702539" y="2558796"/>
                  </a:lnTo>
                  <a:lnTo>
                    <a:pt x="6702539" y="384048"/>
                  </a:lnTo>
                  <a:close/>
                </a:path>
                <a:path w="7048500" h="2559050" extrusionOk="0">
                  <a:moveTo>
                    <a:pt x="7048487" y="391680"/>
                  </a:moveTo>
                  <a:lnTo>
                    <a:pt x="6940296" y="391680"/>
                  </a:lnTo>
                  <a:lnTo>
                    <a:pt x="6940296" y="2558796"/>
                  </a:lnTo>
                  <a:lnTo>
                    <a:pt x="7048487" y="2558796"/>
                  </a:lnTo>
                  <a:lnTo>
                    <a:pt x="7048487" y="39168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0518647" y="1810511"/>
              <a:ext cx="108585" cy="2348865"/>
            </a:xfrm>
            <a:custGeom>
              <a:avLst/>
              <a:gdLst/>
              <a:ahLst/>
              <a:cxnLst/>
              <a:rect l="l" t="t" r="r" b="b"/>
              <a:pathLst>
                <a:path w="108584" h="2348865" extrusionOk="0">
                  <a:moveTo>
                    <a:pt x="108203" y="0"/>
                  </a:moveTo>
                  <a:lnTo>
                    <a:pt x="0" y="0"/>
                  </a:lnTo>
                  <a:lnTo>
                    <a:pt x="0" y="2348484"/>
                  </a:lnTo>
                  <a:lnTo>
                    <a:pt x="108203" y="2348484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0866120" y="1694688"/>
              <a:ext cx="108585" cy="2464435"/>
            </a:xfrm>
            <a:custGeom>
              <a:avLst/>
              <a:gdLst/>
              <a:ahLst/>
              <a:cxnLst/>
              <a:rect l="l" t="t" r="r" b="b"/>
              <a:pathLst>
                <a:path w="108584" h="2464435" extrusionOk="0">
                  <a:moveTo>
                    <a:pt x="108203" y="0"/>
                  </a:moveTo>
                  <a:lnTo>
                    <a:pt x="0" y="0"/>
                  </a:lnTo>
                  <a:lnTo>
                    <a:pt x="0" y="2464308"/>
                  </a:lnTo>
                  <a:lnTo>
                    <a:pt x="108203" y="2464308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A3204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2071116" y="4158995"/>
              <a:ext cx="9715500" cy="55243"/>
            </a:xfrm>
            <a:custGeom>
              <a:avLst/>
              <a:gdLst/>
              <a:ahLst/>
              <a:cxnLst/>
              <a:rect l="l" t="t" r="r" b="b"/>
              <a:pathLst>
                <a:path w="9715500" h="55245" extrusionOk="0">
                  <a:moveTo>
                    <a:pt x="0" y="0"/>
                  </a:moveTo>
                  <a:lnTo>
                    <a:pt x="9715500" y="0"/>
                  </a:lnTo>
                </a:path>
                <a:path w="971550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9715500" h="55245" extrusionOk="0">
                  <a:moveTo>
                    <a:pt x="347471" y="0"/>
                  </a:moveTo>
                  <a:lnTo>
                    <a:pt x="347471" y="54863"/>
                  </a:lnTo>
                </a:path>
                <a:path w="9715500" h="55245" extrusionOk="0">
                  <a:moveTo>
                    <a:pt x="693419" y="0"/>
                  </a:moveTo>
                  <a:lnTo>
                    <a:pt x="693419" y="54863"/>
                  </a:lnTo>
                </a:path>
                <a:path w="9715500" h="55245" extrusionOk="0">
                  <a:moveTo>
                    <a:pt x="1040891" y="0"/>
                  </a:moveTo>
                  <a:lnTo>
                    <a:pt x="1040891" y="54863"/>
                  </a:lnTo>
                </a:path>
                <a:path w="9715500" h="55245" extrusionOk="0">
                  <a:moveTo>
                    <a:pt x="1388363" y="0"/>
                  </a:moveTo>
                  <a:lnTo>
                    <a:pt x="1388363" y="54863"/>
                  </a:lnTo>
                </a:path>
                <a:path w="9715500" h="55245" extrusionOk="0">
                  <a:moveTo>
                    <a:pt x="1734311" y="0"/>
                  </a:moveTo>
                  <a:lnTo>
                    <a:pt x="1734311" y="54863"/>
                  </a:lnTo>
                </a:path>
                <a:path w="9715500" h="55245" extrusionOk="0">
                  <a:moveTo>
                    <a:pt x="2081783" y="0"/>
                  </a:moveTo>
                  <a:lnTo>
                    <a:pt x="2081783" y="54863"/>
                  </a:lnTo>
                </a:path>
                <a:path w="9715500" h="55245" extrusionOk="0">
                  <a:moveTo>
                    <a:pt x="2429256" y="0"/>
                  </a:moveTo>
                  <a:lnTo>
                    <a:pt x="2429256" y="54863"/>
                  </a:lnTo>
                </a:path>
                <a:path w="9715500" h="55245" extrusionOk="0">
                  <a:moveTo>
                    <a:pt x="2775204" y="0"/>
                  </a:moveTo>
                  <a:lnTo>
                    <a:pt x="2775204" y="54863"/>
                  </a:lnTo>
                </a:path>
                <a:path w="9715500" h="55245" extrusionOk="0">
                  <a:moveTo>
                    <a:pt x="3122675" y="0"/>
                  </a:moveTo>
                  <a:lnTo>
                    <a:pt x="3122675" y="54863"/>
                  </a:lnTo>
                </a:path>
                <a:path w="9715500" h="55245" extrusionOk="0">
                  <a:moveTo>
                    <a:pt x="3470148" y="0"/>
                  </a:moveTo>
                  <a:lnTo>
                    <a:pt x="3470148" y="54863"/>
                  </a:lnTo>
                </a:path>
                <a:path w="9715500" h="55245" extrusionOk="0">
                  <a:moveTo>
                    <a:pt x="3817620" y="0"/>
                  </a:moveTo>
                  <a:lnTo>
                    <a:pt x="3817620" y="54863"/>
                  </a:lnTo>
                </a:path>
                <a:path w="9715500" h="55245" extrusionOk="0">
                  <a:moveTo>
                    <a:pt x="4163568" y="0"/>
                  </a:moveTo>
                  <a:lnTo>
                    <a:pt x="4163568" y="54863"/>
                  </a:lnTo>
                </a:path>
                <a:path w="9715500" h="55245" extrusionOk="0">
                  <a:moveTo>
                    <a:pt x="4511039" y="0"/>
                  </a:moveTo>
                  <a:lnTo>
                    <a:pt x="4511039" y="54863"/>
                  </a:lnTo>
                </a:path>
                <a:path w="9715500" h="55245" extrusionOk="0">
                  <a:moveTo>
                    <a:pt x="4858511" y="0"/>
                  </a:moveTo>
                  <a:lnTo>
                    <a:pt x="4858511" y="54863"/>
                  </a:lnTo>
                </a:path>
                <a:path w="9715500" h="55245" extrusionOk="0">
                  <a:moveTo>
                    <a:pt x="5204459" y="0"/>
                  </a:moveTo>
                  <a:lnTo>
                    <a:pt x="5204459" y="54863"/>
                  </a:lnTo>
                </a:path>
                <a:path w="9715500" h="55245" extrusionOk="0">
                  <a:moveTo>
                    <a:pt x="5551932" y="0"/>
                  </a:moveTo>
                  <a:lnTo>
                    <a:pt x="5551932" y="54863"/>
                  </a:lnTo>
                </a:path>
                <a:path w="9715500" h="55245" extrusionOk="0">
                  <a:moveTo>
                    <a:pt x="5899404" y="0"/>
                  </a:moveTo>
                  <a:lnTo>
                    <a:pt x="5899404" y="54863"/>
                  </a:lnTo>
                </a:path>
                <a:path w="9715500" h="55245" extrusionOk="0">
                  <a:moveTo>
                    <a:pt x="6245352" y="0"/>
                  </a:moveTo>
                  <a:lnTo>
                    <a:pt x="6245352" y="54863"/>
                  </a:lnTo>
                </a:path>
                <a:path w="9715500" h="55245" extrusionOk="0">
                  <a:moveTo>
                    <a:pt x="6592824" y="0"/>
                  </a:moveTo>
                  <a:lnTo>
                    <a:pt x="6592824" y="54863"/>
                  </a:lnTo>
                </a:path>
                <a:path w="9715500" h="55245" extrusionOk="0">
                  <a:moveTo>
                    <a:pt x="6940295" y="0"/>
                  </a:moveTo>
                  <a:lnTo>
                    <a:pt x="6940295" y="54863"/>
                  </a:lnTo>
                </a:path>
                <a:path w="9715500" h="55245" extrusionOk="0">
                  <a:moveTo>
                    <a:pt x="7287767" y="0"/>
                  </a:moveTo>
                  <a:lnTo>
                    <a:pt x="7287767" y="54863"/>
                  </a:lnTo>
                </a:path>
                <a:path w="9715500" h="55245" extrusionOk="0">
                  <a:moveTo>
                    <a:pt x="7633715" y="0"/>
                  </a:moveTo>
                  <a:lnTo>
                    <a:pt x="7633715" y="54863"/>
                  </a:lnTo>
                </a:path>
                <a:path w="9715500" h="55245" extrusionOk="0">
                  <a:moveTo>
                    <a:pt x="7981187" y="0"/>
                  </a:moveTo>
                  <a:lnTo>
                    <a:pt x="7981187" y="54863"/>
                  </a:lnTo>
                </a:path>
                <a:path w="9715500" h="55245" extrusionOk="0">
                  <a:moveTo>
                    <a:pt x="8328659" y="0"/>
                  </a:moveTo>
                  <a:lnTo>
                    <a:pt x="8328659" y="54863"/>
                  </a:lnTo>
                </a:path>
                <a:path w="9715500" h="55245" extrusionOk="0">
                  <a:moveTo>
                    <a:pt x="8674608" y="0"/>
                  </a:moveTo>
                  <a:lnTo>
                    <a:pt x="8674608" y="54863"/>
                  </a:lnTo>
                </a:path>
                <a:path w="9715500" h="55245" extrusionOk="0">
                  <a:moveTo>
                    <a:pt x="9022080" y="0"/>
                  </a:moveTo>
                  <a:lnTo>
                    <a:pt x="9022080" y="54863"/>
                  </a:lnTo>
                </a:path>
                <a:path w="9715500" h="55245" extrusionOk="0">
                  <a:moveTo>
                    <a:pt x="9369552" y="0"/>
                  </a:moveTo>
                  <a:lnTo>
                    <a:pt x="9369552" y="54863"/>
                  </a:lnTo>
                </a:path>
                <a:path w="9715500" h="55245" extrusionOk="0">
                  <a:moveTo>
                    <a:pt x="9715500" y="0"/>
                  </a:moveTo>
                  <a:lnTo>
                    <a:pt x="9715500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2031745" y="1464386"/>
            <a:ext cx="14649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r>
              <a:rPr sz="1650" spc="-15" baseline="30000">
                <a:solidFill>
                  <a:srgbClr val="404040"/>
                </a:solidFill>
                <a:latin typeface="Arial MT"/>
                <a:cs typeface="Arial MT"/>
              </a:rPr>
              <a:t>83.9881.71</a:t>
            </a:r>
            <a:r>
              <a:rPr sz="1650" spc="-30" baseline="3000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650" spc="-15" baseline="30000">
                <a:solidFill>
                  <a:srgbClr val="404040"/>
                </a:solidFill>
                <a:latin typeface="Arial MT"/>
                <a:cs typeface="Arial MT"/>
              </a:rPr>
              <a:t>80.7</a:t>
            </a:r>
            <a:r>
              <a:rPr sz="1650" spc="-22" baseline="3000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100" spc="-10">
                <a:solidFill>
                  <a:srgbClr val="404040"/>
                </a:solidFill>
                <a:latin typeface="Arial MT"/>
                <a:cs typeface="Arial MT"/>
              </a:rPr>
              <a:t>80.47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419855" y="1555495"/>
            <a:ext cx="38938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r>
              <a:rPr sz="1650" spc="-15" baseline="30000">
                <a:solidFill>
                  <a:srgbClr val="404040"/>
                </a:solidFill>
                <a:latin typeface="Arial MT"/>
                <a:cs typeface="Arial MT"/>
              </a:rPr>
              <a:t>78.8978.7778.3277.83</a:t>
            </a:r>
            <a:r>
              <a:rPr sz="1100" spc="-10">
                <a:solidFill>
                  <a:srgbClr val="404040"/>
                </a:solidFill>
                <a:latin typeface="Arial MT"/>
                <a:cs typeface="Arial MT"/>
              </a:rPr>
              <a:t>77.5877.49</a:t>
            </a:r>
            <a:r>
              <a:rPr sz="1650" spc="-15" baseline="-25000">
                <a:solidFill>
                  <a:srgbClr val="404040"/>
                </a:solidFill>
                <a:latin typeface="Arial MT"/>
                <a:cs typeface="Arial MT"/>
              </a:rPr>
              <a:t>76.9876.2275.7875.8875.07</a:t>
            </a:r>
            <a:endParaRPr sz="1650" baseline="-25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7237730" y="1684147"/>
            <a:ext cx="215836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defRPr/>
            </a:pPr>
            <a:r>
              <a:rPr sz="1650" spc="-15" baseline="30000">
                <a:solidFill>
                  <a:srgbClr val="404040"/>
                </a:solidFill>
                <a:latin typeface="Arial MT"/>
                <a:cs typeface="Arial MT"/>
              </a:rPr>
              <a:t>73.5373.43</a:t>
            </a:r>
            <a:r>
              <a:rPr sz="1100" spc="-10">
                <a:solidFill>
                  <a:srgbClr val="404040"/>
                </a:solidFill>
                <a:latin typeface="Arial MT"/>
                <a:cs typeface="Arial MT"/>
              </a:rPr>
              <a:t>73.27</a:t>
            </a:r>
            <a:r>
              <a:rPr sz="1650" spc="-15" baseline="-25000">
                <a:solidFill>
                  <a:srgbClr val="404040"/>
                </a:solidFill>
                <a:latin typeface="Arial MT"/>
                <a:cs typeface="Arial MT"/>
              </a:rPr>
              <a:t>71.6871.4171.14</a:t>
            </a:r>
            <a:endParaRPr sz="1650" baseline="-25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9826497" y="3916807"/>
            <a:ext cx="1047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1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10386821" y="1567688"/>
            <a:ext cx="3721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100" spc="5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100" spc="-25">
                <a:solidFill>
                  <a:srgbClr val="404040"/>
                </a:solidFill>
                <a:latin typeface="Arial MT"/>
                <a:cs typeface="Arial MT"/>
              </a:rPr>
              <a:t>.09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10733658" y="1450924"/>
            <a:ext cx="37274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1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100" spc="-20">
                <a:solidFill>
                  <a:srgbClr val="404040"/>
                </a:solidFill>
                <a:latin typeface="Arial MT"/>
                <a:cs typeface="Arial MT"/>
              </a:rPr>
              <a:t>.91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701800" y="1189456"/>
            <a:ext cx="226695" cy="30727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72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/>
          <a:stretch/>
        </p:blipFill>
        <p:spPr bwMode="auto">
          <a:xfrm>
            <a:off x="470979" y="4297807"/>
            <a:ext cx="10462958" cy="2134031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18261" y="1923364"/>
            <a:ext cx="393446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747395" marR="5080" indent="-735330">
              <a:lnSpc>
                <a:spcPts val="4320"/>
              </a:lnSpc>
              <a:spcBef>
                <a:spcPts val="640"/>
              </a:spcBef>
              <a:defRPr/>
            </a:pPr>
            <a:r>
              <a:rPr spc="80"/>
              <a:t>Factores</a:t>
            </a:r>
            <a:r>
              <a:rPr spc="-110"/>
              <a:t> </a:t>
            </a:r>
            <a:r>
              <a:rPr spc="240"/>
              <a:t>ECCO </a:t>
            </a:r>
            <a:r>
              <a:rPr spc="-1155"/>
              <a:t> </a:t>
            </a:r>
            <a:r>
              <a:rPr spc="90"/>
              <a:t>por</a:t>
            </a:r>
            <a:r>
              <a:rPr spc="-85"/>
              <a:t> </a:t>
            </a:r>
            <a:r>
              <a:rPr spc="20"/>
              <a:t>áreas</a:t>
            </a:r>
            <a:endParaRPr/>
          </a:p>
        </p:txBody>
      </p:sp>
      <p:sp>
        <p:nvSpPr>
          <p:cNvPr id="4" name="object 4"/>
          <p:cNvSpPr txBox="1"/>
          <p:nvPr/>
        </p:nvSpPr>
        <p:spPr bwMode="auto">
          <a:xfrm>
            <a:off x="5062854" y="1335150"/>
            <a:ext cx="5631815" cy="2787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 indent="-127635">
              <a:lnSpc>
                <a:spcPct val="100000"/>
              </a:lnSpc>
              <a:spcBef>
                <a:spcPts val="95"/>
              </a:spcBef>
              <a:buSzPct val="93750"/>
              <a:buAutoNum type="arabicPeriod"/>
              <a:tabLst>
                <a:tab pos="140335" algn="l"/>
              </a:tabLst>
              <a:defRPr/>
            </a:pP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Direccion</a:t>
            </a:r>
            <a:r>
              <a:rPr sz="1600" b="1" spc="-4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20">
                <a:solidFill>
                  <a:srgbClr val="691B33"/>
                </a:solidFill>
                <a:latin typeface="Tahoma"/>
                <a:cs typeface="Tahoma"/>
              </a:rPr>
              <a:t>General</a:t>
            </a:r>
            <a:endParaRPr sz="1600">
              <a:latin typeface="Tahoma"/>
              <a:cs typeface="Tahoma"/>
            </a:endParaRPr>
          </a:p>
          <a:p>
            <a:pPr marL="179705" indent="-167640">
              <a:lnSpc>
                <a:spcPct val="100000"/>
              </a:lnSpc>
              <a:spcBef>
                <a:spcPts val="1390"/>
              </a:spcBef>
              <a:buSzPct val="93750"/>
              <a:buAutoNum type="arabicPeriod"/>
              <a:tabLst>
                <a:tab pos="180340" algn="l"/>
              </a:tabLst>
              <a:defRPr/>
            </a:pP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Direccion</a:t>
            </a:r>
            <a:r>
              <a:rPr sz="1600" b="1" spc="-3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45">
                <a:solidFill>
                  <a:srgbClr val="691B33"/>
                </a:solidFill>
                <a:latin typeface="Tahoma"/>
                <a:cs typeface="Tahoma"/>
              </a:rPr>
              <a:t>Medica</a:t>
            </a:r>
            <a:endParaRPr sz="1600">
              <a:latin typeface="Tahoma"/>
              <a:cs typeface="Tahoma"/>
            </a:endParaRPr>
          </a:p>
          <a:p>
            <a:pPr marL="179705" indent="-167640">
              <a:lnSpc>
                <a:spcPct val="100000"/>
              </a:lnSpc>
              <a:spcBef>
                <a:spcPts val="1380"/>
              </a:spcBef>
              <a:buSzPct val="93750"/>
              <a:buAutoNum type="arabicPeriod"/>
              <a:tabLst>
                <a:tab pos="180340" algn="l"/>
              </a:tabLst>
              <a:defRPr/>
            </a:pP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Direccion</a:t>
            </a:r>
            <a:r>
              <a:rPr sz="1600" b="1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60">
                <a:solidFill>
                  <a:srgbClr val="691B33"/>
                </a:solidFill>
                <a:latin typeface="Tahoma"/>
                <a:cs typeface="Tahoma"/>
              </a:rPr>
              <a:t>de</a:t>
            </a:r>
            <a:r>
              <a:rPr sz="1600" b="1" spc="-1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Administración</a:t>
            </a:r>
            <a:r>
              <a:rPr sz="1600" b="1" spc="2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>
                <a:solidFill>
                  <a:srgbClr val="691B33"/>
                </a:solidFill>
                <a:latin typeface="Tahoma"/>
                <a:cs typeface="Tahoma"/>
              </a:rPr>
              <a:t>y</a:t>
            </a:r>
            <a:r>
              <a:rPr sz="1600" b="1" spc="-3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25">
                <a:solidFill>
                  <a:srgbClr val="691B33"/>
                </a:solidFill>
                <a:latin typeface="Tahoma"/>
                <a:cs typeface="Tahoma"/>
              </a:rPr>
              <a:t>Finanzas</a:t>
            </a:r>
            <a:endParaRPr sz="1600">
              <a:latin typeface="Tahoma"/>
              <a:cs typeface="Tahoma"/>
            </a:endParaRPr>
          </a:p>
          <a:p>
            <a:pPr marL="200025" indent="-187960">
              <a:lnSpc>
                <a:spcPct val="100000"/>
              </a:lnSpc>
              <a:spcBef>
                <a:spcPts val="1385"/>
              </a:spcBef>
              <a:buSzPct val="93750"/>
              <a:buAutoNum type="arabicPeriod"/>
              <a:tabLst>
                <a:tab pos="200660" algn="l"/>
              </a:tabLst>
              <a:defRPr/>
            </a:pP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Direccion</a:t>
            </a:r>
            <a:r>
              <a:rPr sz="1600" b="1" spc="1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65">
                <a:solidFill>
                  <a:srgbClr val="691B33"/>
                </a:solidFill>
                <a:latin typeface="Tahoma"/>
                <a:cs typeface="Tahoma"/>
              </a:rPr>
              <a:t>de</a:t>
            </a:r>
            <a:r>
              <a:rPr sz="1600" b="1" spc="-3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Operaciones</a:t>
            </a:r>
            <a:endParaRPr sz="1600">
              <a:latin typeface="Tahoma"/>
              <a:cs typeface="Tahoma"/>
            </a:endParaRPr>
          </a:p>
          <a:p>
            <a:pPr marL="12700" marR="5080">
              <a:lnSpc>
                <a:spcPct val="171900"/>
              </a:lnSpc>
              <a:spcBef>
                <a:spcPts val="10"/>
              </a:spcBef>
              <a:buSzPct val="93750"/>
              <a:buAutoNum type="arabicPeriod"/>
              <a:tabLst>
                <a:tab pos="181610" algn="l"/>
              </a:tabLst>
              <a:defRPr/>
            </a:pPr>
            <a:r>
              <a:rPr sz="1600" b="1" spc="35">
                <a:solidFill>
                  <a:srgbClr val="691B33"/>
                </a:solidFill>
                <a:latin typeface="Tahoma"/>
                <a:cs typeface="Tahoma"/>
              </a:rPr>
              <a:t>Direccion</a:t>
            </a:r>
            <a:r>
              <a:rPr sz="1600" b="1" spc="1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65">
                <a:solidFill>
                  <a:srgbClr val="691B33"/>
                </a:solidFill>
                <a:latin typeface="Tahoma"/>
                <a:cs typeface="Tahoma"/>
              </a:rPr>
              <a:t>de</a:t>
            </a:r>
            <a:r>
              <a:rPr sz="1600" b="1" spc="-1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20">
                <a:solidFill>
                  <a:srgbClr val="691B33"/>
                </a:solidFill>
                <a:latin typeface="Tahoma"/>
                <a:cs typeface="Tahoma"/>
              </a:rPr>
              <a:t>Planeación,</a:t>
            </a:r>
            <a:r>
              <a:rPr sz="1600" b="1" spc="1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40">
                <a:solidFill>
                  <a:srgbClr val="691B33"/>
                </a:solidFill>
                <a:latin typeface="Tahoma"/>
                <a:cs typeface="Tahoma"/>
              </a:rPr>
              <a:t>Enseñanza</a:t>
            </a:r>
            <a:r>
              <a:rPr sz="1600" b="1" spc="1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40">
                <a:solidFill>
                  <a:srgbClr val="691B33"/>
                </a:solidFill>
                <a:latin typeface="Tahoma"/>
                <a:cs typeface="Tahoma"/>
              </a:rPr>
              <a:t>e</a:t>
            </a:r>
            <a:r>
              <a:rPr sz="1600" b="1" spc="-3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5">
                <a:solidFill>
                  <a:srgbClr val="691B33"/>
                </a:solidFill>
                <a:latin typeface="Tahoma"/>
                <a:cs typeface="Tahoma"/>
              </a:rPr>
              <a:t>Investigación </a:t>
            </a:r>
            <a:r>
              <a:rPr sz="1600" b="1" spc="-45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20">
                <a:solidFill>
                  <a:srgbClr val="691B33"/>
                </a:solidFill>
                <a:latin typeface="Tahoma"/>
                <a:cs typeface="Tahoma"/>
              </a:rPr>
              <a:t>6.Órgano</a:t>
            </a:r>
            <a:r>
              <a:rPr sz="1600" b="1" spc="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-10">
                <a:solidFill>
                  <a:srgbClr val="691B33"/>
                </a:solidFill>
                <a:latin typeface="Tahoma"/>
                <a:cs typeface="Tahoma"/>
              </a:rPr>
              <a:t>Interno</a:t>
            </a:r>
            <a:r>
              <a:rPr sz="1600" b="1" spc="1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65">
                <a:solidFill>
                  <a:srgbClr val="691B33"/>
                </a:solidFill>
                <a:latin typeface="Tahoma"/>
                <a:cs typeface="Tahoma"/>
              </a:rPr>
              <a:t>de</a:t>
            </a:r>
            <a:r>
              <a:rPr sz="1600" b="1" spc="-35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30">
                <a:solidFill>
                  <a:srgbClr val="691B33"/>
                </a:solidFill>
                <a:latin typeface="Tahoma"/>
                <a:cs typeface="Tahoma"/>
              </a:rPr>
              <a:t>Control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  <a:defRPr/>
            </a:pPr>
            <a:r>
              <a:rPr sz="1600" b="1" spc="20">
                <a:solidFill>
                  <a:srgbClr val="691B33"/>
                </a:solidFill>
                <a:latin typeface="Tahoma"/>
                <a:cs typeface="Tahoma"/>
              </a:rPr>
              <a:t>7.Subdirección</a:t>
            </a:r>
            <a:r>
              <a:rPr sz="1600" b="1" spc="-1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65">
                <a:solidFill>
                  <a:srgbClr val="691B33"/>
                </a:solidFill>
                <a:latin typeface="Tahoma"/>
                <a:cs typeface="Tahoma"/>
              </a:rPr>
              <a:t>de</a:t>
            </a:r>
            <a:r>
              <a:rPr sz="1600" b="1" spc="-40">
                <a:solidFill>
                  <a:srgbClr val="691B33"/>
                </a:solidFill>
                <a:latin typeface="Tahoma"/>
                <a:cs typeface="Tahoma"/>
              </a:rPr>
              <a:t> </a:t>
            </a:r>
            <a:r>
              <a:rPr sz="1600" b="1" spc="30">
                <a:solidFill>
                  <a:srgbClr val="691B33"/>
                </a:solidFill>
                <a:latin typeface="Tahoma"/>
                <a:cs typeface="Tahoma"/>
              </a:rPr>
              <a:t>Enfermería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381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"/>
              <a:t>F29.Sector</a:t>
            </a:r>
            <a:r>
              <a:rPr spc="-110"/>
              <a:t> </a:t>
            </a:r>
            <a:r>
              <a:rPr spc="65"/>
              <a:t>Salud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93457" y="1688592"/>
            <a:ext cx="10718800" cy="3365500"/>
            <a:chOff x="993457" y="1688592"/>
            <a:chExt cx="10718800" cy="3365500"/>
          </a:xfrm>
        </p:grpSpPr>
        <p:sp>
          <p:nvSpPr>
            <p:cNvPr id="5" name="object 5"/>
            <p:cNvSpPr/>
            <p:nvPr/>
          </p:nvSpPr>
          <p:spPr bwMode="auto">
            <a:xfrm>
              <a:off x="1522475" y="1726692"/>
              <a:ext cx="480059" cy="3270885"/>
            </a:xfrm>
            <a:custGeom>
              <a:avLst/>
              <a:gdLst/>
              <a:ahLst/>
              <a:cxnLst/>
              <a:rect l="l" t="t" r="r" b="b"/>
              <a:pathLst>
                <a:path w="480060" h="3270885" extrusionOk="0">
                  <a:moveTo>
                    <a:pt x="480060" y="0"/>
                  </a:moveTo>
                  <a:lnTo>
                    <a:pt x="0" y="0"/>
                  </a:lnTo>
                  <a:lnTo>
                    <a:pt x="0" y="3270504"/>
                  </a:lnTo>
                  <a:lnTo>
                    <a:pt x="480060" y="3270504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52571" y="1975104"/>
              <a:ext cx="480059" cy="3022600"/>
            </a:xfrm>
            <a:custGeom>
              <a:avLst/>
              <a:gdLst/>
              <a:ahLst/>
              <a:cxnLst/>
              <a:rect l="l" t="t" r="r" b="b"/>
              <a:pathLst>
                <a:path w="480060" h="3022600" extrusionOk="0">
                  <a:moveTo>
                    <a:pt x="480060" y="0"/>
                  </a:moveTo>
                  <a:lnTo>
                    <a:pt x="0" y="0"/>
                  </a:lnTo>
                  <a:lnTo>
                    <a:pt x="0" y="3022092"/>
                  </a:lnTo>
                  <a:lnTo>
                    <a:pt x="480060" y="3022092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582667" y="1688592"/>
              <a:ext cx="480059" cy="3308985"/>
            </a:xfrm>
            <a:custGeom>
              <a:avLst/>
              <a:gdLst/>
              <a:ahLst/>
              <a:cxnLst/>
              <a:rect l="l" t="t" r="r" b="b"/>
              <a:pathLst>
                <a:path w="480060" h="3308985" extrusionOk="0">
                  <a:moveTo>
                    <a:pt x="480060" y="0"/>
                  </a:moveTo>
                  <a:lnTo>
                    <a:pt x="0" y="0"/>
                  </a:lnTo>
                  <a:lnTo>
                    <a:pt x="0" y="3308604"/>
                  </a:lnTo>
                  <a:lnTo>
                    <a:pt x="480060" y="3308604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112763" y="1903476"/>
              <a:ext cx="478790" cy="3093720"/>
            </a:xfrm>
            <a:custGeom>
              <a:avLst/>
              <a:gdLst/>
              <a:ahLst/>
              <a:cxnLst/>
              <a:rect l="l" t="t" r="r" b="b"/>
              <a:pathLst>
                <a:path w="478790" h="3093720" extrusionOk="0">
                  <a:moveTo>
                    <a:pt x="478536" y="0"/>
                  </a:moveTo>
                  <a:lnTo>
                    <a:pt x="0" y="0"/>
                  </a:lnTo>
                  <a:lnTo>
                    <a:pt x="0" y="3093720"/>
                  </a:lnTo>
                  <a:lnTo>
                    <a:pt x="478536" y="3093720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642860" y="2333243"/>
              <a:ext cx="2009139" cy="2664459"/>
            </a:xfrm>
            <a:custGeom>
              <a:avLst/>
              <a:gdLst/>
              <a:ahLst/>
              <a:cxnLst/>
              <a:rect l="l" t="t" r="r" b="b"/>
              <a:pathLst>
                <a:path w="2009140" h="2664460" extrusionOk="0">
                  <a:moveTo>
                    <a:pt x="478523" y="0"/>
                  </a:moveTo>
                  <a:lnTo>
                    <a:pt x="0" y="0"/>
                  </a:lnTo>
                  <a:lnTo>
                    <a:pt x="0" y="2663952"/>
                  </a:lnTo>
                  <a:lnTo>
                    <a:pt x="478523" y="2663952"/>
                  </a:lnTo>
                  <a:lnTo>
                    <a:pt x="478523" y="0"/>
                  </a:lnTo>
                  <a:close/>
                </a:path>
                <a:path w="2009140" h="2664460" extrusionOk="0">
                  <a:moveTo>
                    <a:pt x="2008619" y="10668"/>
                  </a:moveTo>
                  <a:lnTo>
                    <a:pt x="1530096" y="10668"/>
                  </a:lnTo>
                  <a:lnTo>
                    <a:pt x="1530096" y="2663952"/>
                  </a:lnTo>
                  <a:lnTo>
                    <a:pt x="2008619" y="2663952"/>
                  </a:lnTo>
                  <a:lnTo>
                    <a:pt x="2008619" y="1066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701527" y="1792224"/>
              <a:ext cx="480059" cy="3205480"/>
            </a:xfrm>
            <a:custGeom>
              <a:avLst/>
              <a:gdLst/>
              <a:ahLst/>
              <a:cxnLst/>
              <a:rect l="l" t="t" r="r" b="b"/>
              <a:pathLst>
                <a:path w="480059" h="3205479" extrusionOk="0">
                  <a:moveTo>
                    <a:pt x="480059" y="0"/>
                  </a:moveTo>
                  <a:lnTo>
                    <a:pt x="0" y="0"/>
                  </a:lnTo>
                  <a:lnTo>
                    <a:pt x="0" y="3204972"/>
                  </a:lnTo>
                  <a:lnTo>
                    <a:pt x="480059" y="3204972"/>
                  </a:lnTo>
                  <a:lnTo>
                    <a:pt x="48005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998219" y="4997195"/>
              <a:ext cx="10709275" cy="56515"/>
            </a:xfrm>
            <a:custGeom>
              <a:avLst/>
              <a:gdLst/>
              <a:ahLst/>
              <a:cxnLst/>
              <a:rect l="l" t="t" r="r" b="b"/>
              <a:pathLst>
                <a:path w="10709275" h="56514" extrusionOk="0">
                  <a:moveTo>
                    <a:pt x="0" y="0"/>
                  </a:moveTo>
                  <a:lnTo>
                    <a:pt x="10709148" y="0"/>
                  </a:lnTo>
                </a:path>
                <a:path w="10709275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10709275" h="56514" extrusionOk="0">
                  <a:moveTo>
                    <a:pt x="1528572" y="0"/>
                  </a:moveTo>
                  <a:lnTo>
                    <a:pt x="1528572" y="56387"/>
                  </a:lnTo>
                </a:path>
                <a:path w="10709275" h="56514" extrusionOk="0">
                  <a:moveTo>
                    <a:pt x="3058668" y="0"/>
                  </a:moveTo>
                  <a:lnTo>
                    <a:pt x="3058668" y="56387"/>
                  </a:lnTo>
                </a:path>
                <a:path w="10709275" h="56514" extrusionOk="0">
                  <a:moveTo>
                    <a:pt x="4588764" y="0"/>
                  </a:moveTo>
                  <a:lnTo>
                    <a:pt x="4588764" y="56387"/>
                  </a:lnTo>
                </a:path>
                <a:path w="10709275" h="56514" extrusionOk="0">
                  <a:moveTo>
                    <a:pt x="6118859" y="0"/>
                  </a:moveTo>
                  <a:lnTo>
                    <a:pt x="6118859" y="56387"/>
                  </a:lnTo>
                </a:path>
                <a:path w="10709275" h="56514" extrusionOk="0">
                  <a:moveTo>
                    <a:pt x="7648956" y="0"/>
                  </a:moveTo>
                  <a:lnTo>
                    <a:pt x="7648956" y="56387"/>
                  </a:lnTo>
                </a:path>
                <a:path w="10709275" h="56514" extrusionOk="0">
                  <a:moveTo>
                    <a:pt x="9179052" y="0"/>
                  </a:moveTo>
                  <a:lnTo>
                    <a:pt x="9179052" y="56387"/>
                  </a:lnTo>
                </a:path>
                <a:path w="10709275" h="56514" extrusionOk="0">
                  <a:moveTo>
                    <a:pt x="10709148" y="0"/>
                  </a:moveTo>
                  <a:lnTo>
                    <a:pt x="10709148" y="5638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1660398" y="1431163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Calibri"/>
                <a:cs typeface="Calibri"/>
              </a:rPr>
              <a:t>81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500498" y="5568569"/>
            <a:ext cx="645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Finanzas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3077717" y="1679829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.84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4607814" y="1392681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.95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137909" y="1607642"/>
            <a:ext cx="43116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76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780781" y="2037080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Calibri"/>
                <a:cs typeface="Calibri"/>
              </a:rPr>
              <a:t>66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198102" y="2048637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.71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728197" y="1496949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.37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39876" y="2435098"/>
            <a:ext cx="205740" cy="2663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defRPr/>
            </a:pP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39876" y="203123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639876" y="1627377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639876" y="1223518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105001" y="5089652"/>
            <a:ext cx="1314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General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2652776" y="5089652"/>
            <a:ext cx="1280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Direccion</a:t>
            </a:r>
            <a:r>
              <a:rPr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Medica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203319" y="5089652"/>
            <a:ext cx="124015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Administracion</a:t>
            </a:r>
            <a:r>
              <a:rPr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5886450" y="5089652"/>
            <a:ext cx="93408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Operaciones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399781" y="5089652"/>
            <a:ext cx="92646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30"/>
              </a:spcBef>
              <a:defRPr/>
            </a:pP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Planeación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733790" y="5089652"/>
            <a:ext cx="135890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Órgano</a:t>
            </a:r>
            <a:r>
              <a:rPr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Interno</a:t>
            </a:r>
            <a:r>
              <a:rPr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353802" y="5089652"/>
            <a:ext cx="117856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Subdirección</a:t>
            </a:r>
            <a:r>
              <a:rPr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Enfermeria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40473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0"/>
              <a:t>F79.Austeridad</a:t>
            </a:r>
            <a:r>
              <a:rPr spc="-65"/>
              <a:t> </a:t>
            </a:r>
            <a:r>
              <a:rPr spc="90"/>
              <a:t>Republicana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083373" y="1834895"/>
            <a:ext cx="10629265" cy="3218815"/>
            <a:chOff x="1083373" y="1834895"/>
            <a:chExt cx="10629265" cy="3218815"/>
          </a:xfrm>
        </p:grpSpPr>
        <p:sp>
          <p:nvSpPr>
            <p:cNvPr id="5" name="object 5"/>
            <p:cNvSpPr/>
            <p:nvPr/>
          </p:nvSpPr>
          <p:spPr bwMode="auto">
            <a:xfrm>
              <a:off x="1607819" y="2010155"/>
              <a:ext cx="475615" cy="2987040"/>
            </a:xfrm>
            <a:custGeom>
              <a:avLst/>
              <a:gdLst/>
              <a:ahLst/>
              <a:cxnLst/>
              <a:rect l="l" t="t" r="r" b="b"/>
              <a:pathLst>
                <a:path w="475614" h="298704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987040"/>
                  </a:lnTo>
                  <a:lnTo>
                    <a:pt x="475488" y="298704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125724" y="2231135"/>
              <a:ext cx="475615" cy="2766060"/>
            </a:xfrm>
            <a:custGeom>
              <a:avLst/>
              <a:gdLst/>
              <a:ahLst/>
              <a:cxnLst/>
              <a:rect l="l" t="t" r="r" b="b"/>
              <a:pathLst>
                <a:path w="475614" h="276606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766060"/>
                  </a:lnTo>
                  <a:lnTo>
                    <a:pt x="475488" y="276606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642103" y="1834895"/>
              <a:ext cx="475615" cy="3162300"/>
            </a:xfrm>
            <a:custGeom>
              <a:avLst/>
              <a:gdLst/>
              <a:ahLst/>
              <a:cxnLst/>
              <a:rect l="l" t="t" r="r" b="b"/>
              <a:pathLst>
                <a:path w="475614" h="316230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3162299"/>
                  </a:lnTo>
                  <a:lnTo>
                    <a:pt x="475488" y="3162299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160008" y="2246375"/>
              <a:ext cx="1991995" cy="2750820"/>
            </a:xfrm>
            <a:custGeom>
              <a:avLst/>
              <a:gdLst/>
              <a:ahLst/>
              <a:cxnLst/>
              <a:rect l="l" t="t" r="r" b="b"/>
              <a:pathLst>
                <a:path w="1991995" h="275082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750820"/>
                  </a:lnTo>
                  <a:lnTo>
                    <a:pt x="475488" y="2750820"/>
                  </a:lnTo>
                  <a:lnTo>
                    <a:pt x="475488" y="0"/>
                  </a:lnTo>
                  <a:close/>
                </a:path>
                <a:path w="1991995" h="2750820" extrusionOk="0">
                  <a:moveTo>
                    <a:pt x="1991868" y="144780"/>
                  </a:moveTo>
                  <a:lnTo>
                    <a:pt x="1516380" y="144780"/>
                  </a:lnTo>
                  <a:lnTo>
                    <a:pt x="1516380" y="2750820"/>
                  </a:lnTo>
                  <a:lnTo>
                    <a:pt x="1991868" y="2750820"/>
                  </a:lnTo>
                  <a:lnTo>
                    <a:pt x="1991868" y="1447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9194292" y="2574035"/>
              <a:ext cx="475615" cy="2423160"/>
            </a:xfrm>
            <a:custGeom>
              <a:avLst/>
              <a:gdLst/>
              <a:ahLst/>
              <a:cxnLst/>
              <a:rect l="l" t="t" r="r" b="b"/>
              <a:pathLst>
                <a:path w="475615" h="242316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423160"/>
                  </a:lnTo>
                  <a:lnTo>
                    <a:pt x="475488" y="242316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710671" y="2189987"/>
              <a:ext cx="475615" cy="2807334"/>
            </a:xfrm>
            <a:custGeom>
              <a:avLst/>
              <a:gdLst/>
              <a:ahLst/>
              <a:cxnLst/>
              <a:rect l="l" t="t" r="r" b="b"/>
              <a:pathLst>
                <a:path w="475615" h="2807335" extrusionOk="0">
                  <a:moveTo>
                    <a:pt x="475487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475487" y="2807208"/>
                  </a:lnTo>
                  <a:lnTo>
                    <a:pt x="4754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088136" y="4997195"/>
              <a:ext cx="10619740" cy="56515"/>
            </a:xfrm>
            <a:custGeom>
              <a:avLst/>
              <a:gdLst/>
              <a:ahLst/>
              <a:cxnLst/>
              <a:rect l="l" t="t" r="r" b="b"/>
              <a:pathLst>
                <a:path w="10619740" h="56514" extrusionOk="0">
                  <a:moveTo>
                    <a:pt x="0" y="0"/>
                  </a:moveTo>
                  <a:lnTo>
                    <a:pt x="10619232" y="0"/>
                  </a:lnTo>
                </a:path>
                <a:path w="10619740" h="56514" extrusionOk="0">
                  <a:moveTo>
                    <a:pt x="0" y="0"/>
                  </a:moveTo>
                  <a:lnTo>
                    <a:pt x="0" y="56387"/>
                  </a:lnTo>
                </a:path>
                <a:path w="10619740" h="56514" extrusionOk="0">
                  <a:moveTo>
                    <a:pt x="1516380" y="0"/>
                  </a:moveTo>
                  <a:lnTo>
                    <a:pt x="1516380" y="56387"/>
                  </a:lnTo>
                </a:path>
                <a:path w="10619740" h="56514" extrusionOk="0">
                  <a:moveTo>
                    <a:pt x="3034284" y="0"/>
                  </a:moveTo>
                  <a:lnTo>
                    <a:pt x="3034284" y="56387"/>
                  </a:lnTo>
                </a:path>
                <a:path w="10619740" h="56514" extrusionOk="0">
                  <a:moveTo>
                    <a:pt x="4550664" y="0"/>
                  </a:moveTo>
                  <a:lnTo>
                    <a:pt x="4550664" y="56387"/>
                  </a:lnTo>
                </a:path>
                <a:path w="10619740" h="56514" extrusionOk="0">
                  <a:moveTo>
                    <a:pt x="6067044" y="0"/>
                  </a:moveTo>
                  <a:lnTo>
                    <a:pt x="6067044" y="56387"/>
                  </a:lnTo>
                </a:path>
                <a:path w="10619740" h="56514" extrusionOk="0">
                  <a:moveTo>
                    <a:pt x="7584948" y="0"/>
                  </a:moveTo>
                  <a:lnTo>
                    <a:pt x="7584948" y="56387"/>
                  </a:lnTo>
                </a:path>
                <a:path w="10619740" h="56514" extrusionOk="0">
                  <a:moveTo>
                    <a:pt x="9101328" y="0"/>
                  </a:moveTo>
                  <a:lnTo>
                    <a:pt x="9101328" y="56387"/>
                  </a:lnTo>
                </a:path>
                <a:path w="10619740" h="56514" extrusionOk="0">
                  <a:moveTo>
                    <a:pt x="10619232" y="0"/>
                  </a:moveTo>
                  <a:lnTo>
                    <a:pt x="10619232" y="5638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1631060" y="1713992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.22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4500498" y="5568569"/>
            <a:ext cx="64579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5"/>
              </a:lnSpc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Finanzas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3148329" y="1934972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.14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4665726" y="1538985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.03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182614" y="1950466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.71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700009" y="2095881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.71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217279" y="2279142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.67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734547" y="1895094"/>
            <a:ext cx="43179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 spc="-1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400">
                <a:solidFill>
                  <a:srgbClr val="404040"/>
                </a:solidFill>
                <a:latin typeface="Calibri"/>
                <a:cs typeface="Calibri"/>
              </a:rPr>
              <a:t>.24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29792" y="2677413"/>
            <a:ext cx="206375" cy="2420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18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18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18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18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400">
              <a:latin typeface="Calibri"/>
              <a:cs typeface="Calibri"/>
            </a:endParaRPr>
          </a:p>
          <a:p>
            <a:pPr marR="5715" algn="r">
              <a:lnSpc>
                <a:spcPct val="100000"/>
              </a:lnSpc>
              <a:spcBef>
                <a:spcPts val="118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4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185"/>
              </a:spcBef>
              <a:defRPr/>
            </a:pP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29792" y="2314194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729792" y="1950466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29792" y="1587245"/>
            <a:ext cx="2057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90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639876" y="1223518"/>
            <a:ext cx="29527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100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188821" y="5089652"/>
            <a:ext cx="1314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General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2723769" y="5089652"/>
            <a:ext cx="12801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Direccion</a:t>
            </a:r>
            <a:r>
              <a:rPr sz="14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Medica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4261230" y="5089652"/>
            <a:ext cx="124142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Administracion</a:t>
            </a:r>
            <a:r>
              <a:rPr sz="1400" spc="-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585858"/>
                </a:solidFill>
                <a:latin typeface="Calibri"/>
                <a:cs typeface="Calibri"/>
              </a:rPr>
              <a:t>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5931534" y="5089652"/>
            <a:ext cx="93408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7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Operaciones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7432040" y="5089652"/>
            <a:ext cx="926465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Dirección</a:t>
            </a:r>
            <a:r>
              <a:rPr sz="14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Planeación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8753093" y="5089652"/>
            <a:ext cx="135890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Órgano</a:t>
            </a:r>
            <a:r>
              <a:rPr sz="1400" spc="-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Interno</a:t>
            </a:r>
            <a:r>
              <a:rPr sz="1400" spc="-2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Control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10360279" y="5089652"/>
            <a:ext cx="1178560" cy="456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Subdirección</a:t>
            </a:r>
            <a:r>
              <a:rPr sz="14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  <a:defRPr/>
            </a:pPr>
            <a:r>
              <a:rPr sz="1400" spc="-5">
                <a:solidFill>
                  <a:srgbClr val="585858"/>
                </a:solidFill>
                <a:latin typeface="Calibri"/>
                <a:cs typeface="Calibri"/>
              </a:rPr>
              <a:t>Enfermeria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904442" y="804837"/>
            <a:ext cx="10348595" cy="2929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480" algn="ctr">
              <a:lnSpc>
                <a:spcPct val="100000"/>
              </a:lnSpc>
              <a:spcBef>
                <a:spcPts val="95"/>
              </a:spcBef>
              <a:defRPr/>
            </a:pPr>
            <a:r>
              <a:rPr spc="-204">
                <a:latin typeface="Verdana"/>
                <a:cs typeface="Verdana"/>
              </a:rPr>
              <a:t>OBJETIVO</a:t>
            </a:r>
            <a:endParaRPr/>
          </a:p>
          <a:p>
            <a:pPr marL="12700" marR="5080" algn="just">
              <a:lnSpc>
                <a:spcPct val="150100"/>
              </a:lnSpc>
              <a:spcBef>
                <a:spcPts val="785"/>
              </a:spcBef>
              <a:defRPr/>
            </a:pP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Secretaría de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Función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Pública </a:t>
            </a:r>
            <a:r>
              <a:rPr sz="1600" b="0" spc="-70">
                <a:solidFill>
                  <a:srgbClr val="000000"/>
                </a:solidFill>
                <a:latin typeface="Arial MT"/>
                <a:cs typeface="Arial MT"/>
              </a:rPr>
              <a:t>(SFP) </a:t>
            </a:r>
            <a:r>
              <a:rPr sz="1600" b="0" spc="-80">
                <a:solidFill>
                  <a:srgbClr val="000000"/>
                </a:solidFill>
                <a:latin typeface="Arial MT"/>
                <a:cs typeface="Arial MT"/>
              </a:rPr>
              <a:t>utiliza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Encuesta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de </a:t>
            </a:r>
            <a:r>
              <a:rPr sz="1600" b="0" spc="-145">
                <a:solidFill>
                  <a:srgbClr val="000000"/>
                </a:solidFill>
                <a:latin typeface="Arial MT"/>
                <a:cs typeface="Arial MT"/>
              </a:rPr>
              <a:t>Clima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Cultura Organizacional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(ECCO)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desde </a:t>
            </a:r>
            <a:r>
              <a:rPr sz="1600" b="0" spc="-10">
                <a:solidFill>
                  <a:srgbClr val="000000"/>
                </a:solidFill>
                <a:latin typeface="Arial MT"/>
                <a:cs typeface="Arial MT"/>
              </a:rPr>
              <a:t>2002,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como una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herramienta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medición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que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se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aplica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600" b="0" spc="-1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todas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las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instituciones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del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Gobierno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Federal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cuyo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objetivo </a:t>
            </a:r>
            <a:r>
              <a:rPr sz="1600" b="0" spc="-145">
                <a:solidFill>
                  <a:srgbClr val="000000"/>
                </a:solidFill>
                <a:latin typeface="Arial MT"/>
                <a:cs typeface="Arial MT"/>
              </a:rPr>
              <a:t>es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conocer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600" b="0" spc="-1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nivel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Administración</a:t>
            </a:r>
            <a:r>
              <a:rPr sz="1600" b="0" spc="5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Pública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Federal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percepción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4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las</a:t>
            </a:r>
            <a:r>
              <a:rPr sz="1600" b="0" spc="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personas</a:t>
            </a:r>
            <a:r>
              <a:rPr sz="1600" b="0" spc="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servidoras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públicas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en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Administración</a:t>
            </a:r>
            <a:r>
              <a:rPr sz="1600" b="0" spc="5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Pública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Federal</a:t>
            </a:r>
            <a:r>
              <a:rPr sz="1600" b="0" spc="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que</a:t>
            </a:r>
            <a:r>
              <a:rPr sz="1600" b="0" spc="3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laboran </a:t>
            </a:r>
            <a:r>
              <a:rPr sz="1600" b="0" spc="-433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sz="1600" b="0" spc="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distancia,</a:t>
            </a:r>
            <a:r>
              <a:rPr sz="1600" b="0" spc="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8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forma</a:t>
            </a:r>
            <a:r>
              <a:rPr sz="1600" b="0" spc="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presencial</a:t>
            </a:r>
            <a:r>
              <a:rPr sz="1600" b="0" spc="8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mixta,</a:t>
            </a:r>
            <a:r>
              <a:rPr sz="1600" b="0" spc="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respecto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0">
                <a:solidFill>
                  <a:srgbClr val="000000"/>
                </a:solidFill>
                <a:latin typeface="Arial MT"/>
                <a:cs typeface="Arial MT"/>
              </a:rPr>
              <a:t>a…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·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Las</a:t>
            </a:r>
            <a:r>
              <a:rPr sz="1600" b="0" spc="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medidas</a:t>
            </a:r>
            <a:r>
              <a:rPr sz="1600" b="0" spc="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condiciones</a:t>
            </a:r>
            <a:r>
              <a:rPr sz="1600" b="0" spc="10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con</a:t>
            </a:r>
            <a:r>
              <a:rPr sz="1600" b="0" spc="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las</a:t>
            </a:r>
            <a:r>
              <a:rPr sz="1600" b="0" spc="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que</a:t>
            </a:r>
            <a:r>
              <a:rPr sz="1600" b="0" spc="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cuentan</a:t>
            </a:r>
            <a:r>
              <a:rPr sz="1600" b="0" spc="8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5">
                <a:solidFill>
                  <a:srgbClr val="000000"/>
                </a:solidFill>
                <a:latin typeface="Arial MT"/>
                <a:cs typeface="Arial MT"/>
              </a:rPr>
              <a:t>se</a:t>
            </a:r>
            <a:r>
              <a:rPr sz="1600" b="0" spc="9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han</a:t>
            </a:r>
            <a:r>
              <a:rPr sz="1600" b="0" spc="9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implementado </a:t>
            </a:r>
            <a:r>
              <a:rPr sz="1600" b="0" spc="-433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en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sus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instituciones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para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hacer </a:t>
            </a:r>
            <a:r>
              <a:rPr sz="1600" b="0" spc="-90">
                <a:solidFill>
                  <a:srgbClr val="000000"/>
                </a:solidFill>
                <a:latin typeface="Arial MT"/>
                <a:cs typeface="Arial MT"/>
              </a:rPr>
              <a:t>frente </a:t>
            </a:r>
            <a:r>
              <a:rPr sz="1600" b="0" spc="-160">
                <a:solidFill>
                  <a:srgbClr val="000000"/>
                </a:solidFill>
                <a:latin typeface="Arial MT"/>
                <a:cs typeface="Arial MT"/>
              </a:rPr>
              <a:t>a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emergencia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sanitaria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generada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por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COVID-19,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y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otros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aspectos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que </a:t>
            </a:r>
            <a:r>
              <a:rPr sz="1600" b="0" spc="-120">
                <a:solidFill>
                  <a:srgbClr val="000000"/>
                </a:solidFill>
                <a:latin typeface="Arial MT"/>
                <a:cs typeface="Arial MT"/>
              </a:rPr>
              <a:t>pueden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afectar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positiva</a:t>
            </a:r>
            <a:r>
              <a:rPr sz="1600" b="0" spc="1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1600" b="0" spc="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negativamente</a:t>
            </a:r>
            <a:r>
              <a:rPr sz="1600" b="0" spc="7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5">
                <a:solidFill>
                  <a:srgbClr val="000000"/>
                </a:solidFill>
                <a:latin typeface="Arial MT"/>
                <a:cs typeface="Arial MT"/>
              </a:rPr>
              <a:t>su</a:t>
            </a:r>
            <a:r>
              <a:rPr sz="1600" b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40">
                <a:solidFill>
                  <a:srgbClr val="000000"/>
                </a:solidFill>
                <a:latin typeface="Arial MT"/>
                <a:cs typeface="Arial MT"/>
              </a:rPr>
              <a:t>desempeño,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0">
                <a:solidFill>
                  <a:srgbClr val="000000"/>
                </a:solidFill>
                <a:latin typeface="Arial MT"/>
                <a:cs typeface="Arial MT"/>
              </a:rPr>
              <a:t>productividad,</a:t>
            </a:r>
            <a:r>
              <a:rPr sz="1600" b="0" spc="2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4">
                <a:solidFill>
                  <a:srgbClr val="000000"/>
                </a:solidFill>
                <a:latin typeface="Arial MT"/>
                <a:cs typeface="Arial MT"/>
              </a:rPr>
              <a:t>calidad</a:t>
            </a:r>
            <a:r>
              <a:rPr sz="1600" b="0" spc="3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3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600" b="0" spc="2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los</a:t>
            </a:r>
            <a:r>
              <a:rPr sz="1600" b="0" spc="-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05">
                <a:solidFill>
                  <a:srgbClr val="000000"/>
                </a:solidFill>
                <a:latin typeface="Arial MT"/>
                <a:cs typeface="Arial MT"/>
              </a:rPr>
              <a:t>servicios</a:t>
            </a:r>
            <a:r>
              <a:rPr sz="1600" b="0" spc="5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95">
                <a:solidFill>
                  <a:srgbClr val="000000"/>
                </a:solidFill>
                <a:latin typeface="Arial MT"/>
                <a:cs typeface="Arial MT"/>
              </a:rPr>
              <a:t>o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10">
                <a:solidFill>
                  <a:srgbClr val="000000"/>
                </a:solidFill>
                <a:latin typeface="Arial MT"/>
                <a:cs typeface="Arial MT"/>
              </a:rPr>
              <a:t>la</a:t>
            </a:r>
            <a:r>
              <a:rPr sz="1600" b="0" spc="1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125">
                <a:solidFill>
                  <a:srgbClr val="000000"/>
                </a:solidFill>
                <a:latin typeface="Arial MT"/>
                <a:cs typeface="Arial MT"/>
              </a:rPr>
              <a:t>imagen</a:t>
            </a:r>
            <a:r>
              <a:rPr sz="1600" b="0" spc="4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600" b="0" spc="-85">
                <a:solidFill>
                  <a:srgbClr val="000000"/>
                </a:solidFill>
                <a:latin typeface="Arial MT"/>
                <a:cs typeface="Arial MT"/>
              </a:rPr>
              <a:t>institucional.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904443" y="4132326"/>
            <a:ext cx="9841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05">
                <a:latin typeface="Arial MT"/>
                <a:cs typeface="Arial MT"/>
              </a:rPr>
              <a:t>Lo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anterior,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70">
                <a:latin typeface="Arial MT"/>
                <a:cs typeface="Arial MT"/>
              </a:rPr>
              <a:t>fin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establezcan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Prácticas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Transformación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correspondientes,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mejora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cada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3169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85"/>
              <a:t>F80.Derechos</a:t>
            </a:r>
            <a:r>
              <a:rPr spc="-100"/>
              <a:t> </a:t>
            </a:r>
            <a:r>
              <a:rPr spc="150"/>
              <a:t>Humanos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50785" y="1959864"/>
            <a:ext cx="10577195" cy="3119755"/>
            <a:chOff x="950785" y="1959864"/>
            <a:chExt cx="10577195" cy="3119755"/>
          </a:xfrm>
        </p:grpSpPr>
        <p:sp>
          <p:nvSpPr>
            <p:cNvPr id="5" name="object 5"/>
            <p:cNvSpPr/>
            <p:nvPr/>
          </p:nvSpPr>
          <p:spPr bwMode="auto">
            <a:xfrm>
              <a:off x="1473707" y="1959864"/>
              <a:ext cx="474345" cy="3065145"/>
            </a:xfrm>
            <a:custGeom>
              <a:avLst/>
              <a:gdLst/>
              <a:ahLst/>
              <a:cxnLst/>
              <a:rect l="l" t="t" r="r" b="b"/>
              <a:pathLst>
                <a:path w="474344" h="3065145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3064764"/>
                  </a:lnTo>
                  <a:lnTo>
                    <a:pt x="473964" y="3064764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983991" y="2814828"/>
              <a:ext cx="472440" cy="2209800"/>
            </a:xfrm>
            <a:custGeom>
              <a:avLst/>
              <a:gdLst/>
              <a:ahLst/>
              <a:cxnLst/>
              <a:rect l="l" t="t" r="r" b="b"/>
              <a:pathLst>
                <a:path w="472439" h="2209800" extrusionOk="0">
                  <a:moveTo>
                    <a:pt x="472440" y="0"/>
                  </a:moveTo>
                  <a:lnTo>
                    <a:pt x="0" y="0"/>
                  </a:lnTo>
                  <a:lnTo>
                    <a:pt x="0" y="2209800"/>
                  </a:lnTo>
                  <a:lnTo>
                    <a:pt x="472440" y="2209800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92751" y="2220468"/>
              <a:ext cx="474345" cy="2804160"/>
            </a:xfrm>
            <a:custGeom>
              <a:avLst/>
              <a:gdLst/>
              <a:ahLst/>
              <a:cxnLst/>
              <a:rect l="l" t="t" r="r" b="b"/>
              <a:pathLst>
                <a:path w="474345" h="2804160" extrusionOk="0">
                  <a:moveTo>
                    <a:pt x="473963" y="0"/>
                  </a:moveTo>
                  <a:lnTo>
                    <a:pt x="0" y="0"/>
                  </a:lnTo>
                  <a:lnTo>
                    <a:pt x="0" y="2804160"/>
                  </a:lnTo>
                  <a:lnTo>
                    <a:pt x="473963" y="2804160"/>
                  </a:lnTo>
                  <a:lnTo>
                    <a:pt x="4739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03036" y="2787395"/>
              <a:ext cx="5001894" cy="2237740"/>
            </a:xfrm>
            <a:custGeom>
              <a:avLst/>
              <a:gdLst/>
              <a:ahLst/>
              <a:cxnLst/>
              <a:rect l="l" t="t" r="r" b="b"/>
              <a:pathLst>
                <a:path w="5001895" h="2237740" extrusionOk="0">
                  <a:moveTo>
                    <a:pt x="472440" y="0"/>
                  </a:moveTo>
                  <a:lnTo>
                    <a:pt x="0" y="0"/>
                  </a:lnTo>
                  <a:lnTo>
                    <a:pt x="0" y="2237232"/>
                  </a:lnTo>
                  <a:lnTo>
                    <a:pt x="472440" y="2237232"/>
                  </a:lnTo>
                  <a:lnTo>
                    <a:pt x="472440" y="0"/>
                  </a:lnTo>
                  <a:close/>
                </a:path>
                <a:path w="5001895" h="2237740" extrusionOk="0">
                  <a:moveTo>
                    <a:pt x="1982724" y="685800"/>
                  </a:moveTo>
                  <a:lnTo>
                    <a:pt x="1508760" y="685800"/>
                  </a:lnTo>
                  <a:lnTo>
                    <a:pt x="1508760" y="2237232"/>
                  </a:lnTo>
                  <a:lnTo>
                    <a:pt x="1982724" y="2237232"/>
                  </a:lnTo>
                  <a:lnTo>
                    <a:pt x="1982724" y="685800"/>
                  </a:lnTo>
                  <a:close/>
                </a:path>
                <a:path w="5001895" h="2237740" extrusionOk="0">
                  <a:moveTo>
                    <a:pt x="3491484" y="992124"/>
                  </a:moveTo>
                  <a:lnTo>
                    <a:pt x="3019044" y="992124"/>
                  </a:lnTo>
                  <a:lnTo>
                    <a:pt x="3019044" y="2237232"/>
                  </a:lnTo>
                  <a:lnTo>
                    <a:pt x="3491484" y="2237232"/>
                  </a:lnTo>
                  <a:lnTo>
                    <a:pt x="3491484" y="992124"/>
                  </a:lnTo>
                  <a:close/>
                </a:path>
                <a:path w="5001895" h="2237740" extrusionOk="0">
                  <a:moveTo>
                    <a:pt x="5001768" y="65532"/>
                  </a:moveTo>
                  <a:lnTo>
                    <a:pt x="4527804" y="65532"/>
                  </a:lnTo>
                  <a:lnTo>
                    <a:pt x="4527804" y="2237232"/>
                  </a:lnTo>
                  <a:lnTo>
                    <a:pt x="5001768" y="2237232"/>
                  </a:lnTo>
                  <a:lnTo>
                    <a:pt x="5001768" y="6553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955547" y="5024628"/>
              <a:ext cx="10567670" cy="55243"/>
            </a:xfrm>
            <a:custGeom>
              <a:avLst/>
              <a:gdLst/>
              <a:ahLst/>
              <a:cxnLst/>
              <a:rect l="l" t="t" r="r" b="b"/>
              <a:pathLst>
                <a:path w="10567670" h="55245" extrusionOk="0">
                  <a:moveTo>
                    <a:pt x="0" y="0"/>
                  </a:moveTo>
                  <a:lnTo>
                    <a:pt x="10567416" y="0"/>
                  </a:lnTo>
                </a:path>
                <a:path w="1056767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567670" h="55245" extrusionOk="0">
                  <a:moveTo>
                    <a:pt x="1510284" y="0"/>
                  </a:moveTo>
                  <a:lnTo>
                    <a:pt x="1510284" y="54864"/>
                  </a:lnTo>
                </a:path>
                <a:path w="10567670" h="55245" extrusionOk="0">
                  <a:moveTo>
                    <a:pt x="3019043" y="0"/>
                  </a:moveTo>
                  <a:lnTo>
                    <a:pt x="3019043" y="54864"/>
                  </a:lnTo>
                </a:path>
                <a:path w="10567670" h="55245" extrusionOk="0">
                  <a:moveTo>
                    <a:pt x="4529328" y="0"/>
                  </a:moveTo>
                  <a:lnTo>
                    <a:pt x="4529328" y="54864"/>
                  </a:lnTo>
                </a:path>
                <a:path w="10567670" h="55245" extrusionOk="0">
                  <a:moveTo>
                    <a:pt x="6038087" y="0"/>
                  </a:moveTo>
                  <a:lnTo>
                    <a:pt x="6038087" y="54864"/>
                  </a:lnTo>
                </a:path>
                <a:path w="10567670" h="55245" extrusionOk="0">
                  <a:moveTo>
                    <a:pt x="7548372" y="0"/>
                  </a:moveTo>
                  <a:lnTo>
                    <a:pt x="7548372" y="54864"/>
                  </a:lnTo>
                </a:path>
                <a:path w="10567670" h="55245" extrusionOk="0">
                  <a:moveTo>
                    <a:pt x="9057132" y="0"/>
                  </a:moveTo>
                  <a:lnTo>
                    <a:pt x="9057132" y="54864"/>
                  </a:lnTo>
                </a:path>
                <a:path w="10567670" h="55245" extrusionOk="0">
                  <a:moveTo>
                    <a:pt x="10567416" y="0"/>
                  </a:moveTo>
                  <a:lnTo>
                    <a:pt x="10567416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2986532" y="252539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088237" y="5121659"/>
            <a:ext cx="124714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614676" y="5121659"/>
            <a:ext cx="121158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151121" y="5121659"/>
            <a:ext cx="1159510" cy="641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270" algn="ctr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Ad</a:t>
            </a: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ion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5795264" y="5121659"/>
            <a:ext cx="889635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280909" y="5121659"/>
            <a:ext cx="887730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610727" y="5121659"/>
            <a:ext cx="1299210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7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rg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ntern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204831" y="5121659"/>
            <a:ext cx="1128395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4496180" y="193065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6005829" y="249821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7515606" y="318439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024873" y="3490340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73.71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584942" y="2562606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586841" y="4173473"/>
            <a:ext cx="226695" cy="954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586841" y="345871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86841" y="274396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86841" y="202920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586841" y="1314450"/>
            <a:ext cx="135636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L="902335">
              <a:lnSpc>
                <a:spcPct val="100000"/>
              </a:lnSpc>
              <a:spcBef>
                <a:spcPts val="112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44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134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70"/>
              <a:t>F81.Igualdad</a:t>
            </a:r>
            <a:r>
              <a:rPr spc="-75"/>
              <a:t> </a:t>
            </a:r>
            <a:r>
              <a:rPr spc="165"/>
              <a:t>de</a:t>
            </a:r>
            <a:r>
              <a:rPr spc="-85"/>
              <a:t> </a:t>
            </a:r>
            <a:r>
              <a:rPr spc="114"/>
              <a:t>género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097089" y="1741932"/>
            <a:ext cx="10231120" cy="3337560"/>
            <a:chOff x="1097089" y="1741932"/>
            <a:chExt cx="10231120" cy="3337560"/>
          </a:xfrm>
        </p:grpSpPr>
        <p:sp>
          <p:nvSpPr>
            <p:cNvPr id="5" name="object 5"/>
            <p:cNvSpPr/>
            <p:nvPr/>
          </p:nvSpPr>
          <p:spPr bwMode="auto">
            <a:xfrm>
              <a:off x="1603248" y="1741931"/>
              <a:ext cx="4838700" cy="3282950"/>
            </a:xfrm>
            <a:custGeom>
              <a:avLst/>
              <a:gdLst/>
              <a:ahLst/>
              <a:cxnLst/>
              <a:rect l="l" t="t" r="r" b="b"/>
              <a:pathLst>
                <a:path w="4838700" h="3282950" extrusionOk="0">
                  <a:moveTo>
                    <a:pt x="457200" y="71628"/>
                  </a:moveTo>
                  <a:lnTo>
                    <a:pt x="0" y="71628"/>
                  </a:lnTo>
                  <a:lnTo>
                    <a:pt x="0" y="3282696"/>
                  </a:lnTo>
                  <a:lnTo>
                    <a:pt x="457200" y="3282696"/>
                  </a:lnTo>
                  <a:lnTo>
                    <a:pt x="457200" y="71628"/>
                  </a:lnTo>
                  <a:close/>
                </a:path>
                <a:path w="4838700" h="3282950" extrusionOk="0">
                  <a:moveTo>
                    <a:pt x="1917192" y="242316"/>
                  </a:moveTo>
                  <a:lnTo>
                    <a:pt x="1459992" y="242316"/>
                  </a:lnTo>
                  <a:lnTo>
                    <a:pt x="1459992" y="3282696"/>
                  </a:lnTo>
                  <a:lnTo>
                    <a:pt x="1917192" y="3282696"/>
                  </a:lnTo>
                  <a:lnTo>
                    <a:pt x="1917192" y="242316"/>
                  </a:lnTo>
                  <a:close/>
                </a:path>
                <a:path w="4838700" h="3282950" extrusionOk="0">
                  <a:moveTo>
                    <a:pt x="3378708" y="0"/>
                  </a:moveTo>
                  <a:lnTo>
                    <a:pt x="2919984" y="0"/>
                  </a:lnTo>
                  <a:lnTo>
                    <a:pt x="2919984" y="3282696"/>
                  </a:lnTo>
                  <a:lnTo>
                    <a:pt x="3378708" y="3282696"/>
                  </a:lnTo>
                  <a:lnTo>
                    <a:pt x="3378708" y="0"/>
                  </a:lnTo>
                  <a:close/>
                </a:path>
                <a:path w="4838700" h="3282950" extrusionOk="0">
                  <a:moveTo>
                    <a:pt x="4838700" y="268224"/>
                  </a:moveTo>
                  <a:lnTo>
                    <a:pt x="4379976" y="268224"/>
                  </a:lnTo>
                  <a:lnTo>
                    <a:pt x="4379976" y="3282696"/>
                  </a:lnTo>
                  <a:lnTo>
                    <a:pt x="4838700" y="3282696"/>
                  </a:lnTo>
                  <a:lnTo>
                    <a:pt x="4838700" y="26822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7443216" y="2212847"/>
              <a:ext cx="1918970" cy="2811780"/>
            </a:xfrm>
            <a:custGeom>
              <a:avLst/>
              <a:gdLst/>
              <a:ahLst/>
              <a:cxnLst/>
              <a:rect l="l" t="t" r="r" b="b"/>
              <a:pathLst>
                <a:path w="1918970" h="2811779" extrusionOk="0">
                  <a:moveTo>
                    <a:pt x="458724" y="0"/>
                  </a:moveTo>
                  <a:lnTo>
                    <a:pt x="0" y="0"/>
                  </a:lnTo>
                  <a:lnTo>
                    <a:pt x="0" y="2811780"/>
                  </a:lnTo>
                  <a:lnTo>
                    <a:pt x="458724" y="2811780"/>
                  </a:lnTo>
                  <a:lnTo>
                    <a:pt x="458724" y="0"/>
                  </a:lnTo>
                  <a:close/>
                </a:path>
                <a:path w="1918970" h="2811779" extrusionOk="0">
                  <a:moveTo>
                    <a:pt x="1918716" y="449580"/>
                  </a:moveTo>
                  <a:lnTo>
                    <a:pt x="1461516" y="449580"/>
                  </a:lnTo>
                  <a:lnTo>
                    <a:pt x="1461516" y="2811780"/>
                  </a:lnTo>
                  <a:lnTo>
                    <a:pt x="1918716" y="2811780"/>
                  </a:lnTo>
                  <a:lnTo>
                    <a:pt x="1918716" y="44958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0364723" y="1920240"/>
              <a:ext cx="457200" cy="3104515"/>
            </a:xfrm>
            <a:custGeom>
              <a:avLst/>
              <a:gdLst/>
              <a:ahLst/>
              <a:cxnLst/>
              <a:rect l="l" t="t" r="r" b="b"/>
              <a:pathLst>
                <a:path w="457200" h="3104515" extrusionOk="0">
                  <a:moveTo>
                    <a:pt x="457200" y="0"/>
                  </a:moveTo>
                  <a:lnTo>
                    <a:pt x="0" y="0"/>
                  </a:lnTo>
                  <a:lnTo>
                    <a:pt x="0" y="3104388"/>
                  </a:lnTo>
                  <a:lnTo>
                    <a:pt x="457200" y="3104388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101852" y="5024628"/>
              <a:ext cx="10221595" cy="55243"/>
            </a:xfrm>
            <a:custGeom>
              <a:avLst/>
              <a:gdLst/>
              <a:ahLst/>
              <a:cxnLst/>
              <a:rect l="l" t="t" r="r" b="b"/>
              <a:pathLst>
                <a:path w="10221595" h="55245" extrusionOk="0">
                  <a:moveTo>
                    <a:pt x="0" y="0"/>
                  </a:moveTo>
                  <a:lnTo>
                    <a:pt x="10221468" y="0"/>
                  </a:lnTo>
                </a:path>
                <a:path w="10221595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221595" h="55245" extrusionOk="0">
                  <a:moveTo>
                    <a:pt x="1459992" y="0"/>
                  </a:moveTo>
                  <a:lnTo>
                    <a:pt x="1459992" y="54864"/>
                  </a:lnTo>
                </a:path>
                <a:path w="10221595" h="55245" extrusionOk="0">
                  <a:moveTo>
                    <a:pt x="2919984" y="0"/>
                  </a:moveTo>
                  <a:lnTo>
                    <a:pt x="2919984" y="54864"/>
                  </a:lnTo>
                </a:path>
                <a:path w="10221595" h="55245" extrusionOk="0">
                  <a:moveTo>
                    <a:pt x="4379976" y="0"/>
                  </a:moveTo>
                  <a:lnTo>
                    <a:pt x="4379976" y="54864"/>
                  </a:lnTo>
                </a:path>
                <a:path w="10221595" h="55245" extrusionOk="0">
                  <a:moveTo>
                    <a:pt x="5841492" y="0"/>
                  </a:moveTo>
                  <a:lnTo>
                    <a:pt x="5841492" y="54864"/>
                  </a:lnTo>
                </a:path>
                <a:path w="10221595" h="55245" extrusionOk="0">
                  <a:moveTo>
                    <a:pt x="7301483" y="0"/>
                  </a:moveTo>
                  <a:lnTo>
                    <a:pt x="7301483" y="54864"/>
                  </a:lnTo>
                </a:path>
                <a:path w="10221595" h="55245" extrusionOk="0">
                  <a:moveTo>
                    <a:pt x="8761476" y="0"/>
                  </a:moveTo>
                  <a:lnTo>
                    <a:pt x="8761476" y="54864"/>
                  </a:lnTo>
                </a:path>
                <a:path w="10221595" h="55245" extrusionOk="0">
                  <a:moveTo>
                    <a:pt x="10221468" y="0"/>
                  </a:moveTo>
                  <a:lnTo>
                    <a:pt x="10221468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1597278" y="1524126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76.94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209547" y="5121659"/>
            <a:ext cx="124460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686557" y="5121659"/>
            <a:ext cx="12141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edic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173982" y="5121659"/>
            <a:ext cx="1157605" cy="6413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" algn="ctr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5768721" y="5121659"/>
            <a:ext cx="891540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per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204964" y="5121659"/>
            <a:ext cx="889635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485758" y="5121659"/>
            <a:ext cx="1299210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7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rg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ntern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030459" y="5121659"/>
            <a:ext cx="1128395" cy="4362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057905" y="169392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4518152" y="14518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5978778" y="171983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7439024" y="1922221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8899652" y="2372944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56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359897" y="162953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32536" y="2801493"/>
            <a:ext cx="226695" cy="23266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3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35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32536" y="238391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32536" y="196672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32536" y="1548841"/>
            <a:ext cx="22669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32536" y="1131824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742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t>F82.Igualdad</a:t>
            </a:r>
            <a:r>
              <a:rPr spc="-70"/>
              <a:t> </a:t>
            </a:r>
            <a:r>
              <a:rPr spc="5"/>
              <a:t>y</a:t>
            </a:r>
            <a:r>
              <a:rPr spc="-85"/>
              <a:t> </a:t>
            </a:r>
            <a:r>
              <a:rPr spc="140"/>
              <a:t>no</a:t>
            </a:r>
            <a:r>
              <a:rPr spc="-85"/>
              <a:t> </a:t>
            </a:r>
            <a:r>
              <a:rPr spc="90"/>
              <a:t>Discriminación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56297" y="1716023"/>
            <a:ext cx="10774045" cy="3482340"/>
            <a:chOff x="856297" y="1716023"/>
            <a:chExt cx="10774045" cy="3482340"/>
          </a:xfrm>
        </p:grpSpPr>
        <p:sp>
          <p:nvSpPr>
            <p:cNvPr id="5" name="object 5"/>
            <p:cNvSpPr/>
            <p:nvPr/>
          </p:nvSpPr>
          <p:spPr bwMode="auto">
            <a:xfrm>
              <a:off x="1388364" y="1790699"/>
              <a:ext cx="2021205" cy="3352800"/>
            </a:xfrm>
            <a:custGeom>
              <a:avLst/>
              <a:gdLst/>
              <a:ahLst/>
              <a:cxnLst/>
              <a:rect l="l" t="t" r="r" b="b"/>
              <a:pathLst>
                <a:path w="2021204" h="3352800" extrusionOk="0">
                  <a:moveTo>
                    <a:pt x="483095" y="0"/>
                  </a:moveTo>
                  <a:lnTo>
                    <a:pt x="0" y="0"/>
                  </a:lnTo>
                  <a:lnTo>
                    <a:pt x="0" y="3352800"/>
                  </a:lnTo>
                  <a:lnTo>
                    <a:pt x="483095" y="3352800"/>
                  </a:lnTo>
                  <a:lnTo>
                    <a:pt x="483095" y="0"/>
                  </a:lnTo>
                  <a:close/>
                </a:path>
                <a:path w="2021204" h="3352800" extrusionOk="0">
                  <a:moveTo>
                    <a:pt x="2020824" y="135636"/>
                  </a:moveTo>
                  <a:lnTo>
                    <a:pt x="1537716" y="135636"/>
                  </a:lnTo>
                  <a:lnTo>
                    <a:pt x="1537716" y="3352800"/>
                  </a:lnTo>
                  <a:lnTo>
                    <a:pt x="2020824" y="3352800"/>
                  </a:lnTo>
                  <a:lnTo>
                    <a:pt x="2020824" y="13563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463795" y="1716023"/>
              <a:ext cx="483234" cy="3427729"/>
            </a:xfrm>
            <a:custGeom>
              <a:avLst/>
              <a:gdLst/>
              <a:ahLst/>
              <a:cxnLst/>
              <a:rect l="l" t="t" r="r" b="b"/>
              <a:pathLst>
                <a:path w="483235" h="3427729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427476"/>
                  </a:lnTo>
                  <a:lnTo>
                    <a:pt x="483108" y="3427476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001512" y="1908047"/>
              <a:ext cx="483234" cy="3235959"/>
            </a:xfrm>
            <a:custGeom>
              <a:avLst/>
              <a:gdLst/>
              <a:ahLst/>
              <a:cxnLst/>
              <a:rect l="l" t="t" r="r" b="b"/>
              <a:pathLst>
                <a:path w="483235" h="323596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235452"/>
                  </a:lnTo>
                  <a:lnTo>
                    <a:pt x="483108" y="3235452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539228" y="2278379"/>
              <a:ext cx="2021205" cy="2865120"/>
            </a:xfrm>
            <a:custGeom>
              <a:avLst/>
              <a:gdLst/>
              <a:ahLst/>
              <a:cxnLst/>
              <a:rect l="l" t="t" r="r" b="b"/>
              <a:pathLst>
                <a:path w="2021204" h="2865120" extrusionOk="0">
                  <a:moveTo>
                    <a:pt x="483108" y="36576"/>
                  </a:moveTo>
                  <a:lnTo>
                    <a:pt x="0" y="36576"/>
                  </a:lnTo>
                  <a:lnTo>
                    <a:pt x="0" y="2865120"/>
                  </a:lnTo>
                  <a:lnTo>
                    <a:pt x="483108" y="2865120"/>
                  </a:lnTo>
                  <a:lnTo>
                    <a:pt x="483108" y="36576"/>
                  </a:lnTo>
                  <a:close/>
                </a:path>
                <a:path w="2021204" h="2865120" extrusionOk="0">
                  <a:moveTo>
                    <a:pt x="2020824" y="0"/>
                  </a:moveTo>
                  <a:lnTo>
                    <a:pt x="1539240" y="0"/>
                  </a:lnTo>
                  <a:lnTo>
                    <a:pt x="1539240" y="2865120"/>
                  </a:lnTo>
                  <a:lnTo>
                    <a:pt x="2020824" y="2865120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0616183" y="1833371"/>
              <a:ext cx="481965" cy="3310254"/>
            </a:xfrm>
            <a:custGeom>
              <a:avLst/>
              <a:gdLst/>
              <a:ahLst/>
              <a:cxnLst/>
              <a:rect l="l" t="t" r="r" b="b"/>
              <a:pathLst>
                <a:path w="481965" h="3310254" extrusionOk="0">
                  <a:moveTo>
                    <a:pt x="481583" y="0"/>
                  </a:moveTo>
                  <a:lnTo>
                    <a:pt x="0" y="0"/>
                  </a:lnTo>
                  <a:lnTo>
                    <a:pt x="0" y="3310128"/>
                  </a:lnTo>
                  <a:lnTo>
                    <a:pt x="481583" y="3310128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861060" y="5143500"/>
              <a:ext cx="10764520" cy="55243"/>
            </a:xfrm>
            <a:custGeom>
              <a:avLst/>
              <a:gdLst/>
              <a:ahLst/>
              <a:cxnLst/>
              <a:rect l="l" t="t" r="r" b="b"/>
              <a:pathLst>
                <a:path w="10764520" h="55245" extrusionOk="0">
                  <a:moveTo>
                    <a:pt x="0" y="0"/>
                  </a:moveTo>
                  <a:lnTo>
                    <a:pt x="10764012" y="0"/>
                  </a:lnTo>
                </a:path>
                <a:path w="1076452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764520" h="55245" extrusionOk="0">
                  <a:moveTo>
                    <a:pt x="1537716" y="0"/>
                  </a:moveTo>
                  <a:lnTo>
                    <a:pt x="1537716" y="54863"/>
                  </a:lnTo>
                </a:path>
                <a:path w="10764520" h="55245" extrusionOk="0">
                  <a:moveTo>
                    <a:pt x="3075431" y="0"/>
                  </a:moveTo>
                  <a:lnTo>
                    <a:pt x="3075431" y="54863"/>
                  </a:lnTo>
                </a:path>
                <a:path w="10764520" h="55245" extrusionOk="0">
                  <a:moveTo>
                    <a:pt x="4613148" y="0"/>
                  </a:moveTo>
                  <a:lnTo>
                    <a:pt x="4613148" y="54863"/>
                  </a:lnTo>
                </a:path>
                <a:path w="10764520" h="55245" extrusionOk="0">
                  <a:moveTo>
                    <a:pt x="6150864" y="0"/>
                  </a:moveTo>
                  <a:lnTo>
                    <a:pt x="6150864" y="54863"/>
                  </a:lnTo>
                </a:path>
                <a:path w="10764520" h="55245" extrusionOk="0">
                  <a:moveTo>
                    <a:pt x="7688580" y="0"/>
                  </a:moveTo>
                  <a:lnTo>
                    <a:pt x="7688580" y="54863"/>
                  </a:lnTo>
                </a:path>
                <a:path w="10764520" h="55245" extrusionOk="0">
                  <a:moveTo>
                    <a:pt x="9226296" y="0"/>
                  </a:moveTo>
                  <a:lnTo>
                    <a:pt x="9226296" y="54863"/>
                  </a:lnTo>
                </a:path>
                <a:path w="10764520" h="55245" extrusionOk="0">
                  <a:moveTo>
                    <a:pt x="10764012" y="0"/>
                  </a:moveTo>
                  <a:lnTo>
                    <a:pt x="10764012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1395730" y="150063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85564" y="5651351"/>
            <a:ext cx="6426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2933826" y="163601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471796" y="14257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009894" y="1617040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547864" y="202514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136126" y="1988642"/>
            <a:ext cx="3670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23931" y="1542999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91439" y="2482418"/>
            <a:ext cx="226695" cy="276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91439" y="2062099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91439" y="1641094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91439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07465" y="5225288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562225" y="5225288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127119" y="5225288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462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799582" y="5225288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313168" y="5225288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671686" y="5225288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293857" y="5225288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498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5"/>
              <a:t>F83.Profesionalización</a:t>
            </a:r>
            <a:r>
              <a:rPr spc="-80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95"/>
              <a:t> </a:t>
            </a:r>
            <a:r>
              <a:rPr spc="245"/>
              <a:t>APF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99553" y="1699260"/>
            <a:ext cx="10522585" cy="3496310"/>
            <a:chOff x="999553" y="1699260"/>
            <a:chExt cx="10522585" cy="3496310"/>
          </a:xfrm>
        </p:grpSpPr>
        <p:sp>
          <p:nvSpPr>
            <p:cNvPr id="5" name="object 5"/>
            <p:cNvSpPr/>
            <p:nvPr/>
          </p:nvSpPr>
          <p:spPr bwMode="auto">
            <a:xfrm>
              <a:off x="1520952" y="1831847"/>
              <a:ext cx="1972310" cy="3308985"/>
            </a:xfrm>
            <a:custGeom>
              <a:avLst/>
              <a:gdLst/>
              <a:ahLst/>
              <a:cxnLst/>
              <a:rect l="l" t="t" r="r" b="b"/>
              <a:pathLst>
                <a:path w="1972310" h="3308985" extrusionOk="0">
                  <a:moveTo>
                    <a:pt x="470916" y="0"/>
                  </a:moveTo>
                  <a:lnTo>
                    <a:pt x="0" y="0"/>
                  </a:lnTo>
                  <a:lnTo>
                    <a:pt x="0" y="3308604"/>
                  </a:lnTo>
                  <a:lnTo>
                    <a:pt x="470916" y="3308604"/>
                  </a:lnTo>
                  <a:lnTo>
                    <a:pt x="470916" y="0"/>
                  </a:lnTo>
                  <a:close/>
                </a:path>
                <a:path w="1972310" h="3308985" extrusionOk="0">
                  <a:moveTo>
                    <a:pt x="1972056" y="94488"/>
                  </a:moveTo>
                  <a:lnTo>
                    <a:pt x="1501140" y="94488"/>
                  </a:lnTo>
                  <a:lnTo>
                    <a:pt x="1501140" y="3308604"/>
                  </a:lnTo>
                  <a:lnTo>
                    <a:pt x="1972056" y="3308604"/>
                  </a:lnTo>
                  <a:lnTo>
                    <a:pt x="1972056" y="94488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523231" y="1757172"/>
              <a:ext cx="471170" cy="3383279"/>
            </a:xfrm>
            <a:custGeom>
              <a:avLst/>
              <a:gdLst/>
              <a:ahLst/>
              <a:cxnLst/>
              <a:rect l="l" t="t" r="r" b="b"/>
              <a:pathLst>
                <a:path w="471170" h="3383279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3383279"/>
                  </a:lnTo>
                  <a:lnTo>
                    <a:pt x="470915" y="3383279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025895" y="1862328"/>
              <a:ext cx="471170" cy="3278504"/>
            </a:xfrm>
            <a:custGeom>
              <a:avLst/>
              <a:gdLst/>
              <a:ahLst/>
              <a:cxnLst/>
              <a:rect l="l" t="t" r="r" b="b"/>
              <a:pathLst>
                <a:path w="471170" h="3278504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3278124"/>
                  </a:lnTo>
                  <a:lnTo>
                    <a:pt x="470915" y="3278124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527035" y="2314955"/>
              <a:ext cx="1972310" cy="2825750"/>
            </a:xfrm>
            <a:custGeom>
              <a:avLst/>
              <a:gdLst/>
              <a:ahLst/>
              <a:cxnLst/>
              <a:rect l="l" t="t" r="r" b="b"/>
              <a:pathLst>
                <a:path w="1972309" h="2825750" extrusionOk="0">
                  <a:moveTo>
                    <a:pt x="470916" y="115824"/>
                  </a:moveTo>
                  <a:lnTo>
                    <a:pt x="0" y="115824"/>
                  </a:lnTo>
                  <a:lnTo>
                    <a:pt x="0" y="2825496"/>
                  </a:lnTo>
                  <a:lnTo>
                    <a:pt x="470916" y="2825496"/>
                  </a:lnTo>
                  <a:lnTo>
                    <a:pt x="470916" y="115824"/>
                  </a:lnTo>
                  <a:close/>
                </a:path>
                <a:path w="1972309" h="2825750" extrusionOk="0">
                  <a:moveTo>
                    <a:pt x="1972056" y="0"/>
                  </a:moveTo>
                  <a:lnTo>
                    <a:pt x="1502664" y="0"/>
                  </a:lnTo>
                  <a:lnTo>
                    <a:pt x="1502664" y="2825496"/>
                  </a:lnTo>
                  <a:lnTo>
                    <a:pt x="1972056" y="2825496"/>
                  </a:lnTo>
                  <a:lnTo>
                    <a:pt x="197205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0530839" y="1699260"/>
              <a:ext cx="471170" cy="3441700"/>
            </a:xfrm>
            <a:custGeom>
              <a:avLst/>
              <a:gdLst/>
              <a:ahLst/>
              <a:cxnLst/>
              <a:rect l="l" t="t" r="r" b="b"/>
              <a:pathLst>
                <a:path w="471170" h="3441700" extrusionOk="0">
                  <a:moveTo>
                    <a:pt x="470916" y="0"/>
                  </a:moveTo>
                  <a:lnTo>
                    <a:pt x="0" y="0"/>
                  </a:lnTo>
                  <a:lnTo>
                    <a:pt x="0" y="3441191"/>
                  </a:lnTo>
                  <a:lnTo>
                    <a:pt x="470916" y="3441191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04316" y="5140451"/>
              <a:ext cx="10513060" cy="55243"/>
            </a:xfrm>
            <a:custGeom>
              <a:avLst/>
              <a:gdLst/>
              <a:ahLst/>
              <a:cxnLst/>
              <a:rect l="l" t="t" r="r" b="b"/>
              <a:pathLst>
                <a:path w="10513060" h="55245" extrusionOk="0">
                  <a:moveTo>
                    <a:pt x="0" y="0"/>
                  </a:moveTo>
                  <a:lnTo>
                    <a:pt x="10512552" y="0"/>
                  </a:lnTo>
                </a:path>
                <a:path w="1051306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513060" h="55245" extrusionOk="0">
                  <a:moveTo>
                    <a:pt x="1502664" y="0"/>
                  </a:moveTo>
                  <a:lnTo>
                    <a:pt x="1502664" y="54864"/>
                  </a:lnTo>
                </a:path>
                <a:path w="10513060" h="55245" extrusionOk="0">
                  <a:moveTo>
                    <a:pt x="3003804" y="0"/>
                  </a:moveTo>
                  <a:lnTo>
                    <a:pt x="3003804" y="54864"/>
                  </a:lnTo>
                </a:path>
                <a:path w="10513060" h="55245" extrusionOk="0">
                  <a:moveTo>
                    <a:pt x="4506468" y="0"/>
                  </a:moveTo>
                  <a:lnTo>
                    <a:pt x="4506468" y="54864"/>
                  </a:lnTo>
                </a:path>
                <a:path w="10513060" h="55245" extrusionOk="0">
                  <a:moveTo>
                    <a:pt x="6007608" y="0"/>
                  </a:moveTo>
                  <a:lnTo>
                    <a:pt x="6007608" y="54864"/>
                  </a:lnTo>
                </a:path>
                <a:path w="10513060" h="55245" extrusionOk="0">
                  <a:moveTo>
                    <a:pt x="7508748" y="0"/>
                  </a:moveTo>
                  <a:lnTo>
                    <a:pt x="7508748" y="54864"/>
                  </a:lnTo>
                </a:path>
                <a:path w="10513060" h="55245" extrusionOk="0">
                  <a:moveTo>
                    <a:pt x="9011412" y="0"/>
                  </a:moveTo>
                  <a:lnTo>
                    <a:pt x="9011412" y="54864"/>
                  </a:lnTo>
                </a:path>
                <a:path w="10513060" h="55245" extrusionOk="0">
                  <a:moveTo>
                    <a:pt x="10512552" y="0"/>
                  </a:moveTo>
                  <a:lnTo>
                    <a:pt x="10512552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1522602" y="154178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85564" y="5651351"/>
            <a:ext cx="6426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024632" y="1635709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526407" y="146735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078728" y="1572006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530210" y="214096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032240" y="20257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534015" y="140919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35609" y="2468626"/>
            <a:ext cx="226695" cy="2775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35609" y="20459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35609" y="162344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635609" y="120065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133347" y="5221985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652141" y="5221985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181093" y="5221985"/>
            <a:ext cx="115760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45"/>
              </a:lnSpc>
              <a:defRPr/>
            </a:pP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817234" y="5221985"/>
            <a:ext cx="88963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645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45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Operaciones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294880" y="5221985"/>
            <a:ext cx="88773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45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617077" y="5221985"/>
            <a:ext cx="129730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45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203306" y="5221985"/>
            <a:ext cx="112839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0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45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30"/>
              <a:t>F85.Transparencia</a:t>
            </a:r>
            <a:r>
              <a:rPr spc="-40"/>
              <a:t> </a:t>
            </a:r>
            <a:r>
              <a:rPr spc="5"/>
              <a:t>y</a:t>
            </a:r>
            <a:r>
              <a:rPr spc="-80"/>
              <a:t> </a:t>
            </a:r>
            <a:r>
              <a:rPr spc="155"/>
              <a:t>combate</a:t>
            </a:r>
            <a:r>
              <a:rPr spc="-60"/>
              <a:t> </a:t>
            </a:r>
            <a:r>
              <a:rPr spc="30"/>
              <a:t>a</a:t>
            </a:r>
            <a:r>
              <a:rPr spc="-75"/>
              <a:t> </a:t>
            </a:r>
            <a:r>
              <a:rPr spc="-15"/>
              <a:t>la </a:t>
            </a:r>
            <a:r>
              <a:rPr spc="-1160"/>
              <a:t> </a:t>
            </a:r>
            <a:r>
              <a:rPr spc="100"/>
              <a:t>corrupción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55357" y="2133600"/>
            <a:ext cx="10674985" cy="2997835"/>
            <a:chOff x="955357" y="2133600"/>
            <a:chExt cx="10674985" cy="2997835"/>
          </a:xfrm>
        </p:grpSpPr>
        <p:sp>
          <p:nvSpPr>
            <p:cNvPr id="5" name="object 5"/>
            <p:cNvSpPr/>
            <p:nvPr/>
          </p:nvSpPr>
          <p:spPr bwMode="auto">
            <a:xfrm>
              <a:off x="1484375" y="2133600"/>
              <a:ext cx="477520" cy="2944495"/>
            </a:xfrm>
            <a:custGeom>
              <a:avLst/>
              <a:gdLst/>
              <a:ahLst/>
              <a:cxnLst/>
              <a:rect l="l" t="t" r="r" b="b"/>
              <a:pathLst>
                <a:path w="477519" h="2944495" extrusionOk="0">
                  <a:moveTo>
                    <a:pt x="477012" y="0"/>
                  </a:moveTo>
                  <a:lnTo>
                    <a:pt x="0" y="0"/>
                  </a:lnTo>
                  <a:lnTo>
                    <a:pt x="0" y="2944368"/>
                  </a:lnTo>
                  <a:lnTo>
                    <a:pt x="477012" y="2944368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06852" y="2529839"/>
              <a:ext cx="478790" cy="2548255"/>
            </a:xfrm>
            <a:custGeom>
              <a:avLst/>
              <a:gdLst/>
              <a:ahLst/>
              <a:cxnLst/>
              <a:rect l="l" t="t" r="r" b="b"/>
              <a:pathLst>
                <a:path w="478789" h="2548254" extrusionOk="0">
                  <a:moveTo>
                    <a:pt x="478536" y="0"/>
                  </a:moveTo>
                  <a:lnTo>
                    <a:pt x="0" y="0"/>
                  </a:lnTo>
                  <a:lnTo>
                    <a:pt x="0" y="2548127"/>
                  </a:lnTo>
                  <a:lnTo>
                    <a:pt x="478536" y="2548127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530852" y="2337815"/>
              <a:ext cx="477520" cy="2740660"/>
            </a:xfrm>
            <a:custGeom>
              <a:avLst/>
              <a:gdLst/>
              <a:ahLst/>
              <a:cxnLst/>
              <a:rect l="l" t="t" r="r" b="b"/>
              <a:pathLst>
                <a:path w="477520" h="2740660" extrusionOk="0">
                  <a:moveTo>
                    <a:pt x="477012" y="0"/>
                  </a:moveTo>
                  <a:lnTo>
                    <a:pt x="0" y="0"/>
                  </a:lnTo>
                  <a:lnTo>
                    <a:pt x="0" y="2740151"/>
                  </a:lnTo>
                  <a:lnTo>
                    <a:pt x="477012" y="2740151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54852" y="2513075"/>
              <a:ext cx="5047615" cy="2565400"/>
            </a:xfrm>
            <a:custGeom>
              <a:avLst/>
              <a:gdLst/>
              <a:ahLst/>
              <a:cxnLst/>
              <a:rect l="l" t="t" r="r" b="b"/>
              <a:pathLst>
                <a:path w="5047615" h="2565400" extrusionOk="0">
                  <a:moveTo>
                    <a:pt x="476999" y="0"/>
                  </a:moveTo>
                  <a:lnTo>
                    <a:pt x="0" y="0"/>
                  </a:lnTo>
                  <a:lnTo>
                    <a:pt x="0" y="2564892"/>
                  </a:lnTo>
                  <a:lnTo>
                    <a:pt x="476999" y="2564892"/>
                  </a:lnTo>
                  <a:lnTo>
                    <a:pt x="476999" y="0"/>
                  </a:lnTo>
                  <a:close/>
                </a:path>
                <a:path w="5047615" h="2565400" extrusionOk="0">
                  <a:moveTo>
                    <a:pt x="2000999" y="156972"/>
                  </a:moveTo>
                  <a:lnTo>
                    <a:pt x="1522476" y="156972"/>
                  </a:lnTo>
                  <a:lnTo>
                    <a:pt x="1522476" y="2564892"/>
                  </a:lnTo>
                  <a:lnTo>
                    <a:pt x="2000999" y="2564892"/>
                  </a:lnTo>
                  <a:lnTo>
                    <a:pt x="2000999" y="156972"/>
                  </a:lnTo>
                  <a:close/>
                </a:path>
                <a:path w="5047615" h="2565400" extrusionOk="0">
                  <a:moveTo>
                    <a:pt x="3523488" y="169176"/>
                  </a:moveTo>
                  <a:lnTo>
                    <a:pt x="3046476" y="169176"/>
                  </a:lnTo>
                  <a:lnTo>
                    <a:pt x="3046476" y="2564892"/>
                  </a:lnTo>
                  <a:lnTo>
                    <a:pt x="3523488" y="2564892"/>
                  </a:lnTo>
                  <a:lnTo>
                    <a:pt x="3523488" y="169176"/>
                  </a:lnTo>
                  <a:close/>
                </a:path>
                <a:path w="5047615" h="2565400" extrusionOk="0">
                  <a:moveTo>
                    <a:pt x="5047488" y="30480"/>
                  </a:moveTo>
                  <a:lnTo>
                    <a:pt x="4570476" y="30480"/>
                  </a:lnTo>
                  <a:lnTo>
                    <a:pt x="4570476" y="2564892"/>
                  </a:lnTo>
                  <a:lnTo>
                    <a:pt x="5047488" y="2564892"/>
                  </a:lnTo>
                  <a:lnTo>
                    <a:pt x="5047488" y="3048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960119" y="5077967"/>
              <a:ext cx="10665460" cy="53340"/>
            </a:xfrm>
            <a:custGeom>
              <a:avLst/>
              <a:gdLst/>
              <a:ahLst/>
              <a:cxnLst/>
              <a:rect l="l" t="t" r="r" b="b"/>
              <a:pathLst>
                <a:path w="10665460" h="53339" extrusionOk="0">
                  <a:moveTo>
                    <a:pt x="0" y="0"/>
                  </a:moveTo>
                  <a:lnTo>
                    <a:pt x="10664952" y="0"/>
                  </a:lnTo>
                </a:path>
                <a:path w="10665460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10665460" h="53339" extrusionOk="0">
                  <a:moveTo>
                    <a:pt x="1524000" y="0"/>
                  </a:moveTo>
                  <a:lnTo>
                    <a:pt x="1524000" y="53339"/>
                  </a:lnTo>
                </a:path>
                <a:path w="10665460" h="53339" extrusionOk="0">
                  <a:moveTo>
                    <a:pt x="3048000" y="0"/>
                  </a:moveTo>
                  <a:lnTo>
                    <a:pt x="3048000" y="53339"/>
                  </a:lnTo>
                </a:path>
                <a:path w="10665460" h="53339" extrusionOk="0">
                  <a:moveTo>
                    <a:pt x="4572000" y="0"/>
                  </a:moveTo>
                  <a:lnTo>
                    <a:pt x="4572000" y="53339"/>
                  </a:lnTo>
                </a:path>
                <a:path w="10665460" h="53339" extrusionOk="0">
                  <a:moveTo>
                    <a:pt x="6094476" y="0"/>
                  </a:moveTo>
                  <a:lnTo>
                    <a:pt x="6094476" y="53339"/>
                  </a:lnTo>
                </a:path>
                <a:path w="10665460" h="53339" extrusionOk="0">
                  <a:moveTo>
                    <a:pt x="7618476" y="0"/>
                  </a:moveTo>
                  <a:lnTo>
                    <a:pt x="7618476" y="53339"/>
                  </a:lnTo>
                </a:path>
                <a:path w="10665460" h="53339" extrusionOk="0">
                  <a:moveTo>
                    <a:pt x="9142476" y="0"/>
                  </a:moveTo>
                  <a:lnTo>
                    <a:pt x="9142476" y="53339"/>
                  </a:lnTo>
                </a:path>
                <a:path w="10665460" h="53339" extrusionOk="0">
                  <a:moveTo>
                    <a:pt x="10664952" y="0"/>
                  </a:moveTo>
                  <a:lnTo>
                    <a:pt x="10664952" y="533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488439" y="184378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359655" y="5677868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012185" y="2239518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77.66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536185" y="204838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059804" y="222275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583551" y="237972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227566" y="2392425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630916" y="22534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491439" y="1544802"/>
            <a:ext cx="327025" cy="363601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9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9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00124" y="5159121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2640583" y="5159121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191380" y="5159121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462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849492" y="5159121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349108" y="5159121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693022" y="5159121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301096" y="5159121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45"/>
              <a:t>F86.Aplicar</a:t>
            </a:r>
            <a:r>
              <a:rPr spc="-45"/>
              <a:t> </a:t>
            </a:r>
            <a:r>
              <a:rPr spc="100"/>
              <a:t>eficientemente</a:t>
            </a:r>
            <a:r>
              <a:rPr spc="-60"/>
              <a:t> </a:t>
            </a:r>
            <a:r>
              <a:rPr spc="15"/>
              <a:t>los</a:t>
            </a:r>
            <a:r>
              <a:rPr spc="-85"/>
              <a:t> </a:t>
            </a:r>
            <a:r>
              <a:rPr spc="55"/>
              <a:t>recursos </a:t>
            </a:r>
            <a:r>
              <a:rPr spc="-1160"/>
              <a:t> </a:t>
            </a:r>
            <a:r>
              <a:rPr spc="-55"/>
              <a:t>TIC´s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15149" y="2098548"/>
            <a:ext cx="10814685" cy="3126105"/>
            <a:chOff x="815149" y="2098548"/>
            <a:chExt cx="10814685" cy="3126105"/>
          </a:xfrm>
        </p:grpSpPr>
        <p:sp>
          <p:nvSpPr>
            <p:cNvPr id="5" name="object 5"/>
            <p:cNvSpPr/>
            <p:nvPr/>
          </p:nvSpPr>
          <p:spPr bwMode="auto">
            <a:xfrm>
              <a:off x="1350263" y="2148840"/>
              <a:ext cx="483234" cy="3022600"/>
            </a:xfrm>
            <a:custGeom>
              <a:avLst/>
              <a:gdLst/>
              <a:ahLst/>
              <a:cxnLst/>
              <a:rect l="l" t="t" r="r" b="b"/>
              <a:pathLst>
                <a:path w="483235" h="3022600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022092"/>
                  </a:lnTo>
                  <a:lnTo>
                    <a:pt x="483107" y="3022092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894076" y="2279904"/>
              <a:ext cx="483234" cy="2891154"/>
            </a:xfrm>
            <a:custGeom>
              <a:avLst/>
              <a:gdLst/>
              <a:ahLst/>
              <a:cxnLst/>
              <a:rect l="l" t="t" r="r" b="b"/>
              <a:pathLst>
                <a:path w="483235" h="2891154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2891028"/>
                  </a:lnTo>
                  <a:lnTo>
                    <a:pt x="483108" y="2891028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37888" y="2098548"/>
              <a:ext cx="483234" cy="3072765"/>
            </a:xfrm>
            <a:custGeom>
              <a:avLst/>
              <a:gdLst/>
              <a:ahLst/>
              <a:cxnLst/>
              <a:rect l="l" t="t" r="r" b="b"/>
              <a:pathLst>
                <a:path w="483235" h="3072765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072384"/>
                  </a:lnTo>
                  <a:lnTo>
                    <a:pt x="483108" y="3072384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980176" y="2253995"/>
              <a:ext cx="3572509" cy="2917190"/>
            </a:xfrm>
            <a:custGeom>
              <a:avLst/>
              <a:gdLst/>
              <a:ahLst/>
              <a:cxnLst/>
              <a:rect l="l" t="t" r="r" b="b"/>
              <a:pathLst>
                <a:path w="3572509" h="2917190" extrusionOk="0">
                  <a:moveTo>
                    <a:pt x="484619" y="0"/>
                  </a:moveTo>
                  <a:lnTo>
                    <a:pt x="0" y="0"/>
                  </a:lnTo>
                  <a:lnTo>
                    <a:pt x="0" y="2916936"/>
                  </a:lnTo>
                  <a:lnTo>
                    <a:pt x="484619" y="2916936"/>
                  </a:lnTo>
                  <a:lnTo>
                    <a:pt x="484619" y="0"/>
                  </a:lnTo>
                  <a:close/>
                </a:path>
                <a:path w="3572509" h="2917190" extrusionOk="0">
                  <a:moveTo>
                    <a:pt x="2028444" y="277368"/>
                  </a:moveTo>
                  <a:lnTo>
                    <a:pt x="1543812" y="277368"/>
                  </a:lnTo>
                  <a:lnTo>
                    <a:pt x="1543812" y="2916936"/>
                  </a:lnTo>
                  <a:lnTo>
                    <a:pt x="2028444" y="2916936"/>
                  </a:lnTo>
                  <a:lnTo>
                    <a:pt x="2028444" y="277368"/>
                  </a:lnTo>
                  <a:close/>
                </a:path>
                <a:path w="3572509" h="2917190" extrusionOk="0">
                  <a:moveTo>
                    <a:pt x="3572256" y="605028"/>
                  </a:moveTo>
                  <a:lnTo>
                    <a:pt x="3087624" y="605028"/>
                  </a:lnTo>
                  <a:lnTo>
                    <a:pt x="3087624" y="2916936"/>
                  </a:lnTo>
                  <a:lnTo>
                    <a:pt x="3572256" y="2916936"/>
                  </a:lnTo>
                  <a:lnTo>
                    <a:pt x="3572256" y="6050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0611611" y="2121408"/>
              <a:ext cx="485140" cy="3049905"/>
            </a:xfrm>
            <a:custGeom>
              <a:avLst/>
              <a:gdLst/>
              <a:ahLst/>
              <a:cxnLst/>
              <a:rect l="l" t="t" r="r" b="b"/>
              <a:pathLst>
                <a:path w="485140" h="3049904" extrusionOk="0">
                  <a:moveTo>
                    <a:pt x="484631" y="0"/>
                  </a:moveTo>
                  <a:lnTo>
                    <a:pt x="0" y="0"/>
                  </a:lnTo>
                  <a:lnTo>
                    <a:pt x="0" y="3049524"/>
                  </a:lnTo>
                  <a:lnTo>
                    <a:pt x="484631" y="3049524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819911" y="5170932"/>
              <a:ext cx="10805160" cy="53340"/>
            </a:xfrm>
            <a:custGeom>
              <a:avLst/>
              <a:gdLst/>
              <a:ahLst/>
              <a:cxnLst/>
              <a:rect l="l" t="t" r="r" b="b"/>
              <a:pathLst>
                <a:path w="10805160" h="53339" extrusionOk="0">
                  <a:moveTo>
                    <a:pt x="0" y="0"/>
                  </a:moveTo>
                  <a:lnTo>
                    <a:pt x="10805160" y="0"/>
                  </a:lnTo>
                </a:path>
                <a:path w="10805160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10805160" h="53339" extrusionOk="0">
                  <a:moveTo>
                    <a:pt x="1543812" y="0"/>
                  </a:moveTo>
                  <a:lnTo>
                    <a:pt x="1543812" y="53340"/>
                  </a:lnTo>
                </a:path>
                <a:path w="10805160" h="53339" extrusionOk="0">
                  <a:moveTo>
                    <a:pt x="3087624" y="0"/>
                  </a:moveTo>
                  <a:lnTo>
                    <a:pt x="3087624" y="53340"/>
                  </a:lnTo>
                </a:path>
                <a:path w="10805160" h="53339" extrusionOk="0">
                  <a:moveTo>
                    <a:pt x="4631436" y="0"/>
                  </a:moveTo>
                  <a:lnTo>
                    <a:pt x="4631436" y="53340"/>
                  </a:lnTo>
                </a:path>
                <a:path w="10805160" h="53339" extrusionOk="0">
                  <a:moveTo>
                    <a:pt x="6175247" y="0"/>
                  </a:moveTo>
                  <a:lnTo>
                    <a:pt x="6175247" y="53340"/>
                  </a:lnTo>
                </a:path>
                <a:path w="10805160" h="53339" extrusionOk="0">
                  <a:moveTo>
                    <a:pt x="7719059" y="0"/>
                  </a:moveTo>
                  <a:lnTo>
                    <a:pt x="7719059" y="53340"/>
                  </a:lnTo>
                </a:path>
                <a:path w="10805160" h="53339" extrusionOk="0">
                  <a:moveTo>
                    <a:pt x="9261348" y="0"/>
                  </a:moveTo>
                  <a:lnTo>
                    <a:pt x="9261348" y="53340"/>
                  </a:lnTo>
                </a:path>
                <a:path w="10805160" h="53339" extrusionOk="0">
                  <a:moveTo>
                    <a:pt x="10805160" y="0"/>
                  </a:moveTo>
                  <a:lnTo>
                    <a:pt x="10805160" y="5334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1358646" y="185851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59655" y="5677868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2902456" y="198983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446270" y="180936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5990082" y="19645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533893" y="2241245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63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077706" y="256895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21518" y="183159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50900" y="2941447"/>
            <a:ext cx="226695" cy="2332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50900" y="2522601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50900" y="210413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50900" y="1685669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69670" y="525183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530220" y="525183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100829" y="5251830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52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779134" y="5251830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298817" y="5251830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662796" y="5251830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291064" y="5251830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205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5"/>
              <a:t>F87.Balance</a:t>
            </a:r>
            <a:r>
              <a:rPr spc="-5"/>
              <a:t> </a:t>
            </a:r>
            <a:r>
              <a:rPr spc="5"/>
              <a:t>trabajo-familia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56297" y="1708404"/>
            <a:ext cx="10855960" cy="3529964"/>
            <a:chOff x="856297" y="1708404"/>
            <a:chExt cx="10855960" cy="3529964"/>
          </a:xfrm>
        </p:grpSpPr>
        <p:sp>
          <p:nvSpPr>
            <p:cNvPr id="5" name="object 5"/>
            <p:cNvSpPr/>
            <p:nvPr/>
          </p:nvSpPr>
          <p:spPr bwMode="auto">
            <a:xfrm>
              <a:off x="1392936" y="1746504"/>
              <a:ext cx="486409" cy="3436620"/>
            </a:xfrm>
            <a:custGeom>
              <a:avLst/>
              <a:gdLst/>
              <a:ahLst/>
              <a:cxnLst/>
              <a:rect l="l" t="t" r="r" b="b"/>
              <a:pathLst>
                <a:path w="486410" h="3436620" extrusionOk="0">
                  <a:moveTo>
                    <a:pt x="486156" y="0"/>
                  </a:moveTo>
                  <a:lnTo>
                    <a:pt x="0" y="0"/>
                  </a:lnTo>
                  <a:lnTo>
                    <a:pt x="0" y="3436620"/>
                  </a:lnTo>
                  <a:lnTo>
                    <a:pt x="486156" y="3436620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942844" y="2042160"/>
              <a:ext cx="485140" cy="3141345"/>
            </a:xfrm>
            <a:custGeom>
              <a:avLst/>
              <a:gdLst/>
              <a:ahLst/>
              <a:cxnLst/>
              <a:rect l="l" t="t" r="r" b="b"/>
              <a:pathLst>
                <a:path w="485139" h="3141345" extrusionOk="0">
                  <a:moveTo>
                    <a:pt x="484631" y="0"/>
                  </a:moveTo>
                  <a:lnTo>
                    <a:pt x="0" y="0"/>
                  </a:lnTo>
                  <a:lnTo>
                    <a:pt x="0" y="3140964"/>
                  </a:lnTo>
                  <a:lnTo>
                    <a:pt x="484631" y="3140964"/>
                  </a:lnTo>
                  <a:lnTo>
                    <a:pt x="48463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91227" y="1708404"/>
              <a:ext cx="486409" cy="3474720"/>
            </a:xfrm>
            <a:custGeom>
              <a:avLst/>
              <a:gdLst/>
              <a:ahLst/>
              <a:cxnLst/>
              <a:rect l="l" t="t" r="r" b="b"/>
              <a:pathLst>
                <a:path w="486410" h="3474720" extrusionOk="0">
                  <a:moveTo>
                    <a:pt x="486155" y="0"/>
                  </a:moveTo>
                  <a:lnTo>
                    <a:pt x="0" y="0"/>
                  </a:lnTo>
                  <a:lnTo>
                    <a:pt x="0" y="3474720"/>
                  </a:lnTo>
                  <a:lnTo>
                    <a:pt x="486155" y="3474720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41136" y="1871472"/>
              <a:ext cx="486409" cy="3312160"/>
            </a:xfrm>
            <a:custGeom>
              <a:avLst/>
              <a:gdLst/>
              <a:ahLst/>
              <a:cxnLst/>
              <a:rect l="l" t="t" r="r" b="b"/>
              <a:pathLst>
                <a:path w="486409" h="3312160" extrusionOk="0">
                  <a:moveTo>
                    <a:pt x="486156" y="0"/>
                  </a:moveTo>
                  <a:lnTo>
                    <a:pt x="0" y="0"/>
                  </a:lnTo>
                  <a:lnTo>
                    <a:pt x="0" y="3311652"/>
                  </a:lnTo>
                  <a:lnTo>
                    <a:pt x="486156" y="3311652"/>
                  </a:lnTo>
                  <a:lnTo>
                    <a:pt x="4861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591044" y="2359151"/>
              <a:ext cx="2034539" cy="2824480"/>
            </a:xfrm>
            <a:custGeom>
              <a:avLst/>
              <a:gdLst/>
              <a:ahLst/>
              <a:cxnLst/>
              <a:rect l="l" t="t" r="r" b="b"/>
              <a:pathLst>
                <a:path w="2034540" h="2824479" extrusionOk="0">
                  <a:moveTo>
                    <a:pt x="484632" y="85344"/>
                  </a:moveTo>
                  <a:lnTo>
                    <a:pt x="0" y="85344"/>
                  </a:lnTo>
                  <a:lnTo>
                    <a:pt x="0" y="2823972"/>
                  </a:lnTo>
                  <a:lnTo>
                    <a:pt x="484632" y="2823972"/>
                  </a:lnTo>
                  <a:lnTo>
                    <a:pt x="484632" y="85344"/>
                  </a:lnTo>
                  <a:close/>
                </a:path>
                <a:path w="2034540" h="2824479" extrusionOk="0">
                  <a:moveTo>
                    <a:pt x="2034540" y="0"/>
                  </a:moveTo>
                  <a:lnTo>
                    <a:pt x="1548384" y="0"/>
                  </a:lnTo>
                  <a:lnTo>
                    <a:pt x="1548384" y="2823972"/>
                  </a:lnTo>
                  <a:lnTo>
                    <a:pt x="2034540" y="2823972"/>
                  </a:lnTo>
                  <a:lnTo>
                    <a:pt x="20345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689336" y="1926336"/>
              <a:ext cx="486409" cy="3256915"/>
            </a:xfrm>
            <a:custGeom>
              <a:avLst/>
              <a:gdLst/>
              <a:ahLst/>
              <a:cxnLst/>
              <a:rect l="l" t="t" r="r" b="b"/>
              <a:pathLst>
                <a:path w="486409" h="3256915" extrusionOk="0">
                  <a:moveTo>
                    <a:pt x="486155" y="0"/>
                  </a:moveTo>
                  <a:lnTo>
                    <a:pt x="0" y="0"/>
                  </a:lnTo>
                  <a:lnTo>
                    <a:pt x="0" y="3256788"/>
                  </a:lnTo>
                  <a:lnTo>
                    <a:pt x="486155" y="3256788"/>
                  </a:lnTo>
                  <a:lnTo>
                    <a:pt x="48615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861060" y="5183124"/>
              <a:ext cx="10846435" cy="55243"/>
            </a:xfrm>
            <a:custGeom>
              <a:avLst/>
              <a:gdLst/>
              <a:ahLst/>
              <a:cxnLst/>
              <a:rect l="l" t="t" r="r" b="b"/>
              <a:pathLst>
                <a:path w="10846435" h="55245" extrusionOk="0">
                  <a:moveTo>
                    <a:pt x="0" y="0"/>
                  </a:moveTo>
                  <a:lnTo>
                    <a:pt x="10846308" y="0"/>
                  </a:lnTo>
                </a:path>
                <a:path w="10846435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846435" h="55245" extrusionOk="0">
                  <a:moveTo>
                    <a:pt x="1549908" y="0"/>
                  </a:moveTo>
                  <a:lnTo>
                    <a:pt x="1549908" y="54863"/>
                  </a:lnTo>
                </a:path>
                <a:path w="10846435" h="55245" extrusionOk="0">
                  <a:moveTo>
                    <a:pt x="3098291" y="0"/>
                  </a:moveTo>
                  <a:lnTo>
                    <a:pt x="3098291" y="54863"/>
                  </a:lnTo>
                </a:path>
                <a:path w="10846435" h="55245" extrusionOk="0">
                  <a:moveTo>
                    <a:pt x="4648200" y="0"/>
                  </a:moveTo>
                  <a:lnTo>
                    <a:pt x="4648200" y="54863"/>
                  </a:lnTo>
                </a:path>
                <a:path w="10846435" h="55245" extrusionOk="0">
                  <a:moveTo>
                    <a:pt x="6198108" y="0"/>
                  </a:moveTo>
                  <a:lnTo>
                    <a:pt x="6198108" y="54863"/>
                  </a:lnTo>
                </a:path>
                <a:path w="10846435" h="55245" extrusionOk="0">
                  <a:moveTo>
                    <a:pt x="7746492" y="0"/>
                  </a:moveTo>
                  <a:lnTo>
                    <a:pt x="7746492" y="54863"/>
                  </a:lnTo>
                </a:path>
                <a:path w="10846435" h="55245" extrusionOk="0">
                  <a:moveTo>
                    <a:pt x="9296400" y="0"/>
                  </a:moveTo>
                  <a:lnTo>
                    <a:pt x="9296400" y="54863"/>
                  </a:lnTo>
                </a:path>
                <a:path w="10846435" h="55245" extrusionOk="0">
                  <a:moveTo>
                    <a:pt x="10846308" y="0"/>
                  </a:moveTo>
                  <a:lnTo>
                    <a:pt x="10846308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1400936" y="145668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4385564" y="5704386"/>
            <a:ext cx="6426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2950591" y="175298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4500117" y="141922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049771" y="1581657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77.91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599680" y="215442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149333" y="206971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698860" y="16369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91439" y="2496057"/>
            <a:ext cx="226695" cy="27908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91439" y="207086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91439" y="164566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91439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013256" y="5265166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2579622" y="5265166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156075" y="5265166"/>
            <a:ext cx="115760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52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5840095" y="5265166"/>
            <a:ext cx="88963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365618" y="5265166"/>
            <a:ext cx="88773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735694" y="5265166"/>
            <a:ext cx="129730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369422" y="5265166"/>
            <a:ext cx="112839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0910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60"/>
              <a:t>F88.Calidad</a:t>
            </a:r>
            <a:r>
              <a:rPr spc="-4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50"/>
              <a:t>vida</a:t>
            </a:r>
            <a:r>
              <a:rPr spc="-75"/>
              <a:t> </a:t>
            </a:r>
            <a:r>
              <a:rPr spc="25"/>
              <a:t>laboral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56297" y="1548383"/>
            <a:ext cx="10774045" cy="3703320"/>
            <a:chOff x="856297" y="1548383"/>
            <a:chExt cx="10774045" cy="3703320"/>
          </a:xfrm>
        </p:grpSpPr>
        <p:sp>
          <p:nvSpPr>
            <p:cNvPr id="5" name="object 5"/>
            <p:cNvSpPr/>
            <p:nvPr/>
          </p:nvSpPr>
          <p:spPr bwMode="auto">
            <a:xfrm>
              <a:off x="1388364" y="1552955"/>
              <a:ext cx="483234" cy="3644265"/>
            </a:xfrm>
            <a:custGeom>
              <a:avLst/>
              <a:gdLst/>
              <a:ahLst/>
              <a:cxnLst/>
              <a:rect l="l" t="t" r="r" b="b"/>
              <a:pathLst>
                <a:path w="483235" h="3644265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643884"/>
                  </a:lnTo>
                  <a:lnTo>
                    <a:pt x="483107" y="3643884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926080" y="1830323"/>
              <a:ext cx="483234" cy="3366770"/>
            </a:xfrm>
            <a:custGeom>
              <a:avLst/>
              <a:gdLst/>
              <a:ahLst/>
              <a:cxnLst/>
              <a:rect l="l" t="t" r="r" b="b"/>
              <a:pathLst>
                <a:path w="483235" h="3366770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366516"/>
                  </a:lnTo>
                  <a:lnTo>
                    <a:pt x="483107" y="3366516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63795" y="1548383"/>
              <a:ext cx="483234" cy="3648710"/>
            </a:xfrm>
            <a:custGeom>
              <a:avLst/>
              <a:gdLst/>
              <a:ahLst/>
              <a:cxnLst/>
              <a:rect l="l" t="t" r="r" b="b"/>
              <a:pathLst>
                <a:path w="483235" h="364871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648455"/>
                  </a:lnTo>
                  <a:lnTo>
                    <a:pt x="483108" y="3648455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01512" y="1790699"/>
              <a:ext cx="483234" cy="3406140"/>
            </a:xfrm>
            <a:custGeom>
              <a:avLst/>
              <a:gdLst/>
              <a:ahLst/>
              <a:cxnLst/>
              <a:rect l="l" t="t" r="r" b="b"/>
              <a:pathLst>
                <a:path w="483235" h="340614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406140"/>
                  </a:lnTo>
                  <a:lnTo>
                    <a:pt x="483108" y="3406140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539228" y="2275331"/>
              <a:ext cx="483234" cy="2921635"/>
            </a:xfrm>
            <a:custGeom>
              <a:avLst/>
              <a:gdLst/>
              <a:ahLst/>
              <a:cxnLst/>
              <a:rect l="l" t="t" r="r" b="b"/>
              <a:pathLst>
                <a:path w="483234" h="2921635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2921508"/>
                  </a:lnTo>
                  <a:lnTo>
                    <a:pt x="483107" y="2921508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9078468" y="1604771"/>
              <a:ext cx="2019300" cy="3592195"/>
            </a:xfrm>
            <a:custGeom>
              <a:avLst/>
              <a:gdLst/>
              <a:ahLst/>
              <a:cxnLst/>
              <a:rect l="l" t="t" r="r" b="b"/>
              <a:pathLst>
                <a:path w="2019300" h="3592195" extrusionOk="0">
                  <a:moveTo>
                    <a:pt x="481584" y="301752"/>
                  </a:moveTo>
                  <a:lnTo>
                    <a:pt x="0" y="301752"/>
                  </a:lnTo>
                  <a:lnTo>
                    <a:pt x="0" y="3592068"/>
                  </a:lnTo>
                  <a:lnTo>
                    <a:pt x="481584" y="3592068"/>
                  </a:lnTo>
                  <a:lnTo>
                    <a:pt x="481584" y="301752"/>
                  </a:lnTo>
                  <a:close/>
                </a:path>
                <a:path w="2019300" h="3592195" extrusionOk="0">
                  <a:moveTo>
                    <a:pt x="2019287" y="0"/>
                  </a:moveTo>
                  <a:lnTo>
                    <a:pt x="1537716" y="0"/>
                  </a:lnTo>
                  <a:lnTo>
                    <a:pt x="1537716" y="3592068"/>
                  </a:lnTo>
                  <a:lnTo>
                    <a:pt x="2019287" y="3592068"/>
                  </a:lnTo>
                  <a:lnTo>
                    <a:pt x="20192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861060" y="5196839"/>
              <a:ext cx="10764520" cy="55243"/>
            </a:xfrm>
            <a:custGeom>
              <a:avLst/>
              <a:gdLst/>
              <a:ahLst/>
              <a:cxnLst/>
              <a:rect l="l" t="t" r="r" b="b"/>
              <a:pathLst>
                <a:path w="10764520" h="55245" extrusionOk="0">
                  <a:moveTo>
                    <a:pt x="0" y="0"/>
                  </a:moveTo>
                  <a:lnTo>
                    <a:pt x="10764012" y="0"/>
                  </a:lnTo>
                </a:path>
                <a:path w="1076452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764520" h="55245" extrusionOk="0">
                  <a:moveTo>
                    <a:pt x="1537716" y="0"/>
                  </a:moveTo>
                  <a:lnTo>
                    <a:pt x="1537716" y="54864"/>
                  </a:lnTo>
                </a:path>
                <a:path w="10764520" h="55245" extrusionOk="0">
                  <a:moveTo>
                    <a:pt x="3075431" y="0"/>
                  </a:moveTo>
                  <a:lnTo>
                    <a:pt x="3075431" y="54864"/>
                  </a:lnTo>
                </a:path>
                <a:path w="10764520" h="55245" extrusionOk="0">
                  <a:moveTo>
                    <a:pt x="4613148" y="0"/>
                  </a:moveTo>
                  <a:lnTo>
                    <a:pt x="4613148" y="54864"/>
                  </a:lnTo>
                </a:path>
                <a:path w="10764520" h="55245" extrusionOk="0">
                  <a:moveTo>
                    <a:pt x="6150864" y="0"/>
                  </a:moveTo>
                  <a:lnTo>
                    <a:pt x="6150864" y="54864"/>
                  </a:lnTo>
                </a:path>
                <a:path w="10764520" h="55245" extrusionOk="0">
                  <a:moveTo>
                    <a:pt x="7688580" y="0"/>
                  </a:moveTo>
                  <a:lnTo>
                    <a:pt x="7688580" y="54864"/>
                  </a:lnTo>
                </a:path>
                <a:path w="10764520" h="55245" extrusionOk="0">
                  <a:moveTo>
                    <a:pt x="9226296" y="0"/>
                  </a:moveTo>
                  <a:lnTo>
                    <a:pt x="9226296" y="54864"/>
                  </a:lnTo>
                </a:path>
                <a:path w="10764520" h="55245" extrusionOk="0">
                  <a:moveTo>
                    <a:pt x="10764012" y="0"/>
                  </a:moveTo>
                  <a:lnTo>
                    <a:pt x="10764012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2933826" y="15400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385564" y="5704386"/>
            <a:ext cx="6426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1395730" y="1262583"/>
            <a:ext cx="35433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088640" algn="l"/>
              </a:tabLst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42	</a:t>
            </a:r>
            <a:r>
              <a:rPr sz="2100" spc="-37" baseline="3000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2100" spc="-15" baseline="3000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2100" spc="15" baseline="30000">
                <a:solidFill>
                  <a:srgbClr val="404040"/>
                </a:solidFill>
                <a:latin typeface="Arial MT"/>
                <a:cs typeface="Arial MT"/>
              </a:rPr>
              <a:t>54</a:t>
            </a:r>
            <a:endParaRPr sz="2100" baseline="300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009894" y="150063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547864" y="19852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085833" y="16162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74222" y="1314957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91439" y="2500071"/>
            <a:ext cx="226695" cy="2800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5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91439" y="207391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91439" y="164718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91439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07465" y="5278373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562225" y="5278373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127119" y="5278373"/>
            <a:ext cx="11576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3462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799582" y="5278373"/>
            <a:ext cx="88963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313168" y="5278373"/>
            <a:ext cx="88963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671686" y="5278373"/>
            <a:ext cx="12973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8780" marR="5080" indent="-38671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293857" y="5278373"/>
            <a:ext cx="112839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2405" marR="5080" indent="-18034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66242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52400" marR="5080" indent="-140335">
              <a:lnSpc>
                <a:spcPts val="4320"/>
              </a:lnSpc>
              <a:spcBef>
                <a:spcPts val="640"/>
              </a:spcBef>
              <a:defRPr/>
            </a:pPr>
            <a:r>
              <a:rPr spc="55"/>
              <a:t>F89.Calidad</a:t>
            </a:r>
            <a:r>
              <a:rPr spc="-95"/>
              <a:t> </a:t>
            </a:r>
            <a:r>
              <a:rPr spc="5"/>
              <a:t>y</a:t>
            </a:r>
            <a:r>
              <a:rPr spc="-100"/>
              <a:t> </a:t>
            </a:r>
            <a:r>
              <a:rPr spc="70"/>
              <a:t>orientación </a:t>
            </a:r>
            <a:r>
              <a:rPr spc="-1160"/>
              <a:t> </a:t>
            </a:r>
            <a:r>
              <a:rPr spc="30"/>
              <a:t>a</a:t>
            </a:r>
            <a:r>
              <a:rPr spc="-90"/>
              <a:t> </a:t>
            </a:r>
            <a:r>
              <a:rPr spc="-15"/>
              <a:t>la</a:t>
            </a:r>
            <a:r>
              <a:rPr spc="-70"/>
              <a:t> </a:t>
            </a:r>
            <a:r>
              <a:rPr spc="95"/>
              <a:t>ciudadania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55357" y="2276855"/>
            <a:ext cx="10674985" cy="2882265"/>
            <a:chOff x="955357" y="2276855"/>
            <a:chExt cx="10674985" cy="2882265"/>
          </a:xfrm>
        </p:grpSpPr>
        <p:sp>
          <p:nvSpPr>
            <p:cNvPr id="5" name="object 5"/>
            <p:cNvSpPr/>
            <p:nvPr/>
          </p:nvSpPr>
          <p:spPr bwMode="auto">
            <a:xfrm>
              <a:off x="1484375" y="2359151"/>
              <a:ext cx="477520" cy="2745105"/>
            </a:xfrm>
            <a:custGeom>
              <a:avLst/>
              <a:gdLst/>
              <a:ahLst/>
              <a:cxnLst/>
              <a:rect l="l" t="t" r="r" b="b"/>
              <a:pathLst>
                <a:path w="477519" h="2745104" extrusionOk="0">
                  <a:moveTo>
                    <a:pt x="477012" y="0"/>
                  </a:moveTo>
                  <a:lnTo>
                    <a:pt x="0" y="0"/>
                  </a:lnTo>
                  <a:lnTo>
                    <a:pt x="0" y="2744724"/>
                  </a:lnTo>
                  <a:lnTo>
                    <a:pt x="477012" y="2744724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06852" y="2503931"/>
              <a:ext cx="478790" cy="2600325"/>
            </a:xfrm>
            <a:custGeom>
              <a:avLst/>
              <a:gdLst/>
              <a:ahLst/>
              <a:cxnLst/>
              <a:rect l="l" t="t" r="r" b="b"/>
              <a:pathLst>
                <a:path w="478789" h="2600325" extrusionOk="0">
                  <a:moveTo>
                    <a:pt x="478536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478536" y="2599944"/>
                  </a:lnTo>
                  <a:lnTo>
                    <a:pt x="47853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530852" y="2276855"/>
              <a:ext cx="477520" cy="2827020"/>
            </a:xfrm>
            <a:custGeom>
              <a:avLst/>
              <a:gdLst/>
              <a:ahLst/>
              <a:cxnLst/>
              <a:rect l="l" t="t" r="r" b="b"/>
              <a:pathLst>
                <a:path w="477520" h="2827020" extrusionOk="0">
                  <a:moveTo>
                    <a:pt x="477012" y="0"/>
                  </a:moveTo>
                  <a:lnTo>
                    <a:pt x="0" y="0"/>
                  </a:lnTo>
                  <a:lnTo>
                    <a:pt x="0" y="2827020"/>
                  </a:lnTo>
                  <a:lnTo>
                    <a:pt x="477012" y="2827020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54852" y="2461259"/>
              <a:ext cx="477520" cy="2642870"/>
            </a:xfrm>
            <a:custGeom>
              <a:avLst/>
              <a:gdLst/>
              <a:ahLst/>
              <a:cxnLst/>
              <a:rect l="l" t="t" r="r" b="b"/>
              <a:pathLst>
                <a:path w="477520" h="2642870" extrusionOk="0">
                  <a:moveTo>
                    <a:pt x="477011" y="0"/>
                  </a:moveTo>
                  <a:lnTo>
                    <a:pt x="0" y="0"/>
                  </a:lnTo>
                  <a:lnTo>
                    <a:pt x="0" y="2642616"/>
                  </a:lnTo>
                  <a:lnTo>
                    <a:pt x="477011" y="2642616"/>
                  </a:lnTo>
                  <a:lnTo>
                    <a:pt x="47701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577327" y="2807207"/>
              <a:ext cx="478790" cy="2296795"/>
            </a:xfrm>
            <a:custGeom>
              <a:avLst/>
              <a:gdLst/>
              <a:ahLst/>
              <a:cxnLst/>
              <a:rect l="l" t="t" r="r" b="b"/>
              <a:pathLst>
                <a:path w="478790" h="2296795" extrusionOk="0">
                  <a:moveTo>
                    <a:pt x="478535" y="0"/>
                  </a:moveTo>
                  <a:lnTo>
                    <a:pt x="0" y="0"/>
                  </a:lnTo>
                  <a:lnTo>
                    <a:pt x="0" y="2296668"/>
                  </a:lnTo>
                  <a:lnTo>
                    <a:pt x="478535" y="2296668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9101328" y="2401823"/>
              <a:ext cx="2001520" cy="2702560"/>
            </a:xfrm>
            <a:custGeom>
              <a:avLst/>
              <a:gdLst/>
              <a:ahLst/>
              <a:cxnLst/>
              <a:rect l="l" t="t" r="r" b="b"/>
              <a:pathLst>
                <a:path w="2001520" h="2702560" extrusionOk="0">
                  <a:moveTo>
                    <a:pt x="477012" y="292608"/>
                  </a:moveTo>
                  <a:lnTo>
                    <a:pt x="0" y="292608"/>
                  </a:lnTo>
                  <a:lnTo>
                    <a:pt x="0" y="2702052"/>
                  </a:lnTo>
                  <a:lnTo>
                    <a:pt x="477012" y="2702052"/>
                  </a:lnTo>
                  <a:lnTo>
                    <a:pt x="477012" y="292608"/>
                  </a:lnTo>
                  <a:close/>
                </a:path>
                <a:path w="2001520" h="2702560" extrusionOk="0">
                  <a:moveTo>
                    <a:pt x="2001012" y="0"/>
                  </a:moveTo>
                  <a:lnTo>
                    <a:pt x="1524000" y="0"/>
                  </a:lnTo>
                  <a:lnTo>
                    <a:pt x="1524000" y="2702052"/>
                  </a:lnTo>
                  <a:lnTo>
                    <a:pt x="2001012" y="2702052"/>
                  </a:lnTo>
                  <a:lnTo>
                    <a:pt x="20010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960119" y="5103876"/>
              <a:ext cx="10665460" cy="55243"/>
            </a:xfrm>
            <a:custGeom>
              <a:avLst/>
              <a:gdLst/>
              <a:ahLst/>
              <a:cxnLst/>
              <a:rect l="l" t="t" r="r" b="b"/>
              <a:pathLst>
                <a:path w="10665460" h="55245" extrusionOk="0">
                  <a:moveTo>
                    <a:pt x="0" y="0"/>
                  </a:moveTo>
                  <a:lnTo>
                    <a:pt x="10664952" y="0"/>
                  </a:lnTo>
                </a:path>
                <a:path w="1066546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665460" h="55245" extrusionOk="0">
                  <a:moveTo>
                    <a:pt x="1524000" y="0"/>
                  </a:moveTo>
                  <a:lnTo>
                    <a:pt x="1524000" y="54863"/>
                  </a:lnTo>
                </a:path>
                <a:path w="10665460" h="55245" extrusionOk="0">
                  <a:moveTo>
                    <a:pt x="3048000" y="0"/>
                  </a:moveTo>
                  <a:lnTo>
                    <a:pt x="3048000" y="54863"/>
                  </a:lnTo>
                </a:path>
                <a:path w="10665460" h="55245" extrusionOk="0">
                  <a:moveTo>
                    <a:pt x="4572000" y="0"/>
                  </a:moveTo>
                  <a:lnTo>
                    <a:pt x="4572000" y="54863"/>
                  </a:lnTo>
                </a:path>
                <a:path w="10665460" h="55245" extrusionOk="0">
                  <a:moveTo>
                    <a:pt x="6094476" y="0"/>
                  </a:moveTo>
                  <a:lnTo>
                    <a:pt x="6094476" y="54863"/>
                  </a:lnTo>
                </a:path>
                <a:path w="10665460" h="55245" extrusionOk="0">
                  <a:moveTo>
                    <a:pt x="7618476" y="0"/>
                  </a:moveTo>
                  <a:lnTo>
                    <a:pt x="7618476" y="54863"/>
                  </a:lnTo>
                </a:path>
                <a:path w="10665460" h="55245" extrusionOk="0">
                  <a:moveTo>
                    <a:pt x="9142476" y="0"/>
                  </a:moveTo>
                  <a:lnTo>
                    <a:pt x="9142476" y="54863"/>
                  </a:lnTo>
                </a:path>
                <a:path w="10665460" h="55245" extrusionOk="0">
                  <a:moveTo>
                    <a:pt x="10664952" y="0"/>
                  </a:moveTo>
                  <a:lnTo>
                    <a:pt x="10664952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1488439" y="20688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449826" y="5611422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3012185" y="2213863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78.93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4536185" y="198704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059804" y="217119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583551" y="2516581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69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107169" y="240461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630916" y="211239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91413" y="1886559"/>
            <a:ext cx="226695" cy="332105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91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91439" y="1671904"/>
            <a:ext cx="32575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100124" y="5185664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640583" y="5185664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191380" y="5185664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462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5849492" y="5185664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349108" y="5185664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693022" y="5185664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301096" y="5185664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10222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  <a:defRPr/>
            </a:pPr>
            <a:r>
              <a:rPr spc="65"/>
              <a:t>F90.Colaboración</a:t>
            </a:r>
            <a:endParaRPr/>
          </a:p>
          <a:p>
            <a:pPr marL="12700">
              <a:lnSpc>
                <a:spcPts val="4560"/>
              </a:lnSpc>
              <a:defRPr/>
            </a:pPr>
            <a:r>
              <a:rPr spc="5"/>
              <a:t>y</a:t>
            </a:r>
            <a:r>
              <a:rPr spc="-95"/>
              <a:t> </a:t>
            </a:r>
            <a:r>
              <a:rPr spc="10"/>
              <a:t>trabajo</a:t>
            </a:r>
            <a:r>
              <a:rPr spc="-90"/>
              <a:t> </a:t>
            </a:r>
            <a:r>
              <a:rPr spc="140"/>
              <a:t>en</a:t>
            </a:r>
            <a:r>
              <a:rPr spc="-90"/>
              <a:t> </a:t>
            </a:r>
            <a:r>
              <a:rPr spc="125"/>
              <a:t>equipo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56297" y="2081783"/>
            <a:ext cx="10774045" cy="3129280"/>
            <a:chOff x="856297" y="2081783"/>
            <a:chExt cx="10774045" cy="3129280"/>
          </a:xfrm>
        </p:grpSpPr>
        <p:sp>
          <p:nvSpPr>
            <p:cNvPr id="5" name="object 5"/>
            <p:cNvSpPr/>
            <p:nvPr/>
          </p:nvSpPr>
          <p:spPr bwMode="auto">
            <a:xfrm>
              <a:off x="1388364" y="2081783"/>
              <a:ext cx="483234" cy="3075940"/>
            </a:xfrm>
            <a:custGeom>
              <a:avLst/>
              <a:gdLst/>
              <a:ahLst/>
              <a:cxnLst/>
              <a:rect l="l" t="t" r="r" b="b"/>
              <a:pathLst>
                <a:path w="483235" h="3075940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075432"/>
                  </a:lnTo>
                  <a:lnTo>
                    <a:pt x="483107" y="3075432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926080" y="2241803"/>
              <a:ext cx="3558540" cy="2915920"/>
            </a:xfrm>
            <a:custGeom>
              <a:avLst/>
              <a:gdLst/>
              <a:ahLst/>
              <a:cxnLst/>
              <a:rect l="l" t="t" r="r" b="b"/>
              <a:pathLst>
                <a:path w="3558540" h="2915920" extrusionOk="0">
                  <a:moveTo>
                    <a:pt x="483108" y="222504"/>
                  </a:moveTo>
                  <a:lnTo>
                    <a:pt x="0" y="222504"/>
                  </a:lnTo>
                  <a:lnTo>
                    <a:pt x="0" y="2915412"/>
                  </a:lnTo>
                  <a:lnTo>
                    <a:pt x="483108" y="2915412"/>
                  </a:lnTo>
                  <a:lnTo>
                    <a:pt x="483108" y="222504"/>
                  </a:lnTo>
                  <a:close/>
                </a:path>
                <a:path w="3558540" h="2915920" extrusionOk="0">
                  <a:moveTo>
                    <a:pt x="2020824" y="0"/>
                  </a:moveTo>
                  <a:lnTo>
                    <a:pt x="1537716" y="0"/>
                  </a:lnTo>
                  <a:lnTo>
                    <a:pt x="1537716" y="2915412"/>
                  </a:lnTo>
                  <a:lnTo>
                    <a:pt x="2020824" y="2915412"/>
                  </a:lnTo>
                  <a:lnTo>
                    <a:pt x="2020824" y="0"/>
                  </a:lnTo>
                  <a:close/>
                </a:path>
                <a:path w="3558540" h="2915920" extrusionOk="0">
                  <a:moveTo>
                    <a:pt x="3558540" y="103632"/>
                  </a:moveTo>
                  <a:lnTo>
                    <a:pt x="3075432" y="103632"/>
                  </a:lnTo>
                  <a:lnTo>
                    <a:pt x="3075432" y="2915412"/>
                  </a:lnTo>
                  <a:lnTo>
                    <a:pt x="3558540" y="2915412"/>
                  </a:lnTo>
                  <a:lnTo>
                    <a:pt x="3558540" y="10363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539228" y="2639567"/>
              <a:ext cx="483234" cy="2517775"/>
            </a:xfrm>
            <a:custGeom>
              <a:avLst/>
              <a:gdLst/>
              <a:ahLst/>
              <a:cxnLst/>
              <a:rect l="l" t="t" r="r" b="b"/>
              <a:pathLst>
                <a:path w="483234" h="2517775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2517647"/>
                  </a:lnTo>
                  <a:lnTo>
                    <a:pt x="483107" y="2517647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9078468" y="2377452"/>
              <a:ext cx="2019300" cy="2780030"/>
            </a:xfrm>
            <a:custGeom>
              <a:avLst/>
              <a:gdLst/>
              <a:ahLst/>
              <a:cxnLst/>
              <a:rect l="l" t="t" r="r" b="b"/>
              <a:pathLst>
                <a:path w="2019300" h="2780029" extrusionOk="0">
                  <a:moveTo>
                    <a:pt x="481584" y="143243"/>
                  </a:moveTo>
                  <a:lnTo>
                    <a:pt x="0" y="143243"/>
                  </a:lnTo>
                  <a:lnTo>
                    <a:pt x="0" y="2779763"/>
                  </a:lnTo>
                  <a:lnTo>
                    <a:pt x="481584" y="2779763"/>
                  </a:lnTo>
                  <a:lnTo>
                    <a:pt x="481584" y="143243"/>
                  </a:lnTo>
                  <a:close/>
                </a:path>
                <a:path w="2019300" h="2780029" extrusionOk="0">
                  <a:moveTo>
                    <a:pt x="2019287" y="0"/>
                  </a:moveTo>
                  <a:lnTo>
                    <a:pt x="1537716" y="0"/>
                  </a:lnTo>
                  <a:lnTo>
                    <a:pt x="1537716" y="2779763"/>
                  </a:lnTo>
                  <a:lnTo>
                    <a:pt x="2019287" y="2779763"/>
                  </a:lnTo>
                  <a:lnTo>
                    <a:pt x="201928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861060" y="5157216"/>
              <a:ext cx="10764520" cy="53340"/>
            </a:xfrm>
            <a:custGeom>
              <a:avLst/>
              <a:gdLst/>
              <a:ahLst/>
              <a:cxnLst/>
              <a:rect l="l" t="t" r="r" b="b"/>
              <a:pathLst>
                <a:path w="10764520" h="53339" extrusionOk="0">
                  <a:moveTo>
                    <a:pt x="0" y="0"/>
                  </a:moveTo>
                  <a:lnTo>
                    <a:pt x="10764012" y="0"/>
                  </a:lnTo>
                </a:path>
                <a:path w="10764520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10764520" h="53339" extrusionOk="0">
                  <a:moveTo>
                    <a:pt x="1537716" y="0"/>
                  </a:moveTo>
                  <a:lnTo>
                    <a:pt x="1537716" y="53339"/>
                  </a:lnTo>
                </a:path>
                <a:path w="10764520" h="53339" extrusionOk="0">
                  <a:moveTo>
                    <a:pt x="3075431" y="0"/>
                  </a:moveTo>
                  <a:lnTo>
                    <a:pt x="3075431" y="53339"/>
                  </a:lnTo>
                </a:path>
                <a:path w="10764520" h="53339" extrusionOk="0">
                  <a:moveTo>
                    <a:pt x="4613148" y="0"/>
                  </a:moveTo>
                  <a:lnTo>
                    <a:pt x="4613148" y="53339"/>
                  </a:lnTo>
                </a:path>
                <a:path w="10764520" h="53339" extrusionOk="0">
                  <a:moveTo>
                    <a:pt x="6150864" y="0"/>
                  </a:moveTo>
                  <a:lnTo>
                    <a:pt x="6150864" y="53339"/>
                  </a:lnTo>
                </a:path>
                <a:path w="10764520" h="53339" extrusionOk="0">
                  <a:moveTo>
                    <a:pt x="7688580" y="0"/>
                  </a:moveTo>
                  <a:lnTo>
                    <a:pt x="7688580" y="53339"/>
                  </a:lnTo>
                </a:path>
                <a:path w="10764520" h="53339" extrusionOk="0">
                  <a:moveTo>
                    <a:pt x="9226296" y="0"/>
                  </a:moveTo>
                  <a:lnTo>
                    <a:pt x="9226296" y="53339"/>
                  </a:lnTo>
                </a:path>
                <a:path w="10764520" h="53339" extrusionOk="0">
                  <a:moveTo>
                    <a:pt x="10764012" y="0"/>
                  </a:moveTo>
                  <a:lnTo>
                    <a:pt x="10764012" y="533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395730" y="1791665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449826" y="5744010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2933826" y="217398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471796" y="195262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009894" y="205562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547864" y="234975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085833" y="2230958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623931" y="2087321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491439" y="1698447"/>
            <a:ext cx="226695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12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007465" y="523875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2562225" y="523875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127119" y="5238750"/>
            <a:ext cx="11576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13462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799582" y="5238750"/>
            <a:ext cx="88963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313168" y="5238750"/>
            <a:ext cx="88963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71755" marR="5080" indent="-5969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ire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671686" y="5238750"/>
            <a:ext cx="129730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8780" marR="5080" indent="-386715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293857" y="5238750"/>
            <a:ext cx="1128395" cy="44450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92405" marR="5080" indent="-180340">
              <a:lnSpc>
                <a:spcPts val="1610"/>
              </a:lnSpc>
              <a:spcBef>
                <a:spcPts val="215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3324225" y="740105"/>
            <a:ext cx="5537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100">
                <a:latin typeface="Verdana"/>
                <a:cs typeface="Verdana"/>
              </a:rPr>
              <a:t>MA</a:t>
            </a:r>
            <a:r>
              <a:rPr spc="-114">
                <a:latin typeface="Verdana"/>
                <a:cs typeface="Verdana"/>
              </a:rPr>
              <a:t>R</a:t>
            </a:r>
            <a:r>
              <a:rPr spc="-15">
                <a:latin typeface="Verdana"/>
                <a:cs typeface="Verdana"/>
              </a:rPr>
              <a:t>CO</a:t>
            </a:r>
            <a:r>
              <a:rPr spc="-240">
                <a:latin typeface="Verdana"/>
                <a:cs typeface="Verdana"/>
              </a:rPr>
              <a:t> </a:t>
            </a:r>
            <a:r>
              <a:rPr spc="-135">
                <a:latin typeface="Verdana"/>
                <a:cs typeface="Verdana"/>
              </a:rPr>
              <a:t>NO</a:t>
            </a:r>
            <a:r>
              <a:rPr spc="-140">
                <a:latin typeface="Verdana"/>
                <a:cs typeface="Verdana"/>
              </a:rPr>
              <a:t>R</a:t>
            </a:r>
            <a:r>
              <a:rPr spc="-145">
                <a:latin typeface="Verdana"/>
                <a:cs typeface="Verdana"/>
              </a:rPr>
              <a:t>MA</a:t>
            </a:r>
            <a:r>
              <a:rPr spc="-135">
                <a:latin typeface="Verdana"/>
                <a:cs typeface="Verdana"/>
              </a:rPr>
              <a:t>T</a:t>
            </a:r>
            <a:r>
              <a:rPr spc="-365">
                <a:latin typeface="Verdana"/>
                <a:cs typeface="Verdana"/>
              </a:rPr>
              <a:t>IVO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904443" y="1448158"/>
            <a:ext cx="10372089" cy="3319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5"/>
              </a:spcBef>
              <a:defRPr/>
            </a:pPr>
            <a:r>
              <a:rPr sz="1600" spc="-135">
                <a:latin typeface="Arial MT"/>
                <a:cs typeface="Arial MT"/>
              </a:rPr>
              <a:t>La </a:t>
            </a:r>
            <a:r>
              <a:rPr sz="1600" spc="-105">
                <a:latin typeface="Arial MT"/>
                <a:cs typeface="Arial MT"/>
              </a:rPr>
              <a:t>aplicación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245">
                <a:latin typeface="Arial MT"/>
                <a:cs typeface="Arial MT"/>
              </a:rPr>
              <a:t>ECCO</a:t>
            </a:r>
            <a:r>
              <a:rPr sz="1600" spc="-24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 </a:t>
            </a:r>
            <a:r>
              <a:rPr sz="1600" spc="-105">
                <a:latin typeface="Arial MT"/>
                <a:cs typeface="Arial MT"/>
              </a:rPr>
              <a:t>sustenta </a:t>
            </a:r>
            <a:r>
              <a:rPr sz="1600" spc="-130">
                <a:latin typeface="Arial MT"/>
                <a:cs typeface="Arial MT"/>
              </a:rPr>
              <a:t>en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95">
                <a:latin typeface="Arial MT"/>
                <a:cs typeface="Arial MT"/>
              </a:rPr>
              <a:t>artículo </a:t>
            </a:r>
            <a:r>
              <a:rPr sz="1600" spc="5">
                <a:latin typeface="Arial MT"/>
                <a:cs typeface="Arial MT"/>
              </a:rPr>
              <a:t>55 </a:t>
            </a:r>
            <a:r>
              <a:rPr sz="1600" spc="-100">
                <a:latin typeface="Arial MT"/>
                <a:cs typeface="Arial MT"/>
              </a:rPr>
              <a:t>fracción </a:t>
            </a:r>
            <a:r>
              <a:rPr sz="1600" spc="-135">
                <a:latin typeface="Arial MT"/>
                <a:cs typeface="Arial MT"/>
              </a:rPr>
              <a:t>XI </a:t>
            </a:r>
            <a:r>
              <a:rPr sz="1600" spc="-110">
                <a:latin typeface="Arial MT"/>
                <a:cs typeface="Arial MT"/>
              </a:rPr>
              <a:t>del </a:t>
            </a:r>
            <a:r>
              <a:rPr sz="1600" spc="-125">
                <a:latin typeface="Arial MT"/>
                <a:cs typeface="Arial MT"/>
              </a:rPr>
              <a:t>Reglamento </a:t>
            </a:r>
            <a:r>
              <a:rPr sz="1600" spc="-80">
                <a:latin typeface="Arial MT"/>
                <a:cs typeface="Arial MT"/>
              </a:rPr>
              <a:t>Interior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30">
                <a:latin typeface="Arial MT"/>
                <a:cs typeface="Arial MT"/>
              </a:rPr>
              <a:t>Secretaría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14">
                <a:latin typeface="Arial MT"/>
                <a:cs typeface="Arial MT"/>
              </a:rPr>
              <a:t>Función </a:t>
            </a:r>
            <a:r>
              <a:rPr sz="1600" spc="-125">
                <a:latin typeface="Arial MT"/>
                <a:cs typeface="Arial MT"/>
              </a:rPr>
              <a:t>Pública 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publicado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95">
                <a:latin typeface="Arial MT"/>
                <a:cs typeface="Arial MT"/>
              </a:rPr>
              <a:t>Diario </a:t>
            </a:r>
            <a:r>
              <a:rPr sz="1600" spc="-105">
                <a:latin typeface="Arial MT"/>
                <a:cs typeface="Arial MT"/>
              </a:rPr>
              <a:t>Oficial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20">
                <a:latin typeface="Arial MT"/>
                <a:cs typeface="Arial MT"/>
              </a:rPr>
              <a:t>Federación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5">
                <a:latin typeface="Arial MT"/>
                <a:cs typeface="Arial MT"/>
              </a:rPr>
              <a:t>16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abril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5">
                <a:latin typeface="Arial MT"/>
                <a:cs typeface="Arial MT"/>
              </a:rPr>
              <a:t>2020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25">
                <a:latin typeface="Arial MT"/>
                <a:cs typeface="Arial MT"/>
              </a:rPr>
              <a:t>numerales </a:t>
            </a:r>
            <a:r>
              <a:rPr sz="1600" spc="10">
                <a:latin typeface="Arial MT"/>
                <a:cs typeface="Arial MT"/>
              </a:rPr>
              <a:t>59 </a:t>
            </a:r>
            <a:r>
              <a:rPr sz="1600" spc="-110">
                <a:latin typeface="Arial MT"/>
                <a:cs typeface="Arial MT"/>
              </a:rPr>
              <a:t>al </a:t>
            </a:r>
            <a:r>
              <a:rPr sz="1600" spc="5">
                <a:latin typeface="Arial MT"/>
                <a:cs typeface="Arial MT"/>
              </a:rPr>
              <a:t>62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 </a:t>
            </a:r>
            <a:r>
              <a:rPr sz="1600" spc="-110">
                <a:latin typeface="Arial MT"/>
                <a:cs typeface="Arial MT"/>
              </a:rPr>
              <a:t>Disposiciones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 </a:t>
            </a:r>
            <a:r>
              <a:rPr sz="1600" spc="-110">
                <a:latin typeface="Arial MT"/>
                <a:cs typeface="Arial MT"/>
              </a:rPr>
              <a:t> materias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40">
                <a:latin typeface="Arial MT"/>
                <a:cs typeface="Arial MT"/>
              </a:rPr>
              <a:t>Recursos </a:t>
            </a:r>
            <a:r>
              <a:rPr sz="1600" spc="-135">
                <a:latin typeface="Arial MT"/>
                <a:cs typeface="Arial MT"/>
              </a:rPr>
              <a:t>Humanos y </a:t>
            </a:r>
            <a:r>
              <a:rPr sz="1600" spc="-110">
                <a:latin typeface="Arial MT"/>
                <a:cs typeface="Arial MT"/>
              </a:rPr>
              <a:t>del Servicio </a:t>
            </a:r>
            <a:r>
              <a:rPr sz="1600" spc="-114">
                <a:latin typeface="Arial MT"/>
                <a:cs typeface="Arial MT"/>
              </a:rPr>
              <a:t>Profesional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35">
                <a:latin typeface="Arial MT"/>
                <a:cs typeface="Arial MT"/>
              </a:rPr>
              <a:t>Carrera, </a:t>
            </a:r>
            <a:r>
              <a:rPr sz="1600" spc="-150">
                <a:latin typeface="Arial MT"/>
                <a:cs typeface="Arial MT"/>
              </a:rPr>
              <a:t>así </a:t>
            </a:r>
            <a:r>
              <a:rPr sz="1600" spc="-125">
                <a:latin typeface="Arial MT"/>
                <a:cs typeface="Arial MT"/>
              </a:rPr>
              <a:t>como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25">
                <a:latin typeface="Arial MT"/>
                <a:cs typeface="Arial MT"/>
              </a:rPr>
              <a:t>Manual </a:t>
            </a:r>
            <a:r>
              <a:rPr sz="1600" spc="-100">
                <a:latin typeface="Arial MT"/>
                <a:cs typeface="Arial MT"/>
              </a:rPr>
              <a:t>Administrativo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Aplicación </a:t>
            </a:r>
            <a:r>
              <a:rPr sz="1600" spc="-140">
                <a:latin typeface="Arial MT"/>
                <a:cs typeface="Arial MT"/>
              </a:rPr>
              <a:t>General </a:t>
            </a:r>
            <a:r>
              <a:rPr sz="1600" spc="-130">
                <a:latin typeface="Arial MT"/>
                <a:cs typeface="Arial MT"/>
              </a:rPr>
              <a:t>en 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materia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Recursos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Humanos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Organización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20">
                <a:latin typeface="Arial MT"/>
                <a:cs typeface="Arial MT"/>
              </a:rPr>
              <a:t>Manual </a:t>
            </a:r>
            <a:r>
              <a:rPr sz="1600" spc="-110">
                <a:latin typeface="Arial MT"/>
                <a:cs typeface="Arial MT"/>
              </a:rPr>
              <a:t>del Servicio </a:t>
            </a:r>
            <a:r>
              <a:rPr sz="1600" spc="-114">
                <a:latin typeface="Arial MT"/>
                <a:cs typeface="Arial MT"/>
              </a:rPr>
              <a:t>Profesional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Carrera,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última </a:t>
            </a:r>
            <a:r>
              <a:rPr sz="1600" spc="-114">
                <a:latin typeface="Arial MT"/>
                <a:cs typeface="Arial MT"/>
              </a:rPr>
              <a:t>reforma </a:t>
            </a:r>
            <a:r>
              <a:rPr sz="1600" spc="-105">
                <a:latin typeface="Arial MT"/>
                <a:cs typeface="Arial MT"/>
              </a:rPr>
              <a:t>del </a:t>
            </a:r>
            <a:r>
              <a:rPr sz="1600" spc="5">
                <a:latin typeface="Arial MT"/>
                <a:cs typeface="Arial MT"/>
              </a:rPr>
              <a:t>17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35">
                <a:latin typeface="Arial MT"/>
                <a:cs typeface="Arial MT"/>
              </a:rPr>
              <a:t>mayo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5">
                <a:latin typeface="Arial MT"/>
                <a:cs typeface="Arial MT"/>
              </a:rPr>
              <a:t>2019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De </a:t>
            </a:r>
            <a:r>
              <a:rPr sz="1600" spc="-125">
                <a:latin typeface="Arial MT"/>
                <a:cs typeface="Arial MT"/>
              </a:rPr>
              <a:t>acuerdo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definición </a:t>
            </a:r>
            <a:r>
              <a:rPr sz="1600" spc="-100">
                <a:latin typeface="Arial MT"/>
                <a:cs typeface="Arial MT"/>
              </a:rPr>
              <a:t>prevista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120">
                <a:latin typeface="Arial MT"/>
                <a:cs typeface="Arial MT"/>
              </a:rPr>
              <a:t>las </a:t>
            </a:r>
            <a:r>
              <a:rPr sz="1600" spc="-105">
                <a:latin typeface="Arial MT"/>
                <a:cs typeface="Arial MT"/>
              </a:rPr>
              <a:t>Disposiciones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110">
                <a:latin typeface="Arial MT"/>
                <a:cs typeface="Arial MT"/>
              </a:rPr>
              <a:t>materia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25">
                <a:latin typeface="Arial MT"/>
                <a:cs typeface="Arial MT"/>
              </a:rPr>
              <a:t>Planeación, </a:t>
            </a:r>
            <a:r>
              <a:rPr sz="1600" spc="-114">
                <a:latin typeface="Arial MT"/>
                <a:cs typeface="Arial MT"/>
              </a:rPr>
              <a:t>Organización </a:t>
            </a:r>
            <a:r>
              <a:rPr sz="1600" spc="-135">
                <a:latin typeface="Arial MT"/>
                <a:cs typeface="Arial MT"/>
              </a:rPr>
              <a:t>y </a:t>
            </a:r>
            <a:r>
              <a:rPr sz="1600" spc="-105">
                <a:latin typeface="Arial MT"/>
                <a:cs typeface="Arial MT"/>
              </a:rPr>
              <a:t>Administración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Recursos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Humanos,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“El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Clima</a:t>
            </a:r>
            <a:r>
              <a:rPr sz="1600" spc="-135">
                <a:latin typeface="Arial MT"/>
                <a:cs typeface="Arial MT"/>
              </a:rPr>
              <a:t> 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Cultura</a:t>
            </a:r>
            <a:r>
              <a:rPr sz="1600" spc="-114">
                <a:latin typeface="Arial MT"/>
                <a:cs typeface="Arial MT"/>
              </a:rPr>
              <a:t> Organizacional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son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conjunto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factores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afectan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positiva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negativamente</a:t>
            </a:r>
            <a:r>
              <a:rPr sz="1600" spc="229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el 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desempeño,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00">
                <a:latin typeface="Arial MT"/>
                <a:cs typeface="Arial MT"/>
              </a:rPr>
              <a:t>productividad,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14">
                <a:latin typeface="Arial MT"/>
                <a:cs typeface="Arial MT"/>
              </a:rPr>
              <a:t>calidad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05">
                <a:latin typeface="Arial MT"/>
                <a:cs typeface="Arial MT"/>
              </a:rPr>
              <a:t>servicios </a:t>
            </a:r>
            <a:r>
              <a:rPr sz="1600" spc="-135">
                <a:latin typeface="Arial MT"/>
                <a:cs typeface="Arial MT"/>
              </a:rPr>
              <a:t>y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20">
                <a:latin typeface="Arial MT"/>
                <a:cs typeface="Arial MT"/>
              </a:rPr>
              <a:t>imagen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80">
                <a:latin typeface="Arial MT"/>
                <a:cs typeface="Arial MT"/>
              </a:rPr>
              <a:t>institución </a:t>
            </a:r>
            <a:r>
              <a:rPr sz="1600" spc="-135">
                <a:latin typeface="Arial MT"/>
                <a:cs typeface="Arial MT"/>
              </a:rPr>
              <a:t>y </a:t>
            </a:r>
            <a:r>
              <a:rPr sz="1600" spc="-110">
                <a:latin typeface="Arial MT"/>
                <a:cs typeface="Arial MT"/>
              </a:rPr>
              <a:t>son </a:t>
            </a:r>
            <a:r>
              <a:rPr sz="1600" spc="-100">
                <a:latin typeface="Arial MT"/>
                <a:cs typeface="Arial MT"/>
              </a:rPr>
              <a:t>resultado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20">
                <a:latin typeface="Arial MT"/>
                <a:cs typeface="Arial MT"/>
              </a:rPr>
              <a:t>las </a:t>
            </a:r>
            <a:r>
              <a:rPr sz="1600" spc="-110">
                <a:latin typeface="Arial MT"/>
                <a:cs typeface="Arial MT"/>
              </a:rPr>
              <a:t>relaciones internas,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actitudes,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percepciones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conductas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servidores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públicos,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retroalimentadas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por</a:t>
            </a:r>
            <a:r>
              <a:rPr sz="1600" spc="2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motivaciones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personales,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 </a:t>
            </a:r>
            <a:r>
              <a:rPr sz="1600" spc="-110">
                <a:latin typeface="Arial MT"/>
                <a:cs typeface="Arial MT"/>
              </a:rPr>
              <a:t> prácticas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interior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organización,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60">
                <a:latin typeface="Arial MT"/>
                <a:cs typeface="Arial MT"/>
              </a:rPr>
              <a:t>tipo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liderazgo,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evaluación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reconocimiento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resultados”.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7745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5"/>
              <a:t>F91.Comunicación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955357" y="1906523"/>
            <a:ext cx="10674985" cy="3385185"/>
            <a:chOff x="955357" y="1906523"/>
            <a:chExt cx="10674985" cy="3385185"/>
          </a:xfrm>
        </p:grpSpPr>
        <p:sp>
          <p:nvSpPr>
            <p:cNvPr id="5" name="object 5"/>
            <p:cNvSpPr/>
            <p:nvPr/>
          </p:nvSpPr>
          <p:spPr bwMode="auto">
            <a:xfrm>
              <a:off x="1484375" y="1906523"/>
              <a:ext cx="477520" cy="3329940"/>
            </a:xfrm>
            <a:custGeom>
              <a:avLst/>
              <a:gdLst/>
              <a:ahLst/>
              <a:cxnLst/>
              <a:rect l="l" t="t" r="r" b="b"/>
              <a:pathLst>
                <a:path w="477519" h="3329940" extrusionOk="0">
                  <a:moveTo>
                    <a:pt x="477012" y="0"/>
                  </a:moveTo>
                  <a:lnTo>
                    <a:pt x="0" y="0"/>
                  </a:lnTo>
                  <a:lnTo>
                    <a:pt x="0" y="3329940"/>
                  </a:lnTo>
                  <a:lnTo>
                    <a:pt x="477012" y="3329940"/>
                  </a:lnTo>
                  <a:lnTo>
                    <a:pt x="4770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06852" y="2145791"/>
              <a:ext cx="3525520" cy="3091180"/>
            </a:xfrm>
            <a:custGeom>
              <a:avLst/>
              <a:gdLst/>
              <a:ahLst/>
              <a:cxnLst/>
              <a:rect l="l" t="t" r="r" b="b"/>
              <a:pathLst>
                <a:path w="3525520" h="3091179" extrusionOk="0">
                  <a:moveTo>
                    <a:pt x="478536" y="248412"/>
                  </a:moveTo>
                  <a:lnTo>
                    <a:pt x="0" y="248412"/>
                  </a:lnTo>
                  <a:lnTo>
                    <a:pt x="0" y="3090672"/>
                  </a:lnTo>
                  <a:lnTo>
                    <a:pt x="478536" y="3090672"/>
                  </a:lnTo>
                  <a:lnTo>
                    <a:pt x="478536" y="248412"/>
                  </a:lnTo>
                  <a:close/>
                </a:path>
                <a:path w="3525520" h="3091179" extrusionOk="0">
                  <a:moveTo>
                    <a:pt x="2001012" y="0"/>
                  </a:moveTo>
                  <a:lnTo>
                    <a:pt x="1524000" y="0"/>
                  </a:lnTo>
                  <a:lnTo>
                    <a:pt x="1524000" y="3090672"/>
                  </a:lnTo>
                  <a:lnTo>
                    <a:pt x="2001012" y="3090672"/>
                  </a:lnTo>
                  <a:lnTo>
                    <a:pt x="2001012" y="0"/>
                  </a:lnTo>
                  <a:close/>
                </a:path>
                <a:path w="3525520" h="3091179" extrusionOk="0">
                  <a:moveTo>
                    <a:pt x="3524999" y="141732"/>
                  </a:moveTo>
                  <a:lnTo>
                    <a:pt x="3048000" y="141732"/>
                  </a:lnTo>
                  <a:lnTo>
                    <a:pt x="3048000" y="3090672"/>
                  </a:lnTo>
                  <a:lnTo>
                    <a:pt x="3524999" y="3090672"/>
                  </a:lnTo>
                  <a:lnTo>
                    <a:pt x="3524999" y="14173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577327" y="2741675"/>
              <a:ext cx="478790" cy="2494915"/>
            </a:xfrm>
            <a:custGeom>
              <a:avLst/>
              <a:gdLst/>
              <a:ahLst/>
              <a:cxnLst/>
              <a:rect l="l" t="t" r="r" b="b"/>
              <a:pathLst>
                <a:path w="478790" h="2494915" extrusionOk="0">
                  <a:moveTo>
                    <a:pt x="478535" y="0"/>
                  </a:moveTo>
                  <a:lnTo>
                    <a:pt x="0" y="0"/>
                  </a:lnTo>
                  <a:lnTo>
                    <a:pt x="0" y="2494788"/>
                  </a:lnTo>
                  <a:lnTo>
                    <a:pt x="478535" y="2494788"/>
                  </a:lnTo>
                  <a:lnTo>
                    <a:pt x="478535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9101328" y="2252471"/>
              <a:ext cx="2001520" cy="2984500"/>
            </a:xfrm>
            <a:custGeom>
              <a:avLst/>
              <a:gdLst/>
              <a:ahLst/>
              <a:cxnLst/>
              <a:rect l="l" t="t" r="r" b="b"/>
              <a:pathLst>
                <a:path w="2001520" h="2984500" extrusionOk="0">
                  <a:moveTo>
                    <a:pt x="477012" y="268224"/>
                  </a:moveTo>
                  <a:lnTo>
                    <a:pt x="0" y="268224"/>
                  </a:lnTo>
                  <a:lnTo>
                    <a:pt x="0" y="2983992"/>
                  </a:lnTo>
                  <a:lnTo>
                    <a:pt x="477012" y="2983992"/>
                  </a:lnTo>
                  <a:lnTo>
                    <a:pt x="477012" y="268224"/>
                  </a:lnTo>
                  <a:close/>
                </a:path>
                <a:path w="2001520" h="2984500" extrusionOk="0">
                  <a:moveTo>
                    <a:pt x="2001012" y="0"/>
                  </a:moveTo>
                  <a:lnTo>
                    <a:pt x="1524000" y="0"/>
                  </a:lnTo>
                  <a:lnTo>
                    <a:pt x="1524000" y="2983992"/>
                  </a:lnTo>
                  <a:lnTo>
                    <a:pt x="2001012" y="2983992"/>
                  </a:lnTo>
                  <a:lnTo>
                    <a:pt x="20010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960119" y="5236464"/>
              <a:ext cx="10665460" cy="55243"/>
            </a:xfrm>
            <a:custGeom>
              <a:avLst/>
              <a:gdLst/>
              <a:ahLst/>
              <a:cxnLst/>
              <a:rect l="l" t="t" r="r" b="b"/>
              <a:pathLst>
                <a:path w="10665460" h="55245" extrusionOk="0">
                  <a:moveTo>
                    <a:pt x="0" y="0"/>
                  </a:moveTo>
                  <a:lnTo>
                    <a:pt x="10664952" y="0"/>
                  </a:lnTo>
                </a:path>
                <a:path w="1066546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665460" h="55245" extrusionOk="0">
                  <a:moveTo>
                    <a:pt x="1524000" y="0"/>
                  </a:moveTo>
                  <a:lnTo>
                    <a:pt x="1524000" y="54864"/>
                  </a:lnTo>
                </a:path>
                <a:path w="10665460" h="55245" extrusionOk="0">
                  <a:moveTo>
                    <a:pt x="3048000" y="0"/>
                  </a:moveTo>
                  <a:lnTo>
                    <a:pt x="3048000" y="54864"/>
                  </a:lnTo>
                </a:path>
                <a:path w="10665460" h="55245" extrusionOk="0">
                  <a:moveTo>
                    <a:pt x="4572000" y="0"/>
                  </a:moveTo>
                  <a:lnTo>
                    <a:pt x="4572000" y="54864"/>
                  </a:lnTo>
                </a:path>
                <a:path w="10665460" h="55245" extrusionOk="0">
                  <a:moveTo>
                    <a:pt x="6094476" y="0"/>
                  </a:moveTo>
                  <a:lnTo>
                    <a:pt x="6094476" y="54864"/>
                  </a:lnTo>
                </a:path>
                <a:path w="10665460" h="55245" extrusionOk="0">
                  <a:moveTo>
                    <a:pt x="7618476" y="0"/>
                  </a:moveTo>
                  <a:lnTo>
                    <a:pt x="7618476" y="54864"/>
                  </a:lnTo>
                </a:path>
                <a:path w="10665460" h="55245" extrusionOk="0">
                  <a:moveTo>
                    <a:pt x="9142476" y="0"/>
                  </a:moveTo>
                  <a:lnTo>
                    <a:pt x="9142476" y="54864"/>
                  </a:lnTo>
                </a:path>
                <a:path w="10665460" h="55245" extrusionOk="0">
                  <a:moveTo>
                    <a:pt x="10664952" y="0"/>
                  </a:moveTo>
                  <a:lnTo>
                    <a:pt x="10664952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3012185" y="2104136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73.28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4449826" y="5744010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4536185" y="185635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6059804" y="199834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7583551" y="245186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227566" y="223151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630916" y="1961845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591413" y="2772537"/>
            <a:ext cx="226695" cy="2567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591413" y="238455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91413" y="199656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91439" y="1220470"/>
            <a:ext cx="1463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100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defRPr/>
            </a:pPr>
            <a:endParaRPr sz="125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tabLst>
                <a:tab pos="1009015" algn="l"/>
              </a:tabLst>
              <a:defRPr/>
            </a:pPr>
            <a:r>
              <a:rPr sz="2100" spc="15" baseline="30000">
                <a:solidFill>
                  <a:srgbClr val="585858"/>
                </a:solidFill>
                <a:latin typeface="Arial MT"/>
                <a:cs typeface="Arial MT"/>
              </a:rPr>
              <a:t>90	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1100124" y="5317693"/>
            <a:ext cx="1244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2640583" y="5317693"/>
            <a:ext cx="12122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191380" y="5317693"/>
            <a:ext cx="115760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849492" y="5317693"/>
            <a:ext cx="88963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349108" y="5317693"/>
            <a:ext cx="88836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8693022" y="5317693"/>
            <a:ext cx="129667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Ór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ter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301096" y="5317693"/>
            <a:ext cx="112903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35407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105"/>
              <a:t>F92.COVID-19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097089" y="1648967"/>
            <a:ext cx="10349865" cy="3549650"/>
            <a:chOff x="1097089" y="1648967"/>
            <a:chExt cx="10349865" cy="3549650"/>
          </a:xfrm>
        </p:grpSpPr>
        <p:sp>
          <p:nvSpPr>
            <p:cNvPr id="5" name="object 5"/>
            <p:cNvSpPr/>
            <p:nvPr/>
          </p:nvSpPr>
          <p:spPr bwMode="auto">
            <a:xfrm>
              <a:off x="1609344" y="1648967"/>
              <a:ext cx="463550" cy="3495040"/>
            </a:xfrm>
            <a:custGeom>
              <a:avLst/>
              <a:gdLst/>
              <a:ahLst/>
              <a:cxnLst/>
              <a:rect l="l" t="t" r="r" b="b"/>
              <a:pathLst>
                <a:path w="463550" h="3495040" extrusionOk="0">
                  <a:moveTo>
                    <a:pt x="463295" y="0"/>
                  </a:moveTo>
                  <a:lnTo>
                    <a:pt x="0" y="0"/>
                  </a:lnTo>
                  <a:lnTo>
                    <a:pt x="0" y="3494532"/>
                  </a:lnTo>
                  <a:lnTo>
                    <a:pt x="463295" y="3494532"/>
                  </a:lnTo>
                  <a:lnTo>
                    <a:pt x="46329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86100" y="1816607"/>
              <a:ext cx="3418840" cy="3327400"/>
            </a:xfrm>
            <a:custGeom>
              <a:avLst/>
              <a:gdLst/>
              <a:ahLst/>
              <a:cxnLst/>
              <a:rect l="l" t="t" r="r" b="b"/>
              <a:pathLst>
                <a:path w="3418840" h="3327400" extrusionOk="0">
                  <a:moveTo>
                    <a:pt x="463296" y="102120"/>
                  </a:moveTo>
                  <a:lnTo>
                    <a:pt x="0" y="102120"/>
                  </a:lnTo>
                  <a:lnTo>
                    <a:pt x="0" y="3326892"/>
                  </a:lnTo>
                  <a:lnTo>
                    <a:pt x="463296" y="3326892"/>
                  </a:lnTo>
                  <a:lnTo>
                    <a:pt x="463296" y="102120"/>
                  </a:lnTo>
                  <a:close/>
                </a:path>
                <a:path w="3418840" h="3327400" extrusionOk="0">
                  <a:moveTo>
                    <a:pt x="1940052" y="0"/>
                  </a:moveTo>
                  <a:lnTo>
                    <a:pt x="1476756" y="0"/>
                  </a:lnTo>
                  <a:lnTo>
                    <a:pt x="1476756" y="3326892"/>
                  </a:lnTo>
                  <a:lnTo>
                    <a:pt x="1940052" y="3326892"/>
                  </a:lnTo>
                  <a:lnTo>
                    <a:pt x="1940052" y="0"/>
                  </a:lnTo>
                  <a:close/>
                </a:path>
                <a:path w="3418840" h="3327400" extrusionOk="0">
                  <a:moveTo>
                    <a:pt x="3418319" y="85344"/>
                  </a:moveTo>
                  <a:lnTo>
                    <a:pt x="2955036" y="85344"/>
                  </a:lnTo>
                  <a:lnTo>
                    <a:pt x="2955036" y="3326892"/>
                  </a:lnTo>
                  <a:lnTo>
                    <a:pt x="3418319" y="3326892"/>
                  </a:lnTo>
                  <a:lnTo>
                    <a:pt x="3418319" y="8534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517892" y="2258580"/>
              <a:ext cx="1940560" cy="2885440"/>
            </a:xfrm>
            <a:custGeom>
              <a:avLst/>
              <a:gdLst/>
              <a:ahLst/>
              <a:cxnLst/>
              <a:rect l="l" t="t" r="r" b="b"/>
              <a:pathLst>
                <a:path w="1940559" h="2885440" extrusionOk="0">
                  <a:moveTo>
                    <a:pt x="463296" y="73139"/>
                  </a:moveTo>
                  <a:lnTo>
                    <a:pt x="0" y="73139"/>
                  </a:lnTo>
                  <a:lnTo>
                    <a:pt x="0" y="2884919"/>
                  </a:lnTo>
                  <a:lnTo>
                    <a:pt x="463296" y="2884919"/>
                  </a:lnTo>
                  <a:lnTo>
                    <a:pt x="463296" y="73139"/>
                  </a:lnTo>
                  <a:close/>
                </a:path>
                <a:path w="1940559" h="2885440" extrusionOk="0">
                  <a:moveTo>
                    <a:pt x="1940052" y="0"/>
                  </a:moveTo>
                  <a:lnTo>
                    <a:pt x="1476756" y="0"/>
                  </a:lnTo>
                  <a:lnTo>
                    <a:pt x="1476756" y="2884919"/>
                  </a:lnTo>
                  <a:lnTo>
                    <a:pt x="1940052" y="2884919"/>
                  </a:lnTo>
                  <a:lnTo>
                    <a:pt x="194005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0472928" y="1839467"/>
              <a:ext cx="463550" cy="3304540"/>
            </a:xfrm>
            <a:custGeom>
              <a:avLst/>
              <a:gdLst/>
              <a:ahLst/>
              <a:cxnLst/>
              <a:rect l="l" t="t" r="r" b="b"/>
              <a:pathLst>
                <a:path w="463550" h="3304540" extrusionOk="0">
                  <a:moveTo>
                    <a:pt x="463296" y="0"/>
                  </a:moveTo>
                  <a:lnTo>
                    <a:pt x="0" y="0"/>
                  </a:lnTo>
                  <a:lnTo>
                    <a:pt x="0" y="3304032"/>
                  </a:lnTo>
                  <a:lnTo>
                    <a:pt x="463296" y="3304032"/>
                  </a:lnTo>
                  <a:lnTo>
                    <a:pt x="46329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101852" y="5143500"/>
              <a:ext cx="10340340" cy="55243"/>
            </a:xfrm>
            <a:custGeom>
              <a:avLst/>
              <a:gdLst/>
              <a:ahLst/>
              <a:cxnLst/>
              <a:rect l="l" t="t" r="r" b="b"/>
              <a:pathLst>
                <a:path w="10340340" h="55245" extrusionOk="0">
                  <a:moveTo>
                    <a:pt x="0" y="0"/>
                  </a:moveTo>
                  <a:lnTo>
                    <a:pt x="10340340" y="0"/>
                  </a:lnTo>
                </a:path>
                <a:path w="1034034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340340" h="55245" extrusionOk="0">
                  <a:moveTo>
                    <a:pt x="1476755" y="0"/>
                  </a:moveTo>
                  <a:lnTo>
                    <a:pt x="1476755" y="54863"/>
                  </a:lnTo>
                </a:path>
                <a:path w="10340340" h="55245" extrusionOk="0">
                  <a:moveTo>
                    <a:pt x="2955036" y="0"/>
                  </a:moveTo>
                  <a:lnTo>
                    <a:pt x="2955036" y="54863"/>
                  </a:lnTo>
                </a:path>
                <a:path w="10340340" h="55245" extrusionOk="0">
                  <a:moveTo>
                    <a:pt x="4431792" y="0"/>
                  </a:moveTo>
                  <a:lnTo>
                    <a:pt x="4431792" y="54863"/>
                  </a:lnTo>
                </a:path>
                <a:path w="10340340" h="55245" extrusionOk="0">
                  <a:moveTo>
                    <a:pt x="5908548" y="0"/>
                  </a:moveTo>
                  <a:lnTo>
                    <a:pt x="5908548" y="54863"/>
                  </a:lnTo>
                </a:path>
                <a:path w="10340340" h="55245" extrusionOk="0">
                  <a:moveTo>
                    <a:pt x="7386828" y="0"/>
                  </a:moveTo>
                  <a:lnTo>
                    <a:pt x="7386828" y="54863"/>
                  </a:lnTo>
                </a:path>
                <a:path w="10340340" h="55245" extrusionOk="0">
                  <a:moveTo>
                    <a:pt x="8863584" y="0"/>
                  </a:moveTo>
                  <a:lnTo>
                    <a:pt x="8863584" y="54863"/>
                  </a:lnTo>
                </a:path>
                <a:path w="10340340" h="55245" extrusionOk="0">
                  <a:moveTo>
                    <a:pt x="10340340" y="0"/>
                  </a:moveTo>
                  <a:lnTo>
                    <a:pt x="10340340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606041" y="135953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475226" y="5651351"/>
            <a:ext cx="6426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5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z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083814" y="162890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561078" y="152742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038469" y="16116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516114" y="204165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8993505" y="19693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470895" y="154940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32536" y="2482418"/>
            <a:ext cx="226695" cy="2764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32536" y="2062099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32536" y="1641094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32536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218082" y="5225288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712211" y="5225288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216653" y="5225288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462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5828538" y="5225288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7281798" y="5225288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8579611" y="5225288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0141457" y="5225288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45"/>
              <a:t>F93.Disponibilidad</a:t>
            </a:r>
            <a:r>
              <a:rPr spc="-40"/>
              <a:t> </a:t>
            </a:r>
            <a:r>
              <a:rPr spc="165"/>
              <a:t>de</a:t>
            </a:r>
            <a:r>
              <a:rPr spc="-60"/>
              <a:t> </a:t>
            </a:r>
            <a:r>
              <a:rPr spc="55"/>
              <a:t>recursos </a:t>
            </a:r>
            <a:r>
              <a:rPr spc="-1155"/>
              <a:t> </a:t>
            </a:r>
            <a:r>
              <a:rPr spc="50"/>
              <a:t>materiales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116901" y="2174748"/>
            <a:ext cx="10513060" cy="2891154"/>
            <a:chOff x="1116901" y="2174748"/>
            <a:chExt cx="10513060" cy="2891154"/>
          </a:xfrm>
        </p:grpSpPr>
        <p:sp>
          <p:nvSpPr>
            <p:cNvPr id="5" name="object 5"/>
            <p:cNvSpPr/>
            <p:nvPr/>
          </p:nvSpPr>
          <p:spPr bwMode="auto">
            <a:xfrm>
              <a:off x="1636776" y="2174748"/>
              <a:ext cx="471170" cy="2836545"/>
            </a:xfrm>
            <a:custGeom>
              <a:avLst/>
              <a:gdLst/>
              <a:ahLst/>
              <a:cxnLst/>
              <a:rect l="l" t="t" r="r" b="b"/>
              <a:pathLst>
                <a:path w="471169" h="2836545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2836164"/>
                  </a:lnTo>
                  <a:lnTo>
                    <a:pt x="470915" y="2836164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137916" y="2429255"/>
              <a:ext cx="3472179" cy="2581910"/>
            </a:xfrm>
            <a:custGeom>
              <a:avLst/>
              <a:gdLst/>
              <a:ahLst/>
              <a:cxnLst/>
              <a:rect l="l" t="t" r="r" b="b"/>
              <a:pathLst>
                <a:path w="3472179" h="2581910" extrusionOk="0">
                  <a:moveTo>
                    <a:pt x="470916" y="306324"/>
                  </a:moveTo>
                  <a:lnTo>
                    <a:pt x="0" y="306324"/>
                  </a:lnTo>
                  <a:lnTo>
                    <a:pt x="0" y="2581656"/>
                  </a:lnTo>
                  <a:lnTo>
                    <a:pt x="470916" y="2581656"/>
                  </a:lnTo>
                  <a:lnTo>
                    <a:pt x="470916" y="306324"/>
                  </a:lnTo>
                  <a:close/>
                </a:path>
                <a:path w="3472179" h="2581910" extrusionOk="0">
                  <a:moveTo>
                    <a:pt x="1970532" y="0"/>
                  </a:moveTo>
                  <a:lnTo>
                    <a:pt x="1499616" y="0"/>
                  </a:lnTo>
                  <a:lnTo>
                    <a:pt x="1499616" y="2581656"/>
                  </a:lnTo>
                  <a:lnTo>
                    <a:pt x="1970532" y="2581656"/>
                  </a:lnTo>
                  <a:lnTo>
                    <a:pt x="1970532" y="0"/>
                  </a:lnTo>
                  <a:close/>
                </a:path>
                <a:path w="3472179" h="2581910" extrusionOk="0">
                  <a:moveTo>
                    <a:pt x="3471672" y="291084"/>
                  </a:moveTo>
                  <a:lnTo>
                    <a:pt x="3000756" y="291084"/>
                  </a:lnTo>
                  <a:lnTo>
                    <a:pt x="3000756" y="2581656"/>
                  </a:lnTo>
                  <a:lnTo>
                    <a:pt x="3471672" y="2581656"/>
                  </a:lnTo>
                  <a:lnTo>
                    <a:pt x="3471672" y="291084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639812" y="2788919"/>
              <a:ext cx="1971039" cy="2222500"/>
            </a:xfrm>
            <a:custGeom>
              <a:avLst/>
              <a:gdLst/>
              <a:ahLst/>
              <a:cxnLst/>
              <a:rect l="l" t="t" r="r" b="b"/>
              <a:pathLst>
                <a:path w="1971040" h="2222500" extrusionOk="0">
                  <a:moveTo>
                    <a:pt x="469392" y="106680"/>
                  </a:moveTo>
                  <a:lnTo>
                    <a:pt x="0" y="106680"/>
                  </a:lnTo>
                  <a:lnTo>
                    <a:pt x="0" y="2221992"/>
                  </a:lnTo>
                  <a:lnTo>
                    <a:pt x="469392" y="2221992"/>
                  </a:lnTo>
                  <a:lnTo>
                    <a:pt x="469392" y="106680"/>
                  </a:lnTo>
                  <a:close/>
                </a:path>
                <a:path w="1971040" h="2222500" extrusionOk="0">
                  <a:moveTo>
                    <a:pt x="1970532" y="0"/>
                  </a:moveTo>
                  <a:lnTo>
                    <a:pt x="1499616" y="0"/>
                  </a:lnTo>
                  <a:lnTo>
                    <a:pt x="1499616" y="2221992"/>
                  </a:lnTo>
                  <a:lnTo>
                    <a:pt x="1970532" y="2221992"/>
                  </a:lnTo>
                  <a:lnTo>
                    <a:pt x="1970532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0640568" y="2674620"/>
              <a:ext cx="469900" cy="2336800"/>
            </a:xfrm>
            <a:custGeom>
              <a:avLst/>
              <a:gdLst/>
              <a:ahLst/>
              <a:cxnLst/>
              <a:rect l="l" t="t" r="r" b="b"/>
              <a:pathLst>
                <a:path w="469900" h="2336800" extrusionOk="0">
                  <a:moveTo>
                    <a:pt x="469392" y="0"/>
                  </a:moveTo>
                  <a:lnTo>
                    <a:pt x="0" y="0"/>
                  </a:lnTo>
                  <a:lnTo>
                    <a:pt x="0" y="2336291"/>
                  </a:lnTo>
                  <a:lnTo>
                    <a:pt x="469392" y="2336291"/>
                  </a:lnTo>
                  <a:lnTo>
                    <a:pt x="46939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121663" y="5010912"/>
              <a:ext cx="10503535" cy="55243"/>
            </a:xfrm>
            <a:custGeom>
              <a:avLst/>
              <a:gdLst/>
              <a:ahLst/>
              <a:cxnLst/>
              <a:rect l="l" t="t" r="r" b="b"/>
              <a:pathLst>
                <a:path w="10503535" h="55245" extrusionOk="0">
                  <a:moveTo>
                    <a:pt x="0" y="0"/>
                  </a:moveTo>
                  <a:lnTo>
                    <a:pt x="10503408" y="0"/>
                  </a:lnTo>
                </a:path>
                <a:path w="10503535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503535" h="55245" extrusionOk="0">
                  <a:moveTo>
                    <a:pt x="1501140" y="0"/>
                  </a:moveTo>
                  <a:lnTo>
                    <a:pt x="1501140" y="54863"/>
                  </a:lnTo>
                </a:path>
                <a:path w="10503535" h="55245" extrusionOk="0">
                  <a:moveTo>
                    <a:pt x="3000756" y="0"/>
                  </a:moveTo>
                  <a:lnTo>
                    <a:pt x="3000756" y="54863"/>
                  </a:lnTo>
                </a:path>
                <a:path w="10503535" h="55245" extrusionOk="0">
                  <a:moveTo>
                    <a:pt x="4501896" y="0"/>
                  </a:moveTo>
                  <a:lnTo>
                    <a:pt x="4501896" y="54863"/>
                  </a:lnTo>
                </a:path>
                <a:path w="10503535" h="55245" extrusionOk="0">
                  <a:moveTo>
                    <a:pt x="6003036" y="0"/>
                  </a:moveTo>
                  <a:lnTo>
                    <a:pt x="6003036" y="54863"/>
                  </a:lnTo>
                </a:path>
                <a:path w="10503535" h="55245" extrusionOk="0">
                  <a:moveTo>
                    <a:pt x="7502652" y="0"/>
                  </a:moveTo>
                  <a:lnTo>
                    <a:pt x="7502652" y="54863"/>
                  </a:lnTo>
                </a:path>
                <a:path w="10503535" h="55245" extrusionOk="0">
                  <a:moveTo>
                    <a:pt x="9003792" y="0"/>
                  </a:moveTo>
                  <a:lnTo>
                    <a:pt x="9003792" y="54863"/>
                  </a:lnTo>
                </a:path>
                <a:path w="10503535" h="55245" extrusionOk="0">
                  <a:moveTo>
                    <a:pt x="10503408" y="0"/>
                  </a:moveTo>
                  <a:lnTo>
                    <a:pt x="10503408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688083" y="1884933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138677" y="2446096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639183" y="213893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139941" y="243027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640573" y="260553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141332" y="249885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641838" y="2385136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52983" y="1522196"/>
            <a:ext cx="327025" cy="3592195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69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69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8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250086" y="509270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2767710" y="509270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295013" y="5092700"/>
            <a:ext cx="1157605" cy="6502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065" marR="5080" indent="635" algn="ctr">
              <a:lnSpc>
                <a:spcPct val="96200"/>
              </a:lnSpc>
              <a:spcBef>
                <a:spcPts val="16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930265" y="5092700"/>
            <a:ext cx="88963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Operaciones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406767" y="5092700"/>
            <a:ext cx="88773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5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727693" y="5092700"/>
            <a:ext cx="129730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312654" y="5092700"/>
            <a:ext cx="112839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316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30"/>
              <a:t>F94.Identidad</a:t>
            </a:r>
            <a:r>
              <a:rPr spc="-65"/>
              <a:t> </a:t>
            </a:r>
            <a:r>
              <a:rPr spc="165"/>
              <a:t>con</a:t>
            </a:r>
            <a:r>
              <a:rPr spc="-90"/>
              <a:t> </a:t>
            </a:r>
            <a:r>
              <a:rPr spc="-15"/>
              <a:t>la</a:t>
            </a:r>
            <a:r>
              <a:rPr spc="-110"/>
              <a:t> </a:t>
            </a:r>
            <a:r>
              <a:rPr spc="65"/>
              <a:t>institución</a:t>
            </a:r>
            <a:endParaRPr/>
          </a:p>
        </p:txBody>
      </p:sp>
      <p:sp>
        <p:nvSpPr>
          <p:cNvPr id="3" name="object 3"/>
          <p:cNvSpPr txBox="1"/>
          <p:nvPr/>
        </p:nvSpPr>
        <p:spPr bwMode="auto">
          <a:xfrm>
            <a:off x="1186467" y="1061085"/>
            <a:ext cx="1595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 spc="-15">
                <a:solidFill>
                  <a:srgbClr val="6D152D"/>
                </a:solidFill>
                <a:latin typeface="Tahoma"/>
                <a:cs typeface="Tahoma"/>
              </a:rPr>
              <a:t>a</a:t>
            </a:r>
            <a:r>
              <a:rPr sz="4000" b="1" spc="-30">
                <a:solidFill>
                  <a:srgbClr val="6D152D"/>
                </a:solidFill>
                <a:latin typeface="Tahoma"/>
                <a:cs typeface="Tahoma"/>
              </a:rPr>
              <a:t>l</a:t>
            </a:r>
            <a:r>
              <a:rPr sz="4000" b="1" spc="40">
                <a:solidFill>
                  <a:srgbClr val="6D152D"/>
                </a:solidFill>
                <a:latin typeface="Tahoma"/>
                <a:cs typeface="Tahoma"/>
              </a:rPr>
              <a:t>ores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1197673" y="1693164"/>
            <a:ext cx="10432414" cy="3598545"/>
            <a:chOff x="1197673" y="1693164"/>
            <a:chExt cx="10432414" cy="3598545"/>
          </a:xfrm>
        </p:grpSpPr>
        <p:sp>
          <p:nvSpPr>
            <p:cNvPr id="6" name="object 6"/>
            <p:cNvSpPr/>
            <p:nvPr/>
          </p:nvSpPr>
          <p:spPr bwMode="auto">
            <a:xfrm>
              <a:off x="1712976" y="1842516"/>
              <a:ext cx="466725" cy="3394075"/>
            </a:xfrm>
            <a:custGeom>
              <a:avLst/>
              <a:gdLst/>
              <a:ahLst/>
              <a:cxnLst/>
              <a:rect l="l" t="t" r="r" b="b"/>
              <a:pathLst>
                <a:path w="466725" h="3394075" extrusionOk="0">
                  <a:moveTo>
                    <a:pt x="466344" y="0"/>
                  </a:moveTo>
                  <a:lnTo>
                    <a:pt x="0" y="0"/>
                  </a:lnTo>
                  <a:lnTo>
                    <a:pt x="0" y="3393948"/>
                  </a:lnTo>
                  <a:lnTo>
                    <a:pt x="466344" y="3393948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3201924" y="2043684"/>
              <a:ext cx="466725" cy="3192780"/>
            </a:xfrm>
            <a:custGeom>
              <a:avLst/>
              <a:gdLst/>
              <a:ahLst/>
              <a:cxnLst/>
              <a:rect l="l" t="t" r="r" b="b"/>
              <a:pathLst>
                <a:path w="466725" h="3192779" extrusionOk="0">
                  <a:moveTo>
                    <a:pt x="466344" y="0"/>
                  </a:moveTo>
                  <a:lnTo>
                    <a:pt x="0" y="0"/>
                  </a:lnTo>
                  <a:lnTo>
                    <a:pt x="0" y="3192780"/>
                  </a:lnTo>
                  <a:lnTo>
                    <a:pt x="466344" y="3192780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690871" y="1693164"/>
              <a:ext cx="466725" cy="3543300"/>
            </a:xfrm>
            <a:custGeom>
              <a:avLst/>
              <a:gdLst/>
              <a:ahLst/>
              <a:cxnLst/>
              <a:rect l="l" t="t" r="r" b="b"/>
              <a:pathLst>
                <a:path w="466725" h="3543300" extrusionOk="0">
                  <a:moveTo>
                    <a:pt x="466344" y="0"/>
                  </a:moveTo>
                  <a:lnTo>
                    <a:pt x="0" y="0"/>
                  </a:lnTo>
                  <a:lnTo>
                    <a:pt x="0" y="3543300"/>
                  </a:lnTo>
                  <a:lnTo>
                    <a:pt x="466344" y="3543300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6179820" y="1938527"/>
              <a:ext cx="4935220" cy="3298190"/>
            </a:xfrm>
            <a:custGeom>
              <a:avLst/>
              <a:gdLst/>
              <a:ahLst/>
              <a:cxnLst/>
              <a:rect l="l" t="t" r="r" b="b"/>
              <a:pathLst>
                <a:path w="4935220" h="3298190" extrusionOk="0">
                  <a:moveTo>
                    <a:pt x="467868" y="89916"/>
                  </a:moveTo>
                  <a:lnTo>
                    <a:pt x="0" y="89916"/>
                  </a:lnTo>
                  <a:lnTo>
                    <a:pt x="0" y="3297936"/>
                  </a:lnTo>
                  <a:lnTo>
                    <a:pt x="467868" y="3297936"/>
                  </a:lnTo>
                  <a:lnTo>
                    <a:pt x="467868" y="89916"/>
                  </a:lnTo>
                  <a:close/>
                </a:path>
                <a:path w="4935220" h="3298190" extrusionOk="0">
                  <a:moveTo>
                    <a:pt x="1956816" y="347472"/>
                  </a:moveTo>
                  <a:lnTo>
                    <a:pt x="1488948" y="347472"/>
                  </a:lnTo>
                  <a:lnTo>
                    <a:pt x="1488948" y="3297936"/>
                  </a:lnTo>
                  <a:lnTo>
                    <a:pt x="1956816" y="3297936"/>
                  </a:lnTo>
                  <a:lnTo>
                    <a:pt x="1956816" y="347472"/>
                  </a:lnTo>
                  <a:close/>
                </a:path>
                <a:path w="4935220" h="3298190" extrusionOk="0">
                  <a:moveTo>
                    <a:pt x="3445764" y="306324"/>
                  </a:moveTo>
                  <a:lnTo>
                    <a:pt x="2979420" y="306324"/>
                  </a:lnTo>
                  <a:lnTo>
                    <a:pt x="2979420" y="3297936"/>
                  </a:lnTo>
                  <a:lnTo>
                    <a:pt x="3445764" y="3297936"/>
                  </a:lnTo>
                  <a:lnTo>
                    <a:pt x="3445764" y="306324"/>
                  </a:lnTo>
                  <a:close/>
                </a:path>
                <a:path w="4935220" h="3298190" extrusionOk="0">
                  <a:moveTo>
                    <a:pt x="4934712" y="0"/>
                  </a:moveTo>
                  <a:lnTo>
                    <a:pt x="4468368" y="0"/>
                  </a:lnTo>
                  <a:lnTo>
                    <a:pt x="4468368" y="3297936"/>
                  </a:lnTo>
                  <a:lnTo>
                    <a:pt x="4934712" y="3297936"/>
                  </a:lnTo>
                  <a:lnTo>
                    <a:pt x="49347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2436" y="5236464"/>
              <a:ext cx="10422890" cy="55243"/>
            </a:xfrm>
            <a:custGeom>
              <a:avLst/>
              <a:gdLst/>
              <a:ahLst/>
              <a:cxnLst/>
              <a:rect l="l" t="t" r="r" b="b"/>
              <a:pathLst>
                <a:path w="10422890" h="55245" extrusionOk="0">
                  <a:moveTo>
                    <a:pt x="0" y="0"/>
                  </a:moveTo>
                  <a:lnTo>
                    <a:pt x="10422636" y="0"/>
                  </a:lnTo>
                </a:path>
                <a:path w="1042289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10422890" h="55245" extrusionOk="0">
                  <a:moveTo>
                    <a:pt x="1488947" y="0"/>
                  </a:moveTo>
                  <a:lnTo>
                    <a:pt x="1488947" y="54864"/>
                  </a:lnTo>
                </a:path>
                <a:path w="10422890" h="55245" extrusionOk="0">
                  <a:moveTo>
                    <a:pt x="2977896" y="0"/>
                  </a:moveTo>
                  <a:lnTo>
                    <a:pt x="2977896" y="54864"/>
                  </a:lnTo>
                </a:path>
                <a:path w="10422890" h="55245" extrusionOk="0">
                  <a:moveTo>
                    <a:pt x="4466844" y="0"/>
                  </a:moveTo>
                  <a:lnTo>
                    <a:pt x="4466844" y="54864"/>
                  </a:lnTo>
                </a:path>
                <a:path w="10422890" h="55245" extrusionOk="0">
                  <a:moveTo>
                    <a:pt x="5955792" y="0"/>
                  </a:moveTo>
                  <a:lnTo>
                    <a:pt x="5955792" y="54864"/>
                  </a:lnTo>
                </a:path>
                <a:path w="10422890" h="55245" extrusionOk="0">
                  <a:moveTo>
                    <a:pt x="7444740" y="0"/>
                  </a:moveTo>
                  <a:lnTo>
                    <a:pt x="7444740" y="54864"/>
                  </a:lnTo>
                </a:path>
                <a:path w="10422890" h="55245" extrusionOk="0">
                  <a:moveTo>
                    <a:pt x="8933688" y="0"/>
                  </a:moveTo>
                  <a:lnTo>
                    <a:pt x="8933688" y="54864"/>
                  </a:lnTo>
                </a:path>
                <a:path w="10422890" h="55245" extrusionOk="0">
                  <a:moveTo>
                    <a:pt x="10422636" y="0"/>
                  </a:moveTo>
                  <a:lnTo>
                    <a:pt x="10422636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1762505" y="1552447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605020" y="5744010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201416" y="175298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690617" y="1403045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91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179946" y="17383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669148" y="1995677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76.08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158731" y="19545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47933" y="164846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832510" y="2384550"/>
            <a:ext cx="226695" cy="29552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spcBef>
                <a:spcPts val="13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832510" y="199656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32510" y="160858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34340" y="891286"/>
            <a:ext cx="64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defRPr/>
            </a:pPr>
            <a:r>
              <a:rPr sz="6000" b="1" spc="-240" baseline="-25000">
                <a:solidFill>
                  <a:srgbClr val="6D152D"/>
                </a:solidFill>
                <a:latin typeface="Tahoma"/>
                <a:cs typeface="Tahoma"/>
              </a:rPr>
              <a:t>y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 spc="-305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6000" b="1" spc="-3015" baseline="-25000">
                <a:solidFill>
                  <a:srgbClr val="6D152D"/>
                </a:solidFill>
                <a:latin typeface="Tahoma"/>
                <a:cs typeface="Tahoma"/>
              </a:rPr>
              <a:t>v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323847" y="5317693"/>
            <a:ext cx="12446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830195" y="5317693"/>
            <a:ext cx="121221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346194" y="5317693"/>
            <a:ext cx="115760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969889" y="5317693"/>
            <a:ext cx="88963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35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435088" y="5317693"/>
            <a:ext cx="888365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744839" y="5317693"/>
            <a:ext cx="129667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Ór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ter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318242" y="5317693"/>
            <a:ext cx="1129030" cy="4451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5"/>
              </a:spcBef>
              <a:defRPr/>
            </a:pP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t>F95.Impacto</a:t>
            </a:r>
            <a:r>
              <a:rPr spc="-3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75"/>
              <a:t> </a:t>
            </a:r>
            <a:r>
              <a:rPr spc="100"/>
              <a:t>encuesta</a:t>
            </a:r>
            <a:r>
              <a:rPr spc="-60"/>
              <a:t> </a:t>
            </a:r>
            <a:r>
              <a:rPr spc="140"/>
              <a:t>en</a:t>
            </a:r>
            <a:r>
              <a:rPr spc="-75"/>
              <a:t> </a:t>
            </a:r>
            <a:r>
              <a:rPr spc="170"/>
              <a:t>mi </a:t>
            </a:r>
            <a:r>
              <a:rPr spc="-1155"/>
              <a:t> </a:t>
            </a:r>
            <a:r>
              <a:rPr spc="65"/>
              <a:t>institución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116901" y="2212848"/>
            <a:ext cx="10410825" cy="3065145"/>
            <a:chOff x="1116901" y="2212848"/>
            <a:chExt cx="10410825" cy="3065145"/>
          </a:xfrm>
        </p:grpSpPr>
        <p:sp>
          <p:nvSpPr>
            <p:cNvPr id="5" name="object 5"/>
            <p:cNvSpPr/>
            <p:nvPr/>
          </p:nvSpPr>
          <p:spPr bwMode="auto">
            <a:xfrm>
              <a:off x="1632204" y="2212848"/>
              <a:ext cx="466725" cy="3009900"/>
            </a:xfrm>
            <a:custGeom>
              <a:avLst/>
              <a:gdLst/>
              <a:ahLst/>
              <a:cxnLst/>
              <a:rect l="l" t="t" r="r" b="b"/>
              <a:pathLst>
                <a:path w="466725" h="3009900" extrusionOk="0">
                  <a:moveTo>
                    <a:pt x="466344" y="0"/>
                  </a:moveTo>
                  <a:lnTo>
                    <a:pt x="0" y="0"/>
                  </a:lnTo>
                  <a:lnTo>
                    <a:pt x="0" y="3009900"/>
                  </a:lnTo>
                  <a:lnTo>
                    <a:pt x="466344" y="3009900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118104" y="2359151"/>
              <a:ext cx="3436620" cy="2863850"/>
            </a:xfrm>
            <a:custGeom>
              <a:avLst/>
              <a:gdLst/>
              <a:ahLst/>
              <a:cxnLst/>
              <a:rect l="l" t="t" r="r" b="b"/>
              <a:pathLst>
                <a:path w="3436620" h="2863850" extrusionOk="0">
                  <a:moveTo>
                    <a:pt x="464820" y="362724"/>
                  </a:moveTo>
                  <a:lnTo>
                    <a:pt x="0" y="362724"/>
                  </a:lnTo>
                  <a:lnTo>
                    <a:pt x="0" y="2863608"/>
                  </a:lnTo>
                  <a:lnTo>
                    <a:pt x="464820" y="2863608"/>
                  </a:lnTo>
                  <a:lnTo>
                    <a:pt x="464820" y="362724"/>
                  </a:lnTo>
                  <a:close/>
                </a:path>
                <a:path w="3436620" h="2863850" extrusionOk="0">
                  <a:moveTo>
                    <a:pt x="1950720" y="0"/>
                  </a:moveTo>
                  <a:lnTo>
                    <a:pt x="1485900" y="0"/>
                  </a:lnTo>
                  <a:lnTo>
                    <a:pt x="1485900" y="2863608"/>
                  </a:lnTo>
                  <a:lnTo>
                    <a:pt x="1950720" y="2863608"/>
                  </a:lnTo>
                  <a:lnTo>
                    <a:pt x="1950720" y="0"/>
                  </a:lnTo>
                  <a:close/>
                </a:path>
                <a:path w="3436620" h="2863850" extrusionOk="0">
                  <a:moveTo>
                    <a:pt x="3436620" y="333756"/>
                  </a:moveTo>
                  <a:lnTo>
                    <a:pt x="2971800" y="333756"/>
                  </a:lnTo>
                  <a:lnTo>
                    <a:pt x="2971800" y="2863608"/>
                  </a:lnTo>
                  <a:lnTo>
                    <a:pt x="3436620" y="2863608"/>
                  </a:lnTo>
                  <a:lnTo>
                    <a:pt x="3436620" y="333756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7575804" y="3150107"/>
              <a:ext cx="1950720" cy="2073275"/>
            </a:xfrm>
            <a:custGeom>
              <a:avLst/>
              <a:gdLst/>
              <a:ahLst/>
              <a:cxnLst/>
              <a:rect l="l" t="t" r="r" b="b"/>
              <a:pathLst>
                <a:path w="1950720" h="2073275" extrusionOk="0">
                  <a:moveTo>
                    <a:pt x="464820" y="0"/>
                  </a:moveTo>
                  <a:lnTo>
                    <a:pt x="0" y="0"/>
                  </a:lnTo>
                  <a:lnTo>
                    <a:pt x="0" y="2072652"/>
                  </a:lnTo>
                  <a:lnTo>
                    <a:pt x="464820" y="2072652"/>
                  </a:lnTo>
                  <a:lnTo>
                    <a:pt x="464820" y="0"/>
                  </a:lnTo>
                  <a:close/>
                </a:path>
                <a:path w="1950720" h="2073275" extrusionOk="0">
                  <a:moveTo>
                    <a:pt x="1950720" y="167640"/>
                  </a:moveTo>
                  <a:lnTo>
                    <a:pt x="1484376" y="167640"/>
                  </a:lnTo>
                  <a:lnTo>
                    <a:pt x="1484376" y="2072652"/>
                  </a:lnTo>
                  <a:lnTo>
                    <a:pt x="1950720" y="2072652"/>
                  </a:lnTo>
                  <a:lnTo>
                    <a:pt x="1950720" y="16764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0546080" y="2708148"/>
              <a:ext cx="466725" cy="2514600"/>
            </a:xfrm>
            <a:custGeom>
              <a:avLst/>
              <a:gdLst/>
              <a:ahLst/>
              <a:cxnLst/>
              <a:rect l="l" t="t" r="r" b="b"/>
              <a:pathLst>
                <a:path w="466725" h="2514600" extrusionOk="0">
                  <a:moveTo>
                    <a:pt x="466344" y="0"/>
                  </a:moveTo>
                  <a:lnTo>
                    <a:pt x="0" y="0"/>
                  </a:lnTo>
                  <a:lnTo>
                    <a:pt x="0" y="2514600"/>
                  </a:lnTo>
                  <a:lnTo>
                    <a:pt x="466344" y="2514600"/>
                  </a:lnTo>
                  <a:lnTo>
                    <a:pt x="46634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121663" y="5222748"/>
              <a:ext cx="10401300" cy="55243"/>
            </a:xfrm>
            <a:custGeom>
              <a:avLst/>
              <a:gdLst/>
              <a:ahLst/>
              <a:cxnLst/>
              <a:rect l="l" t="t" r="r" b="b"/>
              <a:pathLst>
                <a:path w="10401300" h="55245" extrusionOk="0">
                  <a:moveTo>
                    <a:pt x="0" y="0"/>
                  </a:moveTo>
                  <a:lnTo>
                    <a:pt x="10401300" y="0"/>
                  </a:lnTo>
                </a:path>
                <a:path w="1040130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401300" h="55245" extrusionOk="0">
                  <a:moveTo>
                    <a:pt x="1485900" y="0"/>
                  </a:moveTo>
                  <a:lnTo>
                    <a:pt x="1485900" y="54863"/>
                  </a:lnTo>
                </a:path>
                <a:path w="10401300" h="55245" extrusionOk="0">
                  <a:moveTo>
                    <a:pt x="2971800" y="0"/>
                  </a:moveTo>
                  <a:lnTo>
                    <a:pt x="2971800" y="54863"/>
                  </a:lnTo>
                </a:path>
                <a:path w="10401300" h="55245" extrusionOk="0">
                  <a:moveTo>
                    <a:pt x="4457700" y="0"/>
                  </a:moveTo>
                  <a:lnTo>
                    <a:pt x="4457700" y="54863"/>
                  </a:lnTo>
                </a:path>
                <a:path w="10401300" h="55245" extrusionOk="0">
                  <a:moveTo>
                    <a:pt x="5943600" y="0"/>
                  </a:moveTo>
                  <a:lnTo>
                    <a:pt x="5943600" y="54863"/>
                  </a:lnTo>
                </a:path>
                <a:path w="10401300" h="55245" extrusionOk="0">
                  <a:moveTo>
                    <a:pt x="7429500" y="0"/>
                  </a:moveTo>
                  <a:lnTo>
                    <a:pt x="7429500" y="54863"/>
                  </a:lnTo>
                </a:path>
                <a:path w="10401300" h="55245" extrusionOk="0">
                  <a:moveTo>
                    <a:pt x="8915400" y="0"/>
                  </a:moveTo>
                  <a:lnTo>
                    <a:pt x="8915400" y="54863"/>
                  </a:lnTo>
                </a:path>
                <a:path w="10401300" h="55245" extrusionOk="0">
                  <a:moveTo>
                    <a:pt x="10401300" y="0"/>
                  </a:moveTo>
                  <a:lnTo>
                    <a:pt x="10401300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681988" y="1923033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605020" y="5744010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117595" y="243268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603496" y="206933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089396" y="240347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575295" y="285978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061195" y="3028009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55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547095" y="241896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52983" y="1645361"/>
            <a:ext cx="327025" cy="36817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 marR="5715" algn="r">
              <a:lnSpc>
                <a:spcPct val="100000"/>
              </a:lnSpc>
              <a:spcBef>
                <a:spcPts val="10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242771" y="530479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2745485" y="530479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258183" y="5304790"/>
            <a:ext cx="115760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52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878448" y="5304790"/>
            <a:ext cx="88963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340345" y="5304790"/>
            <a:ext cx="887730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646414" y="5304790"/>
            <a:ext cx="129730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216642" y="5304790"/>
            <a:ext cx="112839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902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45"/>
              <a:t>F96.Liderazgo</a:t>
            </a:r>
            <a:r>
              <a:rPr spc="-120"/>
              <a:t> </a:t>
            </a:r>
            <a:r>
              <a:rPr spc="45"/>
              <a:t>positivo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097089" y="1604772"/>
            <a:ext cx="10532745" cy="3619500"/>
            <a:chOff x="1097089" y="1604772"/>
            <a:chExt cx="10532745" cy="3619500"/>
          </a:xfrm>
        </p:grpSpPr>
        <p:sp>
          <p:nvSpPr>
            <p:cNvPr id="5" name="object 5"/>
            <p:cNvSpPr/>
            <p:nvPr/>
          </p:nvSpPr>
          <p:spPr bwMode="auto">
            <a:xfrm>
              <a:off x="1618488" y="1604772"/>
              <a:ext cx="471170" cy="3566160"/>
            </a:xfrm>
            <a:custGeom>
              <a:avLst/>
              <a:gdLst/>
              <a:ahLst/>
              <a:cxnLst/>
              <a:rect l="l" t="t" r="r" b="b"/>
              <a:pathLst>
                <a:path w="471169" h="3566160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3566159"/>
                  </a:lnTo>
                  <a:lnTo>
                    <a:pt x="470915" y="3566159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121152" y="1976628"/>
              <a:ext cx="471170" cy="3194685"/>
            </a:xfrm>
            <a:custGeom>
              <a:avLst/>
              <a:gdLst/>
              <a:ahLst/>
              <a:cxnLst/>
              <a:rect l="l" t="t" r="r" b="b"/>
              <a:pathLst>
                <a:path w="471170" h="3194685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3194304"/>
                  </a:lnTo>
                  <a:lnTo>
                    <a:pt x="470915" y="3194304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625340" y="1667256"/>
              <a:ext cx="471170" cy="3503929"/>
            </a:xfrm>
            <a:custGeom>
              <a:avLst/>
              <a:gdLst/>
              <a:ahLst/>
              <a:cxnLst/>
              <a:rect l="l" t="t" r="r" b="b"/>
              <a:pathLst>
                <a:path w="471170" h="3503929" extrusionOk="0">
                  <a:moveTo>
                    <a:pt x="470915" y="0"/>
                  </a:moveTo>
                  <a:lnTo>
                    <a:pt x="0" y="0"/>
                  </a:lnTo>
                  <a:lnTo>
                    <a:pt x="0" y="3503676"/>
                  </a:lnTo>
                  <a:lnTo>
                    <a:pt x="470915" y="3503676"/>
                  </a:lnTo>
                  <a:lnTo>
                    <a:pt x="4709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128004" y="1956815"/>
              <a:ext cx="4982210" cy="3214370"/>
            </a:xfrm>
            <a:custGeom>
              <a:avLst/>
              <a:gdLst/>
              <a:ahLst/>
              <a:cxnLst/>
              <a:rect l="l" t="t" r="r" b="b"/>
              <a:pathLst>
                <a:path w="4982209" h="3214370" extrusionOk="0">
                  <a:moveTo>
                    <a:pt x="470916" y="33528"/>
                  </a:moveTo>
                  <a:lnTo>
                    <a:pt x="0" y="33528"/>
                  </a:lnTo>
                  <a:lnTo>
                    <a:pt x="0" y="3214116"/>
                  </a:lnTo>
                  <a:lnTo>
                    <a:pt x="470916" y="3214116"/>
                  </a:lnTo>
                  <a:lnTo>
                    <a:pt x="470916" y="33528"/>
                  </a:lnTo>
                  <a:close/>
                </a:path>
                <a:path w="4982209" h="3214370" extrusionOk="0">
                  <a:moveTo>
                    <a:pt x="1975104" y="129540"/>
                  </a:moveTo>
                  <a:lnTo>
                    <a:pt x="1504188" y="129540"/>
                  </a:lnTo>
                  <a:lnTo>
                    <a:pt x="1504188" y="3214116"/>
                  </a:lnTo>
                  <a:lnTo>
                    <a:pt x="1975104" y="3214116"/>
                  </a:lnTo>
                  <a:lnTo>
                    <a:pt x="1975104" y="129540"/>
                  </a:lnTo>
                  <a:close/>
                </a:path>
                <a:path w="4982209" h="3214370" extrusionOk="0">
                  <a:moveTo>
                    <a:pt x="3477768" y="248412"/>
                  </a:moveTo>
                  <a:lnTo>
                    <a:pt x="3006852" y="248412"/>
                  </a:lnTo>
                  <a:lnTo>
                    <a:pt x="3006852" y="3214116"/>
                  </a:lnTo>
                  <a:lnTo>
                    <a:pt x="3477768" y="3214116"/>
                  </a:lnTo>
                  <a:lnTo>
                    <a:pt x="3477768" y="248412"/>
                  </a:lnTo>
                  <a:close/>
                </a:path>
                <a:path w="4982209" h="3214370" extrusionOk="0">
                  <a:moveTo>
                    <a:pt x="4981956" y="0"/>
                  </a:moveTo>
                  <a:lnTo>
                    <a:pt x="4509516" y="0"/>
                  </a:lnTo>
                  <a:lnTo>
                    <a:pt x="4509516" y="3214116"/>
                  </a:lnTo>
                  <a:lnTo>
                    <a:pt x="4981956" y="3214116"/>
                  </a:lnTo>
                  <a:lnTo>
                    <a:pt x="498195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101852" y="5170931"/>
              <a:ext cx="10523220" cy="53340"/>
            </a:xfrm>
            <a:custGeom>
              <a:avLst/>
              <a:gdLst/>
              <a:ahLst/>
              <a:cxnLst/>
              <a:rect l="l" t="t" r="r" b="b"/>
              <a:pathLst>
                <a:path w="10523220" h="53339" extrusionOk="0">
                  <a:moveTo>
                    <a:pt x="0" y="0"/>
                  </a:moveTo>
                  <a:lnTo>
                    <a:pt x="10523220" y="0"/>
                  </a:lnTo>
                </a:path>
                <a:path w="10523220" h="53339" extrusionOk="0">
                  <a:moveTo>
                    <a:pt x="0" y="0"/>
                  </a:moveTo>
                  <a:lnTo>
                    <a:pt x="0" y="53340"/>
                  </a:lnTo>
                </a:path>
                <a:path w="10523220" h="53339" extrusionOk="0">
                  <a:moveTo>
                    <a:pt x="1502664" y="0"/>
                  </a:moveTo>
                  <a:lnTo>
                    <a:pt x="1502664" y="53340"/>
                  </a:lnTo>
                </a:path>
                <a:path w="10523220" h="53339" extrusionOk="0">
                  <a:moveTo>
                    <a:pt x="3006852" y="0"/>
                  </a:moveTo>
                  <a:lnTo>
                    <a:pt x="3006852" y="53340"/>
                  </a:lnTo>
                </a:path>
                <a:path w="10523220" h="53339" extrusionOk="0">
                  <a:moveTo>
                    <a:pt x="4509516" y="0"/>
                  </a:moveTo>
                  <a:lnTo>
                    <a:pt x="4509516" y="53340"/>
                  </a:lnTo>
                </a:path>
                <a:path w="10523220" h="53339" extrusionOk="0">
                  <a:moveTo>
                    <a:pt x="6013704" y="0"/>
                  </a:moveTo>
                  <a:lnTo>
                    <a:pt x="6013704" y="53340"/>
                  </a:lnTo>
                </a:path>
                <a:path w="10523220" h="53339" extrusionOk="0">
                  <a:moveTo>
                    <a:pt x="7516368" y="0"/>
                  </a:moveTo>
                  <a:lnTo>
                    <a:pt x="7516368" y="53340"/>
                  </a:lnTo>
                </a:path>
                <a:path w="10523220" h="53339" extrusionOk="0">
                  <a:moveTo>
                    <a:pt x="9020556" y="0"/>
                  </a:moveTo>
                  <a:lnTo>
                    <a:pt x="9020556" y="53340"/>
                  </a:lnTo>
                </a:path>
                <a:path w="10523220" h="53339" extrusionOk="0">
                  <a:moveTo>
                    <a:pt x="10523220" y="0"/>
                  </a:moveTo>
                  <a:lnTo>
                    <a:pt x="10523220" y="5334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619250" y="131470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4540758" y="5677868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173095" y="1686306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676647" y="1376933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129909" y="17005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633461" y="17971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257538" y="1914601"/>
            <a:ext cx="22732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640694" y="1667001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75.85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32536" y="2067813"/>
            <a:ext cx="226695" cy="320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32536" y="164414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32536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1231188" y="525183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2751582" y="525183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281932" y="5251830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52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919978" y="5251830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399401" y="5251830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8723121" y="5251830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311130" y="5251830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8481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10"/>
              <a:t>F97.Mejora</a:t>
            </a:r>
            <a:r>
              <a:rPr spc="-5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-15"/>
              <a:t>la</a:t>
            </a:r>
            <a:r>
              <a:rPr spc="-75"/>
              <a:t> </a:t>
            </a:r>
            <a:r>
              <a:rPr spc="90"/>
              <a:t>gestión</a:t>
            </a:r>
            <a:r>
              <a:rPr spc="-75"/>
              <a:t> </a:t>
            </a:r>
            <a:r>
              <a:rPr spc="100"/>
              <a:t>pública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043748" y="1606295"/>
            <a:ext cx="10586085" cy="3552825"/>
            <a:chOff x="1043748" y="1606295"/>
            <a:chExt cx="10586085" cy="3552825"/>
          </a:xfrm>
        </p:grpSpPr>
        <p:sp>
          <p:nvSpPr>
            <p:cNvPr id="5" name="object 5"/>
            <p:cNvSpPr/>
            <p:nvPr/>
          </p:nvSpPr>
          <p:spPr bwMode="auto">
            <a:xfrm>
              <a:off x="1566671" y="1606295"/>
              <a:ext cx="474345" cy="3497579"/>
            </a:xfrm>
            <a:custGeom>
              <a:avLst/>
              <a:gdLst/>
              <a:ahLst/>
              <a:cxnLst/>
              <a:rect l="l" t="t" r="r" b="b"/>
              <a:pathLst>
                <a:path w="474344" h="3497579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3497579"/>
                  </a:lnTo>
                  <a:lnTo>
                    <a:pt x="473964" y="3497579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78479" y="3270503"/>
              <a:ext cx="474345" cy="1833880"/>
            </a:xfrm>
            <a:custGeom>
              <a:avLst/>
              <a:gdLst/>
              <a:ahLst/>
              <a:cxnLst/>
              <a:rect l="l" t="t" r="r" b="b"/>
              <a:pathLst>
                <a:path w="474345" h="1833879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1833372"/>
                  </a:lnTo>
                  <a:lnTo>
                    <a:pt x="473964" y="1833372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588764" y="2200656"/>
              <a:ext cx="474345" cy="2903220"/>
            </a:xfrm>
            <a:custGeom>
              <a:avLst/>
              <a:gdLst/>
              <a:ahLst/>
              <a:cxnLst/>
              <a:rect l="l" t="t" r="r" b="b"/>
              <a:pathLst>
                <a:path w="474345" h="2903220" extrusionOk="0">
                  <a:moveTo>
                    <a:pt x="473963" y="0"/>
                  </a:moveTo>
                  <a:lnTo>
                    <a:pt x="0" y="0"/>
                  </a:lnTo>
                  <a:lnTo>
                    <a:pt x="0" y="2903220"/>
                  </a:lnTo>
                  <a:lnTo>
                    <a:pt x="473963" y="2903220"/>
                  </a:lnTo>
                  <a:lnTo>
                    <a:pt x="4739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100572" y="3191255"/>
              <a:ext cx="5006340" cy="1912620"/>
            </a:xfrm>
            <a:custGeom>
              <a:avLst/>
              <a:gdLst/>
              <a:ahLst/>
              <a:cxnLst/>
              <a:rect l="l" t="t" r="r" b="b"/>
              <a:pathLst>
                <a:path w="5006340" h="1912620" extrusionOk="0">
                  <a:moveTo>
                    <a:pt x="473964" y="45720"/>
                  </a:moveTo>
                  <a:lnTo>
                    <a:pt x="0" y="45720"/>
                  </a:lnTo>
                  <a:lnTo>
                    <a:pt x="0" y="1912620"/>
                  </a:lnTo>
                  <a:lnTo>
                    <a:pt x="473964" y="1912620"/>
                  </a:lnTo>
                  <a:lnTo>
                    <a:pt x="473964" y="45720"/>
                  </a:lnTo>
                  <a:close/>
                </a:path>
                <a:path w="5006340" h="1912620" extrusionOk="0">
                  <a:moveTo>
                    <a:pt x="1984248" y="548640"/>
                  </a:moveTo>
                  <a:lnTo>
                    <a:pt x="1510284" y="548640"/>
                  </a:lnTo>
                  <a:lnTo>
                    <a:pt x="1510284" y="1912620"/>
                  </a:lnTo>
                  <a:lnTo>
                    <a:pt x="1984248" y="1912620"/>
                  </a:lnTo>
                  <a:lnTo>
                    <a:pt x="1984248" y="548640"/>
                  </a:lnTo>
                  <a:close/>
                </a:path>
                <a:path w="5006340" h="1912620" extrusionOk="0">
                  <a:moveTo>
                    <a:pt x="3496056" y="467868"/>
                  </a:moveTo>
                  <a:lnTo>
                    <a:pt x="3022092" y="467868"/>
                  </a:lnTo>
                  <a:lnTo>
                    <a:pt x="3022092" y="1912620"/>
                  </a:lnTo>
                  <a:lnTo>
                    <a:pt x="3496056" y="1912620"/>
                  </a:lnTo>
                  <a:lnTo>
                    <a:pt x="3496056" y="467868"/>
                  </a:lnTo>
                  <a:close/>
                </a:path>
                <a:path w="5006340" h="1912620" extrusionOk="0">
                  <a:moveTo>
                    <a:pt x="5006340" y="0"/>
                  </a:moveTo>
                  <a:lnTo>
                    <a:pt x="4532376" y="0"/>
                  </a:lnTo>
                  <a:lnTo>
                    <a:pt x="4532376" y="1912620"/>
                  </a:lnTo>
                  <a:lnTo>
                    <a:pt x="5006340" y="1912620"/>
                  </a:lnTo>
                  <a:lnTo>
                    <a:pt x="500634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048511" y="5103875"/>
              <a:ext cx="10576560" cy="55243"/>
            </a:xfrm>
            <a:custGeom>
              <a:avLst/>
              <a:gdLst/>
              <a:ahLst/>
              <a:cxnLst/>
              <a:rect l="l" t="t" r="r" b="b"/>
              <a:pathLst>
                <a:path w="10576560" h="55245" extrusionOk="0">
                  <a:moveTo>
                    <a:pt x="0" y="0"/>
                  </a:moveTo>
                  <a:lnTo>
                    <a:pt x="10576560" y="0"/>
                  </a:lnTo>
                </a:path>
                <a:path w="1057656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576560" h="55245" extrusionOk="0">
                  <a:moveTo>
                    <a:pt x="1511808" y="0"/>
                  </a:moveTo>
                  <a:lnTo>
                    <a:pt x="1511808" y="54863"/>
                  </a:lnTo>
                </a:path>
                <a:path w="10576560" h="55245" extrusionOk="0">
                  <a:moveTo>
                    <a:pt x="3022091" y="0"/>
                  </a:moveTo>
                  <a:lnTo>
                    <a:pt x="3022091" y="54863"/>
                  </a:lnTo>
                </a:path>
                <a:path w="10576560" h="55245" extrusionOk="0">
                  <a:moveTo>
                    <a:pt x="4533900" y="0"/>
                  </a:moveTo>
                  <a:lnTo>
                    <a:pt x="4533900" y="54863"/>
                  </a:lnTo>
                </a:path>
                <a:path w="10576560" h="55245" extrusionOk="0">
                  <a:moveTo>
                    <a:pt x="6044184" y="0"/>
                  </a:moveTo>
                  <a:lnTo>
                    <a:pt x="6044184" y="54863"/>
                  </a:lnTo>
                </a:path>
                <a:path w="10576560" h="55245" extrusionOk="0">
                  <a:moveTo>
                    <a:pt x="7554467" y="0"/>
                  </a:moveTo>
                  <a:lnTo>
                    <a:pt x="7554467" y="54863"/>
                  </a:lnTo>
                </a:path>
                <a:path w="10576560" h="55245" extrusionOk="0">
                  <a:moveTo>
                    <a:pt x="9066276" y="0"/>
                  </a:moveTo>
                  <a:lnTo>
                    <a:pt x="9066276" y="54863"/>
                  </a:lnTo>
                </a:path>
                <a:path w="10576560" h="55245" extrusionOk="0">
                  <a:moveTo>
                    <a:pt x="10576560" y="0"/>
                  </a:moveTo>
                  <a:lnTo>
                    <a:pt x="10576560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1570736" y="13168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540758" y="5677868"/>
            <a:ext cx="64135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3081908" y="2980131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4643373" y="1910587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6104382" y="294690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7615555" y="345071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126728" y="337032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0637901" y="290182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79500" y="1220470"/>
            <a:ext cx="226695" cy="39871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88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86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84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7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1181811" y="5185664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2709798" y="5185664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247769" y="5185664"/>
            <a:ext cx="11576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13525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5893434" y="5185664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indent="63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380478" y="5185664"/>
            <a:ext cx="88773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8711945" y="5185664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0307193" y="5185664"/>
            <a:ext cx="1131570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Subdi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 bwMode="auto">
          <a:xfrm>
            <a:off x="1043748" y="2240279"/>
            <a:ext cx="10627360" cy="2958464"/>
            <a:chOff x="1043748" y="2240279"/>
            <a:chExt cx="10627360" cy="2958464"/>
          </a:xfrm>
        </p:grpSpPr>
        <p:sp>
          <p:nvSpPr>
            <p:cNvPr id="4" name="object 4"/>
            <p:cNvSpPr/>
            <p:nvPr/>
          </p:nvSpPr>
          <p:spPr bwMode="auto">
            <a:xfrm>
              <a:off x="1569719" y="2240279"/>
              <a:ext cx="475615" cy="2903220"/>
            </a:xfrm>
            <a:custGeom>
              <a:avLst/>
              <a:gdLst/>
              <a:ahLst/>
              <a:cxnLst/>
              <a:rect l="l" t="t" r="r" b="b"/>
              <a:pathLst>
                <a:path w="475614" h="290322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903220"/>
                  </a:lnTo>
                  <a:lnTo>
                    <a:pt x="475488" y="2903220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3086100" y="3008375"/>
              <a:ext cx="475615" cy="2135505"/>
            </a:xfrm>
            <a:custGeom>
              <a:avLst/>
              <a:gdLst/>
              <a:ahLst/>
              <a:cxnLst/>
              <a:rect l="l" t="t" r="r" b="b"/>
              <a:pathLst>
                <a:path w="475614" h="2135504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135124"/>
                  </a:lnTo>
                  <a:lnTo>
                    <a:pt x="475488" y="2135124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602479" y="2595371"/>
              <a:ext cx="475615" cy="2548255"/>
            </a:xfrm>
            <a:custGeom>
              <a:avLst/>
              <a:gdLst/>
              <a:ahLst/>
              <a:cxnLst/>
              <a:rect l="l" t="t" r="r" b="b"/>
              <a:pathLst>
                <a:path w="475614" h="2548254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2548128"/>
                  </a:lnTo>
                  <a:lnTo>
                    <a:pt x="475488" y="2548128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120384" y="2924555"/>
              <a:ext cx="5024755" cy="2219325"/>
            </a:xfrm>
            <a:custGeom>
              <a:avLst/>
              <a:gdLst/>
              <a:ahLst/>
              <a:cxnLst/>
              <a:rect l="l" t="t" r="r" b="b"/>
              <a:pathLst>
                <a:path w="5024755" h="2219325" extrusionOk="0">
                  <a:moveTo>
                    <a:pt x="475488" y="361188"/>
                  </a:moveTo>
                  <a:lnTo>
                    <a:pt x="0" y="361188"/>
                  </a:lnTo>
                  <a:lnTo>
                    <a:pt x="0" y="2218944"/>
                  </a:lnTo>
                  <a:lnTo>
                    <a:pt x="475488" y="2218944"/>
                  </a:lnTo>
                  <a:lnTo>
                    <a:pt x="475488" y="361188"/>
                  </a:lnTo>
                  <a:close/>
                </a:path>
                <a:path w="5024755" h="2219325" extrusionOk="0">
                  <a:moveTo>
                    <a:pt x="1991868" y="1100340"/>
                  </a:moveTo>
                  <a:lnTo>
                    <a:pt x="1516380" y="1100340"/>
                  </a:lnTo>
                  <a:lnTo>
                    <a:pt x="1516380" y="2218944"/>
                  </a:lnTo>
                  <a:lnTo>
                    <a:pt x="1991868" y="2218944"/>
                  </a:lnTo>
                  <a:lnTo>
                    <a:pt x="1991868" y="1100340"/>
                  </a:lnTo>
                  <a:close/>
                </a:path>
                <a:path w="5024755" h="2219325" extrusionOk="0">
                  <a:moveTo>
                    <a:pt x="3508248" y="1245108"/>
                  </a:moveTo>
                  <a:lnTo>
                    <a:pt x="3032760" y="1245108"/>
                  </a:lnTo>
                  <a:lnTo>
                    <a:pt x="3032760" y="2218944"/>
                  </a:lnTo>
                  <a:lnTo>
                    <a:pt x="3508248" y="2218944"/>
                  </a:lnTo>
                  <a:lnTo>
                    <a:pt x="3508248" y="1245108"/>
                  </a:lnTo>
                  <a:close/>
                </a:path>
                <a:path w="5024755" h="2219325" extrusionOk="0">
                  <a:moveTo>
                    <a:pt x="5024628" y="0"/>
                  </a:moveTo>
                  <a:lnTo>
                    <a:pt x="4549140" y="0"/>
                  </a:lnTo>
                  <a:lnTo>
                    <a:pt x="4549140" y="2218944"/>
                  </a:lnTo>
                  <a:lnTo>
                    <a:pt x="5024628" y="2218944"/>
                  </a:lnTo>
                  <a:lnTo>
                    <a:pt x="5024628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048511" y="5143500"/>
              <a:ext cx="10617835" cy="55243"/>
            </a:xfrm>
            <a:custGeom>
              <a:avLst/>
              <a:gdLst/>
              <a:ahLst/>
              <a:cxnLst/>
              <a:rect l="l" t="t" r="r" b="b"/>
              <a:pathLst>
                <a:path w="10617835" h="55245" extrusionOk="0">
                  <a:moveTo>
                    <a:pt x="0" y="0"/>
                  </a:moveTo>
                  <a:lnTo>
                    <a:pt x="10617708" y="0"/>
                  </a:lnTo>
                </a:path>
                <a:path w="10617835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617835" h="55245" extrusionOk="0">
                  <a:moveTo>
                    <a:pt x="1516380" y="0"/>
                  </a:moveTo>
                  <a:lnTo>
                    <a:pt x="1516380" y="54863"/>
                  </a:lnTo>
                </a:path>
                <a:path w="10617835" h="55245" extrusionOk="0">
                  <a:moveTo>
                    <a:pt x="3034284" y="0"/>
                  </a:moveTo>
                  <a:lnTo>
                    <a:pt x="3034284" y="54863"/>
                  </a:lnTo>
                </a:path>
                <a:path w="10617835" h="55245" extrusionOk="0">
                  <a:moveTo>
                    <a:pt x="4550664" y="0"/>
                  </a:moveTo>
                  <a:lnTo>
                    <a:pt x="4550664" y="54863"/>
                  </a:lnTo>
                </a:path>
                <a:path w="10617835" h="55245" extrusionOk="0">
                  <a:moveTo>
                    <a:pt x="6067044" y="0"/>
                  </a:moveTo>
                  <a:lnTo>
                    <a:pt x="6067044" y="54863"/>
                  </a:lnTo>
                </a:path>
                <a:path w="10617835" h="55245" extrusionOk="0">
                  <a:moveTo>
                    <a:pt x="7583423" y="0"/>
                  </a:moveTo>
                  <a:lnTo>
                    <a:pt x="7583423" y="54863"/>
                  </a:lnTo>
                </a:path>
                <a:path w="10617835" h="55245" extrusionOk="0">
                  <a:moveTo>
                    <a:pt x="9101328" y="0"/>
                  </a:moveTo>
                  <a:lnTo>
                    <a:pt x="9101328" y="54863"/>
                  </a:lnTo>
                </a:path>
                <a:path w="10617835" h="55245" extrusionOk="0">
                  <a:moveTo>
                    <a:pt x="10617708" y="0"/>
                  </a:moveTo>
                  <a:lnTo>
                    <a:pt x="10617708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1572513" y="195084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679500" y="5023107"/>
            <a:ext cx="226695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184859" y="5240785"/>
            <a:ext cx="124460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718561" y="5240785"/>
            <a:ext cx="121158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262373" y="5240785"/>
            <a:ext cx="1157605" cy="6419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635" algn="ctr">
              <a:lnSpc>
                <a:spcPct val="96200"/>
              </a:lnSpc>
              <a:spcBef>
                <a:spcPts val="4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913882" y="5240785"/>
            <a:ext cx="889635" cy="436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406385" y="5240785"/>
            <a:ext cx="887730" cy="436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71755" marR="5080" indent="-5969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743950" y="5240785"/>
            <a:ext cx="1297305" cy="436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Órg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345039" y="5240785"/>
            <a:ext cx="1128395" cy="4368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85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139820" y="2718562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4606544" y="2305304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6123559" y="299593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7640573" y="3735070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157461" y="3880484"/>
            <a:ext cx="46672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674477" y="26353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79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679500" y="425018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79500" y="3492753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79500" y="273532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79500" y="197789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 bwMode="auto">
          <a:xfrm>
            <a:off x="459740" y="230576"/>
            <a:ext cx="7646670" cy="1229360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  <a:defRPr/>
            </a:pPr>
            <a:r>
              <a:rPr spc="60"/>
              <a:t>F98.Normatividad</a:t>
            </a:r>
            <a:r>
              <a:rPr spc="-75"/>
              <a:t> </a:t>
            </a:r>
            <a:r>
              <a:rPr spc="5"/>
              <a:t>y</a:t>
            </a:r>
            <a:r>
              <a:rPr spc="-85"/>
              <a:t> </a:t>
            </a:r>
            <a:r>
              <a:rPr spc="85"/>
              <a:t>procesos</a:t>
            </a:r>
            <a:endParaRPr/>
          </a:p>
          <a:p>
            <a:pPr marL="232410">
              <a:lnSpc>
                <a:spcPct val="100000"/>
              </a:lnSpc>
              <a:spcBef>
                <a:spcPts val="780"/>
              </a:spcBef>
              <a:defRPr/>
            </a:pPr>
            <a:r>
              <a:rPr sz="1400" b="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 bwMode="auto">
          <a:xfrm>
            <a:off x="1017841" y="1886711"/>
            <a:ext cx="10612120" cy="3351529"/>
            <a:chOff x="1017841" y="1886711"/>
            <a:chExt cx="10612120" cy="3351529"/>
          </a:xfrm>
        </p:grpSpPr>
        <p:sp>
          <p:nvSpPr>
            <p:cNvPr id="4" name="object 4"/>
            <p:cNvSpPr/>
            <p:nvPr/>
          </p:nvSpPr>
          <p:spPr bwMode="auto">
            <a:xfrm>
              <a:off x="1542287" y="1970531"/>
              <a:ext cx="475615" cy="3213100"/>
            </a:xfrm>
            <a:custGeom>
              <a:avLst/>
              <a:gdLst/>
              <a:ahLst/>
              <a:cxnLst/>
              <a:rect l="l" t="t" r="r" b="b"/>
              <a:pathLst>
                <a:path w="475614" h="3213100" extrusionOk="0">
                  <a:moveTo>
                    <a:pt x="475488" y="0"/>
                  </a:moveTo>
                  <a:lnTo>
                    <a:pt x="0" y="0"/>
                  </a:lnTo>
                  <a:lnTo>
                    <a:pt x="0" y="3212592"/>
                  </a:lnTo>
                  <a:lnTo>
                    <a:pt x="475488" y="3212592"/>
                  </a:lnTo>
                  <a:lnTo>
                    <a:pt x="4754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3057143" y="2154935"/>
              <a:ext cx="474345" cy="3028315"/>
            </a:xfrm>
            <a:custGeom>
              <a:avLst/>
              <a:gdLst/>
              <a:ahLst/>
              <a:cxnLst/>
              <a:rect l="l" t="t" r="r" b="b"/>
              <a:pathLst>
                <a:path w="474345" h="3028315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3028188"/>
                  </a:lnTo>
                  <a:lnTo>
                    <a:pt x="473964" y="302818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572000" y="1886711"/>
              <a:ext cx="474345" cy="3296920"/>
            </a:xfrm>
            <a:custGeom>
              <a:avLst/>
              <a:gdLst/>
              <a:ahLst/>
              <a:cxnLst/>
              <a:rect l="l" t="t" r="r" b="b"/>
              <a:pathLst>
                <a:path w="474345" h="3296920" extrusionOk="0">
                  <a:moveTo>
                    <a:pt x="473963" y="0"/>
                  </a:moveTo>
                  <a:lnTo>
                    <a:pt x="0" y="0"/>
                  </a:lnTo>
                  <a:lnTo>
                    <a:pt x="0" y="3296412"/>
                  </a:lnTo>
                  <a:lnTo>
                    <a:pt x="473963" y="3296412"/>
                  </a:lnTo>
                  <a:lnTo>
                    <a:pt x="4739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086856" y="2048255"/>
              <a:ext cx="474345" cy="3134995"/>
            </a:xfrm>
            <a:custGeom>
              <a:avLst/>
              <a:gdLst/>
              <a:ahLst/>
              <a:cxnLst/>
              <a:rect l="l" t="t" r="r" b="b"/>
              <a:pathLst>
                <a:path w="474345" h="3134995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3134868"/>
                  </a:lnTo>
                  <a:lnTo>
                    <a:pt x="473964" y="313486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601712" y="2353055"/>
              <a:ext cx="1988820" cy="2830195"/>
            </a:xfrm>
            <a:custGeom>
              <a:avLst/>
              <a:gdLst/>
              <a:ahLst/>
              <a:cxnLst/>
              <a:rect l="l" t="t" r="r" b="b"/>
              <a:pathLst>
                <a:path w="1988820" h="2830195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2830068"/>
                  </a:lnTo>
                  <a:lnTo>
                    <a:pt x="473964" y="2830068"/>
                  </a:lnTo>
                  <a:lnTo>
                    <a:pt x="473964" y="0"/>
                  </a:lnTo>
                  <a:close/>
                </a:path>
                <a:path w="1988820" h="2830195" extrusionOk="0">
                  <a:moveTo>
                    <a:pt x="1988820" y="114300"/>
                  </a:moveTo>
                  <a:lnTo>
                    <a:pt x="1514856" y="114300"/>
                  </a:lnTo>
                  <a:lnTo>
                    <a:pt x="1514856" y="2830068"/>
                  </a:lnTo>
                  <a:lnTo>
                    <a:pt x="1988820" y="2830068"/>
                  </a:lnTo>
                  <a:lnTo>
                    <a:pt x="1988820" y="1143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0631423" y="2025395"/>
              <a:ext cx="474345" cy="3157855"/>
            </a:xfrm>
            <a:custGeom>
              <a:avLst/>
              <a:gdLst/>
              <a:ahLst/>
              <a:cxnLst/>
              <a:rect l="l" t="t" r="r" b="b"/>
              <a:pathLst>
                <a:path w="474345" h="3157854" extrusionOk="0">
                  <a:moveTo>
                    <a:pt x="473964" y="0"/>
                  </a:moveTo>
                  <a:lnTo>
                    <a:pt x="0" y="0"/>
                  </a:lnTo>
                  <a:lnTo>
                    <a:pt x="0" y="3157728"/>
                  </a:lnTo>
                  <a:lnTo>
                    <a:pt x="473964" y="3157728"/>
                  </a:lnTo>
                  <a:lnTo>
                    <a:pt x="4739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22603" y="5183123"/>
              <a:ext cx="10602595" cy="55243"/>
            </a:xfrm>
            <a:custGeom>
              <a:avLst/>
              <a:gdLst/>
              <a:ahLst/>
              <a:cxnLst/>
              <a:rect l="l" t="t" r="r" b="b"/>
              <a:pathLst>
                <a:path w="10602595" h="55245" extrusionOk="0">
                  <a:moveTo>
                    <a:pt x="0" y="0"/>
                  </a:moveTo>
                  <a:lnTo>
                    <a:pt x="10602468" y="0"/>
                  </a:lnTo>
                </a:path>
                <a:path w="10602595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602595" h="55245" extrusionOk="0">
                  <a:moveTo>
                    <a:pt x="1514856" y="0"/>
                  </a:moveTo>
                  <a:lnTo>
                    <a:pt x="1514856" y="54863"/>
                  </a:lnTo>
                </a:path>
                <a:path w="10602595" h="55245" extrusionOk="0">
                  <a:moveTo>
                    <a:pt x="3029712" y="0"/>
                  </a:moveTo>
                  <a:lnTo>
                    <a:pt x="3029712" y="54863"/>
                  </a:lnTo>
                </a:path>
                <a:path w="10602595" h="55245" extrusionOk="0">
                  <a:moveTo>
                    <a:pt x="4544568" y="0"/>
                  </a:moveTo>
                  <a:lnTo>
                    <a:pt x="4544568" y="54863"/>
                  </a:lnTo>
                </a:path>
                <a:path w="10602595" h="55245" extrusionOk="0">
                  <a:moveTo>
                    <a:pt x="6059424" y="0"/>
                  </a:moveTo>
                  <a:lnTo>
                    <a:pt x="6059424" y="54863"/>
                  </a:lnTo>
                </a:path>
                <a:path w="10602595" h="55245" extrusionOk="0">
                  <a:moveTo>
                    <a:pt x="7572756" y="0"/>
                  </a:moveTo>
                  <a:lnTo>
                    <a:pt x="7572756" y="54863"/>
                  </a:lnTo>
                </a:path>
                <a:path w="10602595" h="55245" extrusionOk="0">
                  <a:moveTo>
                    <a:pt x="9087612" y="0"/>
                  </a:moveTo>
                  <a:lnTo>
                    <a:pt x="9087612" y="54863"/>
                  </a:lnTo>
                </a:path>
                <a:path w="10602595" h="55245" extrusionOk="0">
                  <a:moveTo>
                    <a:pt x="10602468" y="0"/>
                  </a:moveTo>
                  <a:lnTo>
                    <a:pt x="10602468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1545082" y="168021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752956" y="5062731"/>
            <a:ext cx="12573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157427" y="5280131"/>
            <a:ext cx="124460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er</a:t>
            </a:r>
            <a:r>
              <a:rPr sz="14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2689098" y="5280131"/>
            <a:ext cx="121221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64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230751" y="5280131"/>
            <a:ext cx="1157605" cy="64198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indent="635" algn="ctr">
              <a:lnSpc>
                <a:spcPct val="96200"/>
              </a:lnSpc>
              <a:spcBef>
                <a:spcPts val="4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cion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5880353" y="5280131"/>
            <a:ext cx="88963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5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371080" y="5280131"/>
            <a:ext cx="888365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35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50"/>
              </a:lnSpc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706357" y="5280131"/>
            <a:ext cx="129667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Ór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ter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305415" y="5280131"/>
            <a:ext cx="1129030" cy="436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35"/>
              </a:lnSpc>
              <a:defRPr/>
            </a:pPr>
            <a:r>
              <a:rPr sz="1400" spc="-16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u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059938" y="186486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574794" y="1596008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77.57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090030" y="175844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655179" y="2062048"/>
            <a:ext cx="3670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119743" y="2177923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63.89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34853" y="17359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52983" y="2496057"/>
            <a:ext cx="226695" cy="23653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defRPr/>
            </a:pP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52983" y="2070862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652983" y="164566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 bwMode="auto">
          <a:xfrm>
            <a:off x="459740" y="230576"/>
            <a:ext cx="7361555" cy="1229360"/>
          </a:xfrm>
          <a:prstGeom prst="rect">
            <a:avLst/>
          </a:prstGeom>
        </p:spPr>
        <p:txBody>
          <a:bodyPr vert="horz" wrap="square" lIns="0" tIns="294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15"/>
              </a:spcBef>
              <a:defRPr/>
            </a:pPr>
            <a:r>
              <a:rPr spc="80"/>
              <a:t>F99.Reconocimiento</a:t>
            </a:r>
            <a:r>
              <a:rPr spc="-60"/>
              <a:t> </a:t>
            </a:r>
            <a:r>
              <a:rPr spc="30"/>
              <a:t>laboral</a:t>
            </a:r>
            <a:endParaRPr/>
          </a:p>
          <a:p>
            <a:pPr marL="205740">
              <a:lnSpc>
                <a:spcPct val="100000"/>
              </a:lnSpc>
              <a:spcBef>
                <a:spcPts val="780"/>
              </a:spcBef>
              <a:defRPr/>
            </a:pPr>
            <a:r>
              <a:rPr sz="1400" b="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4135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160"/>
              <a:t>F100.</a:t>
            </a:r>
            <a:r>
              <a:rPr spc="-85"/>
              <a:t> </a:t>
            </a:r>
            <a:r>
              <a:rPr spc="-5"/>
              <a:t>Trabajo</a:t>
            </a:r>
            <a:r>
              <a:rPr spc="-65"/>
              <a:t> </a:t>
            </a:r>
            <a:r>
              <a:rPr spc="30"/>
              <a:t>a</a:t>
            </a:r>
            <a:r>
              <a:rPr spc="-100"/>
              <a:t> </a:t>
            </a:r>
            <a:r>
              <a:rPr spc="65"/>
              <a:t>distancia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110805" y="1865376"/>
            <a:ext cx="10519410" cy="3226435"/>
            <a:chOff x="1110805" y="1865376"/>
            <a:chExt cx="10519410" cy="3226435"/>
          </a:xfrm>
        </p:grpSpPr>
        <p:sp>
          <p:nvSpPr>
            <p:cNvPr id="5" name="object 5"/>
            <p:cNvSpPr/>
            <p:nvPr/>
          </p:nvSpPr>
          <p:spPr bwMode="auto">
            <a:xfrm>
              <a:off x="1630680" y="1865375"/>
              <a:ext cx="4974590" cy="3173095"/>
            </a:xfrm>
            <a:custGeom>
              <a:avLst/>
              <a:gdLst/>
              <a:ahLst/>
              <a:cxnLst/>
              <a:rect l="l" t="t" r="r" b="b"/>
              <a:pathLst>
                <a:path w="4974590" h="3173095" extrusionOk="0">
                  <a:moveTo>
                    <a:pt x="470916" y="80772"/>
                  </a:moveTo>
                  <a:lnTo>
                    <a:pt x="0" y="80772"/>
                  </a:lnTo>
                  <a:lnTo>
                    <a:pt x="0" y="3172968"/>
                  </a:lnTo>
                  <a:lnTo>
                    <a:pt x="470916" y="3172968"/>
                  </a:lnTo>
                  <a:lnTo>
                    <a:pt x="470916" y="80772"/>
                  </a:lnTo>
                  <a:close/>
                </a:path>
                <a:path w="4974590" h="3173095" extrusionOk="0">
                  <a:moveTo>
                    <a:pt x="1972056" y="259080"/>
                  </a:moveTo>
                  <a:lnTo>
                    <a:pt x="1501140" y="259080"/>
                  </a:lnTo>
                  <a:lnTo>
                    <a:pt x="1501140" y="3172968"/>
                  </a:lnTo>
                  <a:lnTo>
                    <a:pt x="1972056" y="3172968"/>
                  </a:lnTo>
                  <a:lnTo>
                    <a:pt x="1972056" y="259080"/>
                  </a:lnTo>
                  <a:close/>
                </a:path>
                <a:path w="4974590" h="3173095" extrusionOk="0">
                  <a:moveTo>
                    <a:pt x="3473196" y="0"/>
                  </a:moveTo>
                  <a:lnTo>
                    <a:pt x="3002280" y="0"/>
                  </a:lnTo>
                  <a:lnTo>
                    <a:pt x="3002280" y="3172968"/>
                  </a:lnTo>
                  <a:lnTo>
                    <a:pt x="3473196" y="3172968"/>
                  </a:lnTo>
                  <a:lnTo>
                    <a:pt x="3473196" y="0"/>
                  </a:lnTo>
                  <a:close/>
                </a:path>
                <a:path w="4974590" h="3173095" extrusionOk="0">
                  <a:moveTo>
                    <a:pt x="4974336" y="156972"/>
                  </a:moveTo>
                  <a:lnTo>
                    <a:pt x="4504944" y="156972"/>
                  </a:lnTo>
                  <a:lnTo>
                    <a:pt x="4504944" y="3172968"/>
                  </a:lnTo>
                  <a:lnTo>
                    <a:pt x="4974336" y="3172968"/>
                  </a:lnTo>
                  <a:lnTo>
                    <a:pt x="4974336" y="156972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7636764" y="2314955"/>
              <a:ext cx="1972310" cy="2723514"/>
            </a:xfrm>
            <a:custGeom>
              <a:avLst/>
              <a:gdLst/>
              <a:ahLst/>
              <a:cxnLst/>
              <a:rect l="l" t="t" r="r" b="b"/>
              <a:pathLst>
                <a:path w="1972309" h="2723515" extrusionOk="0">
                  <a:moveTo>
                    <a:pt x="470916" y="0"/>
                  </a:moveTo>
                  <a:lnTo>
                    <a:pt x="0" y="0"/>
                  </a:lnTo>
                  <a:lnTo>
                    <a:pt x="0" y="2723388"/>
                  </a:lnTo>
                  <a:lnTo>
                    <a:pt x="470916" y="2723388"/>
                  </a:lnTo>
                  <a:lnTo>
                    <a:pt x="470916" y="0"/>
                  </a:lnTo>
                  <a:close/>
                </a:path>
                <a:path w="1972309" h="2723515" extrusionOk="0">
                  <a:moveTo>
                    <a:pt x="1972056" y="109728"/>
                  </a:moveTo>
                  <a:lnTo>
                    <a:pt x="1501140" y="109728"/>
                  </a:lnTo>
                  <a:lnTo>
                    <a:pt x="1501140" y="2723388"/>
                  </a:lnTo>
                  <a:lnTo>
                    <a:pt x="1972056" y="2723388"/>
                  </a:lnTo>
                  <a:lnTo>
                    <a:pt x="1972056" y="109728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0639044" y="2001012"/>
              <a:ext cx="471170" cy="3037840"/>
            </a:xfrm>
            <a:custGeom>
              <a:avLst/>
              <a:gdLst/>
              <a:ahLst/>
              <a:cxnLst/>
              <a:rect l="l" t="t" r="r" b="b"/>
              <a:pathLst>
                <a:path w="471170" h="3037840" extrusionOk="0">
                  <a:moveTo>
                    <a:pt x="470916" y="0"/>
                  </a:moveTo>
                  <a:lnTo>
                    <a:pt x="0" y="0"/>
                  </a:lnTo>
                  <a:lnTo>
                    <a:pt x="0" y="3037332"/>
                  </a:lnTo>
                  <a:lnTo>
                    <a:pt x="470916" y="3037332"/>
                  </a:lnTo>
                  <a:lnTo>
                    <a:pt x="470916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115567" y="5038344"/>
              <a:ext cx="10509885" cy="53340"/>
            </a:xfrm>
            <a:custGeom>
              <a:avLst/>
              <a:gdLst/>
              <a:ahLst/>
              <a:cxnLst/>
              <a:rect l="l" t="t" r="r" b="b"/>
              <a:pathLst>
                <a:path w="10509885" h="53339" extrusionOk="0">
                  <a:moveTo>
                    <a:pt x="0" y="0"/>
                  </a:moveTo>
                  <a:lnTo>
                    <a:pt x="10509504" y="0"/>
                  </a:lnTo>
                </a:path>
                <a:path w="10509885" h="53339" extrusionOk="0">
                  <a:moveTo>
                    <a:pt x="0" y="0"/>
                  </a:moveTo>
                  <a:lnTo>
                    <a:pt x="0" y="53339"/>
                  </a:lnTo>
                </a:path>
                <a:path w="10509885" h="53339" extrusionOk="0">
                  <a:moveTo>
                    <a:pt x="1501139" y="0"/>
                  </a:moveTo>
                  <a:lnTo>
                    <a:pt x="1501139" y="53339"/>
                  </a:lnTo>
                </a:path>
                <a:path w="10509885" h="53339" extrusionOk="0">
                  <a:moveTo>
                    <a:pt x="3002280" y="0"/>
                  </a:moveTo>
                  <a:lnTo>
                    <a:pt x="3002280" y="53339"/>
                  </a:lnTo>
                </a:path>
                <a:path w="10509885" h="53339" extrusionOk="0">
                  <a:moveTo>
                    <a:pt x="4503420" y="0"/>
                  </a:moveTo>
                  <a:lnTo>
                    <a:pt x="4503420" y="53339"/>
                  </a:lnTo>
                </a:path>
                <a:path w="10509885" h="53339" extrusionOk="0">
                  <a:moveTo>
                    <a:pt x="6006083" y="0"/>
                  </a:moveTo>
                  <a:lnTo>
                    <a:pt x="6006083" y="53339"/>
                  </a:lnTo>
                </a:path>
                <a:path w="10509885" h="53339" extrusionOk="0">
                  <a:moveTo>
                    <a:pt x="7507224" y="0"/>
                  </a:moveTo>
                  <a:lnTo>
                    <a:pt x="7507224" y="53339"/>
                  </a:lnTo>
                </a:path>
                <a:path w="10509885" h="53339" extrusionOk="0">
                  <a:moveTo>
                    <a:pt x="9008364" y="0"/>
                  </a:moveTo>
                  <a:lnTo>
                    <a:pt x="9008364" y="53339"/>
                  </a:lnTo>
                </a:path>
                <a:path w="10509885" h="53339" extrusionOk="0">
                  <a:moveTo>
                    <a:pt x="10509504" y="0"/>
                  </a:moveTo>
                  <a:lnTo>
                    <a:pt x="10509504" y="53339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1631442" y="165696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133089" y="183438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4634865" y="157594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6136385" y="173228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7688326" y="2024633"/>
            <a:ext cx="366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139808" y="213550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10641583" y="171068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74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45947" y="2446985"/>
            <a:ext cx="226695" cy="2694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3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745947" y="2038604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745947" y="1629537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45947" y="122047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1243380" y="5119242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2761869" y="5119242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290440" y="5119242"/>
            <a:ext cx="1157605" cy="6502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065" marR="5080" indent="635" algn="ctr">
              <a:lnSpc>
                <a:spcPct val="96200"/>
              </a:lnSpc>
              <a:spcBef>
                <a:spcPts val="16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tr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y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Finanzas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926582" y="5119242"/>
            <a:ext cx="88963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ts val="165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Operaciones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403972" y="5119242"/>
            <a:ext cx="887730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marL="71755">
              <a:lnSpc>
                <a:spcPts val="1650"/>
              </a:lnSpc>
              <a:defRPr/>
            </a:pP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Planeación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8726169" y="5119242"/>
            <a:ext cx="129730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0312145" y="5119242"/>
            <a:ext cx="1128395" cy="445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50"/>
              </a:lnSpc>
              <a:spcBef>
                <a:spcPts val="100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ts val="1650"/>
              </a:lnSpc>
              <a:defRPr/>
            </a:pP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Enfermeria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150609" y="2489961"/>
            <a:ext cx="4412615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850265">
              <a:lnSpc>
                <a:spcPts val="4750"/>
              </a:lnSpc>
              <a:spcBef>
                <a:spcPts val="705"/>
              </a:spcBef>
              <a:defRPr/>
            </a:pPr>
            <a:r>
              <a:rPr sz="4400" b="1" spc="-408">
                <a:solidFill>
                  <a:srgbClr val="6D152D"/>
                </a:solidFill>
                <a:latin typeface="Verdana"/>
                <a:cs typeface="Verdana"/>
              </a:rPr>
              <a:t>ANALISIS </a:t>
            </a:r>
            <a:r>
              <a:rPr sz="4400" b="1" spc="-405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4400" b="1" spc="-310">
                <a:solidFill>
                  <a:srgbClr val="6D152D"/>
                </a:solidFill>
                <a:latin typeface="Verdana"/>
                <a:cs typeface="Verdana"/>
              </a:rPr>
              <a:t>CUANTITATIVO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 bwMode="auto">
          <a:xfrm>
            <a:off x="7335139" y="4015485"/>
            <a:ext cx="204470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135255">
              <a:lnSpc>
                <a:spcPts val="1730"/>
              </a:lnSpc>
              <a:spcBef>
                <a:spcPts val="310"/>
              </a:spcBef>
              <a:defRPr/>
            </a:pP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Resultado</a:t>
            </a:r>
            <a:r>
              <a:rPr sz="1600" spc="-12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6D152D"/>
                </a:solidFill>
                <a:latin typeface="Arial MT"/>
                <a:cs typeface="Arial MT"/>
              </a:rPr>
              <a:t>estadísticos </a:t>
            </a:r>
            <a:r>
              <a:rPr sz="1600" spc="-105">
                <a:solidFill>
                  <a:srgbClr val="6D152D"/>
                </a:solidFill>
                <a:latin typeface="Arial MT"/>
                <a:cs typeface="Arial MT"/>
              </a:rPr>
              <a:t> Datos</a:t>
            </a:r>
            <a:r>
              <a:rPr sz="1600" spc="1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6D152D"/>
                </a:solidFill>
                <a:latin typeface="Arial MT"/>
                <a:cs typeface="Arial MT"/>
              </a:rPr>
              <a:t>Sociodemográficos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708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Dirección</a:t>
            </a:r>
            <a:r>
              <a:rPr spc="-150"/>
              <a:t> </a:t>
            </a:r>
            <a:r>
              <a:rPr spc="60"/>
              <a:t>General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 bwMode="auto">
          <a:xfrm>
            <a:off x="9617964" y="1365503"/>
            <a:ext cx="0" cy="4445635"/>
          </a:xfrm>
          <a:custGeom>
            <a:avLst/>
            <a:gdLst/>
            <a:ahLst/>
            <a:cxnLst/>
            <a:rect l="l" t="t" r="r" b="b"/>
            <a:pathLst>
              <a:path h="4445635" extrusionOk="0">
                <a:moveTo>
                  <a:pt x="0" y="0"/>
                </a:moveTo>
                <a:lnTo>
                  <a:pt x="0" y="4445508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5166169" y="1365503"/>
            <a:ext cx="4011929" cy="4445635"/>
            <a:chOff x="5166169" y="1365503"/>
            <a:chExt cx="4011929" cy="4445635"/>
          </a:xfrm>
        </p:grpSpPr>
        <p:sp>
          <p:nvSpPr>
            <p:cNvPr id="6" name="object 6"/>
            <p:cNvSpPr/>
            <p:nvPr/>
          </p:nvSpPr>
          <p:spPr bwMode="auto">
            <a:xfrm>
              <a:off x="5614416" y="1365503"/>
              <a:ext cx="3558540" cy="4445635"/>
            </a:xfrm>
            <a:custGeom>
              <a:avLst/>
              <a:gdLst/>
              <a:ahLst/>
              <a:cxnLst/>
              <a:rect l="l" t="t" r="r" b="b"/>
              <a:pathLst>
                <a:path w="3558540" h="4445635" extrusionOk="0">
                  <a:moveTo>
                    <a:pt x="0" y="4174236"/>
                  </a:moveTo>
                  <a:lnTo>
                    <a:pt x="0" y="4445508"/>
                  </a:lnTo>
                </a:path>
                <a:path w="3558540" h="4445635" extrusionOk="0">
                  <a:moveTo>
                    <a:pt x="0" y="3971544"/>
                  </a:moveTo>
                  <a:lnTo>
                    <a:pt x="0" y="4110228"/>
                  </a:lnTo>
                </a:path>
                <a:path w="3558540" h="4445635" extrusionOk="0">
                  <a:moveTo>
                    <a:pt x="0" y="132587"/>
                  </a:moveTo>
                  <a:lnTo>
                    <a:pt x="0" y="271272"/>
                  </a:lnTo>
                </a:path>
                <a:path w="3558540" h="4445635" extrusionOk="0">
                  <a:moveTo>
                    <a:pt x="0" y="0"/>
                  </a:moveTo>
                  <a:lnTo>
                    <a:pt x="0" y="68579"/>
                  </a:lnTo>
                </a:path>
                <a:path w="3558540" h="4445635" extrusionOk="0">
                  <a:moveTo>
                    <a:pt x="445008" y="132587"/>
                  </a:moveTo>
                  <a:lnTo>
                    <a:pt x="445008" y="271272"/>
                  </a:lnTo>
                </a:path>
                <a:path w="3558540" h="4445635" extrusionOk="0">
                  <a:moveTo>
                    <a:pt x="445008" y="0"/>
                  </a:moveTo>
                  <a:lnTo>
                    <a:pt x="445008" y="68579"/>
                  </a:lnTo>
                </a:path>
                <a:path w="3558540" h="4445635" extrusionOk="0">
                  <a:moveTo>
                    <a:pt x="890015" y="132587"/>
                  </a:moveTo>
                  <a:lnTo>
                    <a:pt x="890015" y="271272"/>
                  </a:lnTo>
                </a:path>
                <a:path w="3558540" h="4445635" extrusionOk="0">
                  <a:moveTo>
                    <a:pt x="890015" y="0"/>
                  </a:moveTo>
                  <a:lnTo>
                    <a:pt x="890015" y="68579"/>
                  </a:lnTo>
                </a:path>
                <a:path w="3558540" h="4445635" extrusionOk="0">
                  <a:moveTo>
                    <a:pt x="1335024" y="132587"/>
                  </a:moveTo>
                  <a:lnTo>
                    <a:pt x="1335024" y="271272"/>
                  </a:lnTo>
                </a:path>
                <a:path w="3558540" h="4445635" extrusionOk="0">
                  <a:moveTo>
                    <a:pt x="1335024" y="0"/>
                  </a:moveTo>
                  <a:lnTo>
                    <a:pt x="1335024" y="68579"/>
                  </a:lnTo>
                </a:path>
                <a:path w="3558540" h="4445635" extrusionOk="0">
                  <a:moveTo>
                    <a:pt x="1780032" y="132587"/>
                  </a:moveTo>
                  <a:lnTo>
                    <a:pt x="1780032" y="271272"/>
                  </a:lnTo>
                </a:path>
                <a:path w="3558540" h="4445635" extrusionOk="0">
                  <a:moveTo>
                    <a:pt x="1780032" y="0"/>
                  </a:moveTo>
                  <a:lnTo>
                    <a:pt x="1780032" y="68579"/>
                  </a:lnTo>
                </a:path>
                <a:path w="3558540" h="4445635" extrusionOk="0">
                  <a:moveTo>
                    <a:pt x="2223516" y="132587"/>
                  </a:moveTo>
                  <a:lnTo>
                    <a:pt x="2223516" y="271272"/>
                  </a:lnTo>
                </a:path>
                <a:path w="3558540" h="4445635" extrusionOk="0">
                  <a:moveTo>
                    <a:pt x="2223516" y="0"/>
                  </a:moveTo>
                  <a:lnTo>
                    <a:pt x="2223516" y="68579"/>
                  </a:lnTo>
                </a:path>
                <a:path w="3558540" h="4445635" extrusionOk="0">
                  <a:moveTo>
                    <a:pt x="2668524" y="132587"/>
                  </a:moveTo>
                  <a:lnTo>
                    <a:pt x="2668524" y="271272"/>
                  </a:lnTo>
                </a:path>
                <a:path w="3558540" h="4445635" extrusionOk="0">
                  <a:moveTo>
                    <a:pt x="2668524" y="0"/>
                  </a:moveTo>
                  <a:lnTo>
                    <a:pt x="2668524" y="68579"/>
                  </a:lnTo>
                </a:path>
                <a:path w="3558540" h="4445635" extrusionOk="0">
                  <a:moveTo>
                    <a:pt x="3113532" y="132587"/>
                  </a:moveTo>
                  <a:lnTo>
                    <a:pt x="3113532" y="271272"/>
                  </a:lnTo>
                </a:path>
                <a:path w="3558540" h="4445635" extrusionOk="0">
                  <a:moveTo>
                    <a:pt x="3113532" y="0"/>
                  </a:moveTo>
                  <a:lnTo>
                    <a:pt x="3113532" y="68579"/>
                  </a:lnTo>
                </a:path>
                <a:path w="3558540" h="4445635" extrusionOk="0">
                  <a:moveTo>
                    <a:pt x="3558540" y="0"/>
                  </a:moveTo>
                  <a:lnTo>
                    <a:pt x="3558540" y="4445508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170932" y="1434083"/>
              <a:ext cx="3988435" cy="64135"/>
            </a:xfrm>
            <a:custGeom>
              <a:avLst/>
              <a:gdLst/>
              <a:ahLst/>
              <a:cxnLst/>
              <a:rect l="l" t="t" r="r" b="b"/>
              <a:pathLst>
                <a:path w="3988434" h="64134" extrusionOk="0">
                  <a:moveTo>
                    <a:pt x="398830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988308" y="64008"/>
                  </a:lnTo>
                  <a:lnTo>
                    <a:pt x="39883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59424" y="5337047"/>
              <a:ext cx="2223770" cy="474345"/>
            </a:xfrm>
            <a:custGeom>
              <a:avLst/>
              <a:gdLst/>
              <a:ahLst/>
              <a:cxnLst/>
              <a:rect l="l" t="t" r="r" b="b"/>
              <a:pathLst>
                <a:path w="2223770" h="474345" extrusionOk="0">
                  <a:moveTo>
                    <a:pt x="0" y="202691"/>
                  </a:moveTo>
                  <a:lnTo>
                    <a:pt x="0" y="473963"/>
                  </a:lnTo>
                </a:path>
                <a:path w="2223770" h="474345" extrusionOk="0">
                  <a:moveTo>
                    <a:pt x="0" y="0"/>
                  </a:moveTo>
                  <a:lnTo>
                    <a:pt x="0" y="138683"/>
                  </a:lnTo>
                </a:path>
                <a:path w="2223770" h="474345" extrusionOk="0">
                  <a:moveTo>
                    <a:pt x="445007" y="202691"/>
                  </a:moveTo>
                  <a:lnTo>
                    <a:pt x="445007" y="473963"/>
                  </a:lnTo>
                </a:path>
                <a:path w="2223770" h="474345" extrusionOk="0">
                  <a:moveTo>
                    <a:pt x="445007" y="0"/>
                  </a:moveTo>
                  <a:lnTo>
                    <a:pt x="445007" y="138683"/>
                  </a:lnTo>
                </a:path>
                <a:path w="2223770" h="474345" extrusionOk="0">
                  <a:moveTo>
                    <a:pt x="890016" y="202691"/>
                  </a:moveTo>
                  <a:lnTo>
                    <a:pt x="890016" y="473963"/>
                  </a:lnTo>
                </a:path>
                <a:path w="2223770" h="474345" extrusionOk="0">
                  <a:moveTo>
                    <a:pt x="890016" y="0"/>
                  </a:moveTo>
                  <a:lnTo>
                    <a:pt x="890016" y="138683"/>
                  </a:lnTo>
                </a:path>
                <a:path w="2223770" h="474345" extrusionOk="0">
                  <a:moveTo>
                    <a:pt x="1335024" y="202691"/>
                  </a:moveTo>
                  <a:lnTo>
                    <a:pt x="1335024" y="473963"/>
                  </a:lnTo>
                </a:path>
                <a:path w="2223770" h="474345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2223770" h="474345" extrusionOk="0">
                  <a:moveTo>
                    <a:pt x="1778507" y="202691"/>
                  </a:moveTo>
                  <a:lnTo>
                    <a:pt x="1778507" y="473963"/>
                  </a:lnTo>
                </a:path>
                <a:path w="2223770" h="474345" extrusionOk="0">
                  <a:moveTo>
                    <a:pt x="1778507" y="0"/>
                  </a:moveTo>
                  <a:lnTo>
                    <a:pt x="1778507" y="138683"/>
                  </a:lnTo>
                </a:path>
                <a:path w="2223770" h="474345" extrusionOk="0">
                  <a:moveTo>
                    <a:pt x="2223516" y="202691"/>
                  </a:moveTo>
                  <a:lnTo>
                    <a:pt x="2223516" y="473963"/>
                  </a:lnTo>
                </a:path>
                <a:path w="2223770" h="474345" extrusionOk="0">
                  <a:moveTo>
                    <a:pt x="2223516" y="0"/>
                  </a:moveTo>
                  <a:lnTo>
                    <a:pt x="2223516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5170932" y="5475732"/>
              <a:ext cx="3211194" cy="64135"/>
            </a:xfrm>
            <a:custGeom>
              <a:avLst/>
              <a:gdLst/>
              <a:ahLst/>
              <a:cxnLst/>
              <a:rect l="l" t="t" r="r" b="b"/>
              <a:pathLst>
                <a:path w="3211195" h="64135" extrusionOk="0">
                  <a:moveTo>
                    <a:pt x="3211067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211067" y="64008"/>
                  </a:lnTo>
                  <a:lnTo>
                    <a:pt x="321106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5614416" y="5135880"/>
              <a:ext cx="2668905" cy="139065"/>
            </a:xfrm>
            <a:custGeom>
              <a:avLst/>
              <a:gdLst/>
              <a:ahLst/>
              <a:cxnLst/>
              <a:rect l="l" t="t" r="r" b="b"/>
              <a:pathLst>
                <a:path w="2668904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2668904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2668904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2668904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2668904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2668904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2668904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170932" y="5274563"/>
              <a:ext cx="3360420" cy="62865"/>
            </a:xfrm>
            <a:custGeom>
              <a:avLst/>
              <a:gdLst/>
              <a:ahLst/>
              <a:cxnLst/>
              <a:rect l="l" t="t" r="r" b="b"/>
              <a:pathLst>
                <a:path w="3360420" h="62864" extrusionOk="0">
                  <a:moveTo>
                    <a:pt x="3360419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360419" y="62484"/>
                  </a:lnTo>
                  <a:lnTo>
                    <a:pt x="336041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5614416" y="4933187"/>
              <a:ext cx="2668905" cy="139065"/>
            </a:xfrm>
            <a:custGeom>
              <a:avLst/>
              <a:gdLst/>
              <a:ahLst/>
              <a:cxnLst/>
              <a:rect l="l" t="t" r="r" b="b"/>
              <a:pathLst>
                <a:path w="2668904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2668904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2668904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2668904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2668904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2668904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2668904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5170932" y="5071871"/>
              <a:ext cx="3421379" cy="64135"/>
            </a:xfrm>
            <a:custGeom>
              <a:avLst/>
              <a:gdLst/>
              <a:ahLst/>
              <a:cxnLst/>
              <a:rect l="l" t="t" r="r" b="b"/>
              <a:pathLst>
                <a:path w="3421379" h="64135" extrusionOk="0">
                  <a:moveTo>
                    <a:pt x="3421379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421379" y="64007"/>
                  </a:lnTo>
                  <a:lnTo>
                    <a:pt x="3421379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5614416" y="4730495"/>
              <a:ext cx="2668905" cy="140335"/>
            </a:xfrm>
            <a:custGeom>
              <a:avLst/>
              <a:gdLst/>
              <a:ahLst/>
              <a:cxnLst/>
              <a:rect l="l" t="t" r="r" b="b"/>
              <a:pathLst>
                <a:path w="2668904" h="140335" extrusionOk="0">
                  <a:moveTo>
                    <a:pt x="0" y="0"/>
                  </a:moveTo>
                  <a:lnTo>
                    <a:pt x="0" y="140207"/>
                  </a:lnTo>
                </a:path>
                <a:path w="2668904" h="140335" extrusionOk="0">
                  <a:moveTo>
                    <a:pt x="445008" y="0"/>
                  </a:moveTo>
                  <a:lnTo>
                    <a:pt x="445008" y="140207"/>
                  </a:lnTo>
                </a:path>
                <a:path w="2668904" h="140335" extrusionOk="0">
                  <a:moveTo>
                    <a:pt x="890015" y="0"/>
                  </a:moveTo>
                  <a:lnTo>
                    <a:pt x="890015" y="140207"/>
                  </a:lnTo>
                </a:path>
                <a:path w="2668904" h="140335" extrusionOk="0">
                  <a:moveTo>
                    <a:pt x="1335024" y="0"/>
                  </a:moveTo>
                  <a:lnTo>
                    <a:pt x="1335024" y="140207"/>
                  </a:lnTo>
                </a:path>
                <a:path w="2668904" h="140335" extrusionOk="0">
                  <a:moveTo>
                    <a:pt x="1780032" y="0"/>
                  </a:moveTo>
                  <a:lnTo>
                    <a:pt x="1780032" y="140207"/>
                  </a:lnTo>
                </a:path>
                <a:path w="2668904" h="140335" extrusionOk="0">
                  <a:moveTo>
                    <a:pt x="2223516" y="0"/>
                  </a:moveTo>
                  <a:lnTo>
                    <a:pt x="2223516" y="140207"/>
                  </a:lnTo>
                </a:path>
                <a:path w="2668904" h="140335" extrusionOk="0">
                  <a:moveTo>
                    <a:pt x="2668524" y="0"/>
                  </a:moveTo>
                  <a:lnTo>
                    <a:pt x="2668524" y="140207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5170932" y="4870703"/>
              <a:ext cx="3482340" cy="62865"/>
            </a:xfrm>
            <a:custGeom>
              <a:avLst/>
              <a:gdLst/>
              <a:ahLst/>
              <a:cxnLst/>
              <a:rect l="l" t="t" r="r" b="b"/>
              <a:pathLst>
                <a:path w="3482340" h="62864" extrusionOk="0">
                  <a:moveTo>
                    <a:pt x="3482340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482340" y="62484"/>
                  </a:lnTo>
                  <a:lnTo>
                    <a:pt x="348234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5614416" y="4529327"/>
              <a:ext cx="3114040" cy="1282065"/>
            </a:xfrm>
            <a:custGeom>
              <a:avLst/>
              <a:gdLst/>
              <a:ahLst/>
              <a:cxnLst/>
              <a:rect l="l" t="t" r="r" b="b"/>
              <a:pathLst>
                <a:path w="3114040" h="1282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282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282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282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282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282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282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282064" extrusionOk="0">
                  <a:moveTo>
                    <a:pt x="3113532" y="0"/>
                  </a:moveTo>
                  <a:lnTo>
                    <a:pt x="3113532" y="1281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170932" y="4668012"/>
              <a:ext cx="3545204" cy="62865"/>
            </a:xfrm>
            <a:custGeom>
              <a:avLst/>
              <a:gdLst/>
              <a:ahLst/>
              <a:cxnLst/>
              <a:rect l="l" t="t" r="r" b="b"/>
              <a:pathLst>
                <a:path w="3545204" h="62864" extrusionOk="0">
                  <a:moveTo>
                    <a:pt x="354482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3544823" y="62483"/>
                  </a:lnTo>
                  <a:lnTo>
                    <a:pt x="354482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614416" y="4326636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3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3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3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3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3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3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5170932" y="4465319"/>
              <a:ext cx="3595370" cy="64135"/>
            </a:xfrm>
            <a:custGeom>
              <a:avLst/>
              <a:gdLst/>
              <a:ahLst/>
              <a:cxnLst/>
              <a:rect l="l" t="t" r="r" b="b"/>
              <a:pathLst>
                <a:path w="3595370" h="64135" extrusionOk="0">
                  <a:moveTo>
                    <a:pt x="3595116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595116" y="64007"/>
                  </a:lnTo>
                  <a:lnTo>
                    <a:pt x="359511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5614416" y="4125468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3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3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3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3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3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3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5170932" y="4264152"/>
              <a:ext cx="3656329" cy="62865"/>
            </a:xfrm>
            <a:custGeom>
              <a:avLst/>
              <a:gdLst/>
              <a:ahLst/>
              <a:cxnLst/>
              <a:rect l="l" t="t" r="r" b="b"/>
              <a:pathLst>
                <a:path w="3656329" h="62864" extrusionOk="0">
                  <a:moveTo>
                    <a:pt x="3656075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656075" y="62484"/>
                  </a:lnTo>
                  <a:lnTo>
                    <a:pt x="365607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5614416" y="3922775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23"/>
            <p:cNvSpPr/>
            <p:nvPr/>
          </p:nvSpPr>
          <p:spPr bwMode="auto">
            <a:xfrm>
              <a:off x="5170932" y="4061459"/>
              <a:ext cx="3693160" cy="64135"/>
            </a:xfrm>
            <a:custGeom>
              <a:avLst/>
              <a:gdLst/>
              <a:ahLst/>
              <a:cxnLst/>
              <a:rect l="l" t="t" r="r" b="b"/>
              <a:pathLst>
                <a:path w="3693159" h="64135" extrusionOk="0">
                  <a:moveTo>
                    <a:pt x="3692651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692651" y="64007"/>
                  </a:lnTo>
                  <a:lnTo>
                    <a:pt x="369265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object 24"/>
            <p:cNvSpPr/>
            <p:nvPr/>
          </p:nvSpPr>
          <p:spPr bwMode="auto">
            <a:xfrm>
              <a:off x="5614416" y="3721608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25"/>
            <p:cNvSpPr/>
            <p:nvPr/>
          </p:nvSpPr>
          <p:spPr bwMode="auto">
            <a:xfrm>
              <a:off x="5170932" y="3860291"/>
              <a:ext cx="3705225" cy="62865"/>
            </a:xfrm>
            <a:custGeom>
              <a:avLst/>
              <a:gdLst/>
              <a:ahLst/>
              <a:cxnLst/>
              <a:rect l="l" t="t" r="r" b="b"/>
              <a:pathLst>
                <a:path w="3705225" h="62864" extrusionOk="0">
                  <a:moveTo>
                    <a:pt x="3704843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3704843" y="62483"/>
                  </a:lnTo>
                  <a:lnTo>
                    <a:pt x="370484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object 26"/>
            <p:cNvSpPr/>
            <p:nvPr/>
          </p:nvSpPr>
          <p:spPr bwMode="auto">
            <a:xfrm>
              <a:off x="5614416" y="3518915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7" name="object 27"/>
            <p:cNvSpPr/>
            <p:nvPr/>
          </p:nvSpPr>
          <p:spPr bwMode="auto">
            <a:xfrm>
              <a:off x="5170932" y="3657599"/>
              <a:ext cx="3705225" cy="64135"/>
            </a:xfrm>
            <a:custGeom>
              <a:avLst/>
              <a:gdLst/>
              <a:ahLst/>
              <a:cxnLst/>
              <a:rect l="l" t="t" r="r" b="b"/>
              <a:pathLst>
                <a:path w="3705225" h="64135" extrusionOk="0">
                  <a:moveTo>
                    <a:pt x="370484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704843" y="64007"/>
                  </a:lnTo>
                  <a:lnTo>
                    <a:pt x="370484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8" name="object 28"/>
            <p:cNvSpPr/>
            <p:nvPr/>
          </p:nvSpPr>
          <p:spPr bwMode="auto">
            <a:xfrm>
              <a:off x="5614416" y="3316224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29"/>
            <p:cNvSpPr/>
            <p:nvPr/>
          </p:nvSpPr>
          <p:spPr bwMode="auto">
            <a:xfrm>
              <a:off x="5170932" y="3454908"/>
              <a:ext cx="3743325" cy="64135"/>
            </a:xfrm>
            <a:custGeom>
              <a:avLst/>
              <a:gdLst/>
              <a:ahLst/>
              <a:cxnLst/>
              <a:rect l="l" t="t" r="r" b="b"/>
              <a:pathLst>
                <a:path w="3743325" h="64135" extrusionOk="0">
                  <a:moveTo>
                    <a:pt x="374294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742943" y="64007"/>
                  </a:lnTo>
                  <a:lnTo>
                    <a:pt x="374294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30"/>
            <p:cNvSpPr/>
            <p:nvPr/>
          </p:nvSpPr>
          <p:spPr bwMode="auto">
            <a:xfrm>
              <a:off x="5614416" y="3115055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31"/>
            <p:cNvSpPr/>
            <p:nvPr/>
          </p:nvSpPr>
          <p:spPr bwMode="auto">
            <a:xfrm>
              <a:off x="5170932" y="3253739"/>
              <a:ext cx="3743325" cy="62865"/>
            </a:xfrm>
            <a:custGeom>
              <a:avLst/>
              <a:gdLst/>
              <a:ahLst/>
              <a:cxnLst/>
              <a:rect l="l" t="t" r="r" b="b"/>
              <a:pathLst>
                <a:path w="3743325" h="62864" extrusionOk="0">
                  <a:moveTo>
                    <a:pt x="3742943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742943" y="62484"/>
                  </a:lnTo>
                  <a:lnTo>
                    <a:pt x="374294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32"/>
            <p:cNvSpPr/>
            <p:nvPr/>
          </p:nvSpPr>
          <p:spPr bwMode="auto">
            <a:xfrm>
              <a:off x="5614416" y="2912363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33"/>
            <p:cNvSpPr/>
            <p:nvPr/>
          </p:nvSpPr>
          <p:spPr bwMode="auto">
            <a:xfrm>
              <a:off x="5170932" y="3051047"/>
              <a:ext cx="3743325" cy="64135"/>
            </a:xfrm>
            <a:custGeom>
              <a:avLst/>
              <a:gdLst/>
              <a:ahLst/>
              <a:cxnLst/>
              <a:rect l="l" t="t" r="r" b="b"/>
              <a:pathLst>
                <a:path w="3743325" h="64135" extrusionOk="0">
                  <a:moveTo>
                    <a:pt x="3742943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742943" y="64007"/>
                  </a:lnTo>
                  <a:lnTo>
                    <a:pt x="374294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34"/>
            <p:cNvSpPr/>
            <p:nvPr/>
          </p:nvSpPr>
          <p:spPr bwMode="auto">
            <a:xfrm>
              <a:off x="5614416" y="2711195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3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3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3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3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3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3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35"/>
            <p:cNvSpPr/>
            <p:nvPr/>
          </p:nvSpPr>
          <p:spPr bwMode="auto">
            <a:xfrm>
              <a:off x="5170932" y="2849879"/>
              <a:ext cx="3797935" cy="62865"/>
            </a:xfrm>
            <a:custGeom>
              <a:avLst/>
              <a:gdLst/>
              <a:ahLst/>
              <a:cxnLst/>
              <a:rect l="l" t="t" r="r" b="b"/>
              <a:pathLst>
                <a:path w="3797934" h="62864" extrusionOk="0">
                  <a:moveTo>
                    <a:pt x="3797808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797808" y="62484"/>
                  </a:lnTo>
                  <a:lnTo>
                    <a:pt x="379780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36"/>
            <p:cNvSpPr/>
            <p:nvPr/>
          </p:nvSpPr>
          <p:spPr bwMode="auto">
            <a:xfrm>
              <a:off x="5614416" y="2508503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37"/>
            <p:cNvSpPr/>
            <p:nvPr/>
          </p:nvSpPr>
          <p:spPr bwMode="auto">
            <a:xfrm>
              <a:off x="5170932" y="2647187"/>
              <a:ext cx="3816350" cy="64135"/>
            </a:xfrm>
            <a:custGeom>
              <a:avLst/>
              <a:gdLst/>
              <a:ahLst/>
              <a:cxnLst/>
              <a:rect l="l" t="t" r="r" b="b"/>
              <a:pathLst>
                <a:path w="3816350" h="64135" extrusionOk="0">
                  <a:moveTo>
                    <a:pt x="3816095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816095" y="64008"/>
                  </a:lnTo>
                  <a:lnTo>
                    <a:pt x="381609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38"/>
            <p:cNvSpPr/>
            <p:nvPr/>
          </p:nvSpPr>
          <p:spPr bwMode="auto">
            <a:xfrm>
              <a:off x="5614416" y="2305811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39"/>
            <p:cNvSpPr/>
            <p:nvPr/>
          </p:nvSpPr>
          <p:spPr bwMode="auto">
            <a:xfrm>
              <a:off x="5170932" y="2444495"/>
              <a:ext cx="3843654" cy="64135"/>
            </a:xfrm>
            <a:custGeom>
              <a:avLst/>
              <a:gdLst/>
              <a:ahLst/>
              <a:cxnLst/>
              <a:rect l="l" t="t" r="r" b="b"/>
              <a:pathLst>
                <a:path w="3843654" h="64135" extrusionOk="0">
                  <a:moveTo>
                    <a:pt x="3843527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3843527" y="64007"/>
                  </a:lnTo>
                  <a:lnTo>
                    <a:pt x="384352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40"/>
            <p:cNvSpPr/>
            <p:nvPr/>
          </p:nvSpPr>
          <p:spPr bwMode="auto">
            <a:xfrm>
              <a:off x="5614416" y="2104643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3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3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3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3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3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3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41"/>
            <p:cNvSpPr/>
            <p:nvPr/>
          </p:nvSpPr>
          <p:spPr bwMode="auto">
            <a:xfrm>
              <a:off x="5170932" y="2243327"/>
              <a:ext cx="3854450" cy="62865"/>
            </a:xfrm>
            <a:custGeom>
              <a:avLst/>
              <a:gdLst/>
              <a:ahLst/>
              <a:cxnLst/>
              <a:rect l="l" t="t" r="r" b="b"/>
              <a:pathLst>
                <a:path w="3854450" h="62864" extrusionOk="0">
                  <a:moveTo>
                    <a:pt x="3854195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3854195" y="62484"/>
                  </a:lnTo>
                  <a:lnTo>
                    <a:pt x="385419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42"/>
            <p:cNvSpPr/>
            <p:nvPr/>
          </p:nvSpPr>
          <p:spPr bwMode="auto">
            <a:xfrm>
              <a:off x="5614416" y="1901951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4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4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4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4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4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4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4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43"/>
            <p:cNvSpPr/>
            <p:nvPr/>
          </p:nvSpPr>
          <p:spPr bwMode="auto">
            <a:xfrm>
              <a:off x="5170932" y="2040635"/>
              <a:ext cx="3891279" cy="64135"/>
            </a:xfrm>
            <a:custGeom>
              <a:avLst/>
              <a:gdLst/>
              <a:ahLst/>
              <a:cxnLst/>
              <a:rect l="l" t="t" r="r" b="b"/>
              <a:pathLst>
                <a:path w="3891279" h="64135" extrusionOk="0">
                  <a:moveTo>
                    <a:pt x="3890771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890771" y="64008"/>
                  </a:lnTo>
                  <a:lnTo>
                    <a:pt x="3890771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44"/>
            <p:cNvSpPr/>
            <p:nvPr/>
          </p:nvSpPr>
          <p:spPr bwMode="auto">
            <a:xfrm>
              <a:off x="5614416" y="1700782"/>
              <a:ext cx="3114040" cy="139065"/>
            </a:xfrm>
            <a:custGeom>
              <a:avLst/>
              <a:gdLst/>
              <a:ahLst/>
              <a:cxnLst/>
              <a:rect l="l" t="t" r="r" b="b"/>
              <a:pathLst>
                <a:path w="3114040" h="139064" extrusionOk="0">
                  <a:moveTo>
                    <a:pt x="0" y="0"/>
                  </a:moveTo>
                  <a:lnTo>
                    <a:pt x="0" y="138683"/>
                  </a:lnTo>
                </a:path>
                <a:path w="3114040" h="139064" extrusionOk="0">
                  <a:moveTo>
                    <a:pt x="445008" y="0"/>
                  </a:moveTo>
                  <a:lnTo>
                    <a:pt x="445008" y="138683"/>
                  </a:lnTo>
                </a:path>
                <a:path w="3114040" h="139064" extrusionOk="0">
                  <a:moveTo>
                    <a:pt x="890015" y="0"/>
                  </a:moveTo>
                  <a:lnTo>
                    <a:pt x="890015" y="138683"/>
                  </a:lnTo>
                </a:path>
                <a:path w="3114040" h="139064" extrusionOk="0">
                  <a:moveTo>
                    <a:pt x="1335024" y="0"/>
                  </a:moveTo>
                  <a:lnTo>
                    <a:pt x="1335024" y="138683"/>
                  </a:lnTo>
                </a:path>
                <a:path w="3114040" h="139064" extrusionOk="0">
                  <a:moveTo>
                    <a:pt x="1780032" y="0"/>
                  </a:moveTo>
                  <a:lnTo>
                    <a:pt x="1780032" y="138683"/>
                  </a:lnTo>
                </a:path>
                <a:path w="3114040" h="139064" extrusionOk="0">
                  <a:moveTo>
                    <a:pt x="2223516" y="0"/>
                  </a:moveTo>
                  <a:lnTo>
                    <a:pt x="2223516" y="138683"/>
                  </a:lnTo>
                </a:path>
                <a:path w="3114040" h="139064" extrusionOk="0">
                  <a:moveTo>
                    <a:pt x="2668524" y="0"/>
                  </a:moveTo>
                  <a:lnTo>
                    <a:pt x="2668524" y="138683"/>
                  </a:lnTo>
                </a:path>
                <a:path w="3114040" h="139064" extrusionOk="0">
                  <a:moveTo>
                    <a:pt x="3113532" y="0"/>
                  </a:moveTo>
                  <a:lnTo>
                    <a:pt x="3113532" y="13868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5" name="object 45"/>
            <p:cNvSpPr/>
            <p:nvPr/>
          </p:nvSpPr>
          <p:spPr bwMode="auto">
            <a:xfrm>
              <a:off x="5170932" y="1636775"/>
              <a:ext cx="3891279" cy="265430"/>
            </a:xfrm>
            <a:custGeom>
              <a:avLst/>
              <a:gdLst/>
              <a:ahLst/>
              <a:cxnLst/>
              <a:rect l="l" t="t" r="r" b="b"/>
              <a:pathLst>
                <a:path w="3891279" h="265430" extrusionOk="0">
                  <a:moveTo>
                    <a:pt x="3890772" y="202692"/>
                  </a:moveTo>
                  <a:lnTo>
                    <a:pt x="0" y="202692"/>
                  </a:lnTo>
                  <a:lnTo>
                    <a:pt x="0" y="265176"/>
                  </a:lnTo>
                  <a:lnTo>
                    <a:pt x="3890772" y="265176"/>
                  </a:lnTo>
                  <a:lnTo>
                    <a:pt x="3890772" y="202692"/>
                  </a:lnTo>
                  <a:close/>
                </a:path>
                <a:path w="3891279" h="265430" extrusionOk="0">
                  <a:moveTo>
                    <a:pt x="389077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3890772" y="64008"/>
                  </a:lnTo>
                  <a:lnTo>
                    <a:pt x="389077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6" name="object 46"/>
            <p:cNvSpPr/>
            <p:nvPr/>
          </p:nvSpPr>
          <p:spPr bwMode="auto">
            <a:xfrm>
              <a:off x="5170932" y="1365503"/>
              <a:ext cx="0" cy="4445635"/>
            </a:xfrm>
            <a:custGeom>
              <a:avLst/>
              <a:gdLst/>
              <a:ahLst/>
              <a:cxnLst/>
              <a:rect l="l" t="t" r="r" b="b"/>
              <a:pathLst>
                <a:path h="4445635" extrusionOk="0">
                  <a:moveTo>
                    <a:pt x="0" y="4445508"/>
                  </a:moveTo>
                  <a:lnTo>
                    <a:pt x="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7" name="object 47"/>
          <p:cNvSpPr txBox="1"/>
          <p:nvPr/>
        </p:nvSpPr>
        <p:spPr bwMode="auto">
          <a:xfrm>
            <a:off x="8446769" y="5394147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 txBox="1"/>
          <p:nvPr/>
        </p:nvSpPr>
        <p:spPr bwMode="auto">
          <a:xfrm>
            <a:off x="8596376" y="5192090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.59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 bwMode="auto">
          <a:xfrm>
            <a:off x="8656446" y="4990338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 bwMode="auto">
          <a:xfrm>
            <a:off x="8717406" y="4788154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 bwMode="auto">
          <a:xfrm>
            <a:off x="8779891" y="4586096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 bwMode="auto">
          <a:xfrm>
            <a:off x="8830436" y="4384040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 bwMode="auto">
          <a:xfrm>
            <a:off x="8891396" y="4181982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 bwMode="auto">
          <a:xfrm>
            <a:off x="8928861" y="3556508"/>
            <a:ext cx="412750" cy="6318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.33</a:t>
            </a:r>
            <a:endParaRPr sz="120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83.06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 bwMode="auto">
          <a:xfrm>
            <a:off x="8978265" y="2949292"/>
            <a:ext cx="401320" cy="63309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 bwMode="auto">
          <a:xfrm>
            <a:off x="9033764" y="2545841"/>
            <a:ext cx="419100" cy="4298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2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85.42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 bwMode="auto">
          <a:xfrm>
            <a:off x="9079230" y="2141474"/>
            <a:ext cx="410844" cy="4298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2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86.44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 bwMode="auto">
          <a:xfrm>
            <a:off x="9126093" y="1535430"/>
            <a:ext cx="315595" cy="63182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 bwMode="auto">
          <a:xfrm>
            <a:off x="9224518" y="1352550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 bwMode="auto">
          <a:xfrm>
            <a:off x="5119496" y="5888228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 bwMode="auto">
          <a:xfrm>
            <a:off x="5525770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 bwMode="auto">
          <a:xfrm>
            <a:off x="5970778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 bwMode="auto">
          <a:xfrm>
            <a:off x="6415532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 bwMode="auto">
          <a:xfrm>
            <a:off x="6860285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 bwMode="auto">
          <a:xfrm>
            <a:off x="7305293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 bwMode="auto">
          <a:xfrm>
            <a:off x="7749919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 bwMode="auto">
          <a:xfrm>
            <a:off x="8194674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 bwMode="auto">
          <a:xfrm>
            <a:off x="8639682" y="588822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 bwMode="auto">
          <a:xfrm>
            <a:off x="9084309" y="5888228"/>
            <a:ext cx="663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8465" algn="l"/>
              </a:tabLst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90	1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 bwMode="auto">
          <a:xfrm>
            <a:off x="2574798" y="1327531"/>
            <a:ext cx="2770505" cy="447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 marR="301625" indent="-57785" algn="r">
              <a:lnSpc>
                <a:spcPct val="1105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 </a:t>
            </a:r>
            <a:r>
              <a:rPr sz="1200" spc="-3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ión 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Identid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lores 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Disponibilidad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 Mejora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L="1592580" marR="301625" indent="-304800" algn="r">
              <a:lnSpc>
                <a:spcPct val="1105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nos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endParaRPr sz="1200">
              <a:latin typeface="Arial MT"/>
              <a:cs typeface="Arial MT"/>
            </a:endParaRPr>
          </a:p>
          <a:p>
            <a:pPr marL="995680" marR="300355" indent="131445" algn="r">
              <a:lnSpc>
                <a:spcPct val="110500"/>
              </a:lnSpc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Recono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mie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laboral 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os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Liderazg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itiv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R="302260" algn="r">
              <a:lnSpc>
                <a:spcPct val="100000"/>
              </a:lnSpc>
              <a:spcBef>
                <a:spcPts val="150"/>
              </a:spcBef>
              <a:defRPr/>
            </a:pP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ali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entació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udad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nia</a:t>
            </a:r>
            <a:endParaRPr sz="1200">
              <a:latin typeface="Arial MT"/>
              <a:cs typeface="Arial MT"/>
            </a:endParaRPr>
          </a:p>
          <a:p>
            <a:pPr marR="298450" algn="r">
              <a:lnSpc>
                <a:spcPct val="100000"/>
              </a:lnSpc>
              <a:spcBef>
                <a:spcPts val="155"/>
              </a:spcBef>
              <a:defRPr/>
            </a:pP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Colaboración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trabjao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equipo</a:t>
            </a:r>
            <a:endParaRPr sz="1200">
              <a:latin typeface="Arial MT"/>
              <a:cs typeface="Arial MT"/>
            </a:endParaRPr>
          </a:p>
          <a:p>
            <a:pPr marL="786765" marR="299085" indent="1133475" algn="r">
              <a:lnSpc>
                <a:spcPct val="110500"/>
              </a:lnSpc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Covi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d-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9 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Austerid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ana 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jo-fami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ua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rim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ón  </a:t>
            </a: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55">
                <a:solidFill>
                  <a:srgbClr val="585858"/>
                </a:solidFill>
                <a:latin typeface="Arial MT"/>
                <a:cs typeface="Arial MT"/>
              </a:rPr>
              <a:t>APF</a:t>
            </a:r>
            <a:endParaRPr sz="1200">
              <a:latin typeface="Arial MT"/>
              <a:cs typeface="Arial MT"/>
            </a:endParaRPr>
          </a:p>
          <a:p>
            <a:pPr marL="1350010" marR="300355" indent="-32384" algn="r">
              <a:lnSpc>
                <a:spcPct val="1105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L="671195" marR="5080" indent="-596900">
              <a:lnSpc>
                <a:spcPts val="1639"/>
              </a:lnSpc>
              <a:spcBef>
                <a:spcPts val="35"/>
              </a:spcBef>
              <a:tabLst>
                <a:tab pos="2671445" algn="l"/>
              </a:tabLst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Apli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ienteme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TIC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'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  </a:t>
            </a:r>
            <a:r>
              <a:rPr sz="1800" spc="-142" baseline="30000">
                <a:solidFill>
                  <a:srgbClr val="585858"/>
                </a:solidFill>
                <a:latin typeface="Arial MT"/>
                <a:cs typeface="Arial MT"/>
              </a:rPr>
              <a:t>Servi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27" baseline="30000">
                <a:solidFill>
                  <a:srgbClr val="585858"/>
                </a:solidFill>
                <a:latin typeface="Arial MT"/>
                <a:cs typeface="Arial MT"/>
              </a:rPr>
              <a:t>Profesi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onal</a:t>
            </a:r>
            <a:r>
              <a:rPr sz="1800" spc="7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50" baseline="300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800" spc="-142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5681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Dirección</a:t>
            </a:r>
            <a:r>
              <a:rPr spc="-130"/>
              <a:t> </a:t>
            </a:r>
            <a:r>
              <a:rPr spc="125"/>
              <a:t>Médica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4858511" y="1325689"/>
            <a:ext cx="4419600" cy="4313555"/>
            <a:chOff x="4858511" y="1325689"/>
            <a:chExt cx="4419600" cy="4313555"/>
          </a:xfrm>
        </p:grpSpPr>
        <p:sp>
          <p:nvSpPr>
            <p:cNvPr id="5" name="object 5"/>
            <p:cNvSpPr/>
            <p:nvPr/>
          </p:nvSpPr>
          <p:spPr bwMode="auto">
            <a:xfrm>
              <a:off x="4905755" y="5114543"/>
              <a:ext cx="3717290" cy="256540"/>
            </a:xfrm>
            <a:custGeom>
              <a:avLst/>
              <a:gdLst/>
              <a:ahLst/>
              <a:cxnLst/>
              <a:rect l="l" t="t" r="r" b="b"/>
              <a:pathLst>
                <a:path w="3717290" h="256539" extrusionOk="0">
                  <a:moveTo>
                    <a:pt x="3669792" y="195072"/>
                  </a:moveTo>
                  <a:lnTo>
                    <a:pt x="0" y="195072"/>
                  </a:lnTo>
                  <a:lnTo>
                    <a:pt x="0" y="256032"/>
                  </a:lnTo>
                  <a:lnTo>
                    <a:pt x="3669792" y="256032"/>
                  </a:lnTo>
                  <a:lnTo>
                    <a:pt x="3669792" y="195072"/>
                  </a:lnTo>
                  <a:close/>
                </a:path>
                <a:path w="3717290" h="256539" extrusionOk="0">
                  <a:moveTo>
                    <a:pt x="371703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3717036" y="60960"/>
                  </a:lnTo>
                  <a:lnTo>
                    <a:pt x="37170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905755" y="1594103"/>
              <a:ext cx="4273550" cy="3386454"/>
            </a:xfrm>
            <a:custGeom>
              <a:avLst/>
              <a:gdLst/>
              <a:ahLst/>
              <a:cxnLst/>
              <a:rect l="l" t="t" r="r" b="b"/>
              <a:pathLst>
                <a:path w="4273550" h="3386454" extrusionOk="0">
                  <a:moveTo>
                    <a:pt x="3727704" y="3323844"/>
                  </a:moveTo>
                  <a:lnTo>
                    <a:pt x="0" y="3323844"/>
                  </a:lnTo>
                  <a:lnTo>
                    <a:pt x="0" y="3386328"/>
                  </a:lnTo>
                  <a:lnTo>
                    <a:pt x="3727704" y="3386328"/>
                  </a:lnTo>
                  <a:lnTo>
                    <a:pt x="3727704" y="3323844"/>
                  </a:lnTo>
                  <a:close/>
                </a:path>
                <a:path w="4273550" h="3386454" extrusionOk="0">
                  <a:moveTo>
                    <a:pt x="3870947" y="2737116"/>
                  </a:moveTo>
                  <a:lnTo>
                    <a:pt x="0" y="2737116"/>
                  </a:lnTo>
                  <a:lnTo>
                    <a:pt x="0" y="2799588"/>
                  </a:lnTo>
                  <a:lnTo>
                    <a:pt x="3870947" y="2799588"/>
                  </a:lnTo>
                  <a:lnTo>
                    <a:pt x="3870947" y="2737116"/>
                  </a:lnTo>
                  <a:close/>
                </a:path>
                <a:path w="4273550" h="3386454" extrusionOk="0">
                  <a:moveTo>
                    <a:pt x="3924300" y="2150364"/>
                  </a:moveTo>
                  <a:lnTo>
                    <a:pt x="0" y="2150364"/>
                  </a:lnTo>
                  <a:lnTo>
                    <a:pt x="0" y="2212848"/>
                  </a:lnTo>
                  <a:lnTo>
                    <a:pt x="3924300" y="2212848"/>
                  </a:lnTo>
                  <a:lnTo>
                    <a:pt x="3924300" y="2150364"/>
                  </a:lnTo>
                  <a:close/>
                </a:path>
                <a:path w="4273550" h="3386454" extrusionOk="0">
                  <a:moveTo>
                    <a:pt x="4044696" y="1563624"/>
                  </a:moveTo>
                  <a:lnTo>
                    <a:pt x="0" y="1563624"/>
                  </a:lnTo>
                  <a:lnTo>
                    <a:pt x="0" y="1626108"/>
                  </a:lnTo>
                  <a:lnTo>
                    <a:pt x="4044696" y="1626108"/>
                  </a:lnTo>
                  <a:lnTo>
                    <a:pt x="4044696" y="1563624"/>
                  </a:lnTo>
                  <a:close/>
                </a:path>
                <a:path w="4273550" h="3386454" extrusionOk="0">
                  <a:moveTo>
                    <a:pt x="4062984" y="1368552"/>
                  </a:moveTo>
                  <a:lnTo>
                    <a:pt x="0" y="1368552"/>
                  </a:lnTo>
                  <a:lnTo>
                    <a:pt x="0" y="1429512"/>
                  </a:lnTo>
                  <a:lnTo>
                    <a:pt x="4062984" y="1429512"/>
                  </a:lnTo>
                  <a:lnTo>
                    <a:pt x="4062984" y="1368552"/>
                  </a:lnTo>
                  <a:close/>
                </a:path>
                <a:path w="4273550" h="3386454" extrusionOk="0">
                  <a:moveTo>
                    <a:pt x="4125455" y="976884"/>
                  </a:moveTo>
                  <a:lnTo>
                    <a:pt x="0" y="976884"/>
                  </a:lnTo>
                  <a:lnTo>
                    <a:pt x="0" y="1039368"/>
                  </a:lnTo>
                  <a:lnTo>
                    <a:pt x="4125455" y="1039368"/>
                  </a:lnTo>
                  <a:lnTo>
                    <a:pt x="4125455" y="976884"/>
                  </a:lnTo>
                  <a:close/>
                </a:path>
                <a:path w="4273550" h="3386454" extrusionOk="0">
                  <a:moveTo>
                    <a:pt x="427329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273296" y="60960"/>
                  </a:lnTo>
                  <a:lnTo>
                    <a:pt x="427329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905755" y="1399032"/>
              <a:ext cx="4372610" cy="60960"/>
            </a:xfrm>
            <a:custGeom>
              <a:avLst/>
              <a:gdLst/>
              <a:ahLst/>
              <a:cxnLst/>
              <a:rect l="l" t="t" r="r" b="b"/>
              <a:pathLst>
                <a:path w="4372609" h="60959" extrusionOk="0">
                  <a:moveTo>
                    <a:pt x="4372356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372356" y="60960"/>
                  </a:lnTo>
                  <a:lnTo>
                    <a:pt x="43723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905755" y="1789175"/>
              <a:ext cx="4201795" cy="2994660"/>
            </a:xfrm>
            <a:custGeom>
              <a:avLst/>
              <a:gdLst/>
              <a:ahLst/>
              <a:cxnLst/>
              <a:rect l="l" t="t" r="r" b="b"/>
              <a:pathLst>
                <a:path w="4201795" h="2994660" extrusionOk="0">
                  <a:moveTo>
                    <a:pt x="3784092" y="2933700"/>
                  </a:moveTo>
                  <a:lnTo>
                    <a:pt x="0" y="2933700"/>
                  </a:lnTo>
                  <a:lnTo>
                    <a:pt x="0" y="2994660"/>
                  </a:lnTo>
                  <a:lnTo>
                    <a:pt x="3784092" y="2994660"/>
                  </a:lnTo>
                  <a:lnTo>
                    <a:pt x="3784092" y="2933700"/>
                  </a:lnTo>
                  <a:close/>
                </a:path>
                <a:path w="4201795" h="2994660" extrusionOk="0">
                  <a:moveTo>
                    <a:pt x="3860292" y="2738628"/>
                  </a:moveTo>
                  <a:lnTo>
                    <a:pt x="0" y="2738628"/>
                  </a:lnTo>
                  <a:lnTo>
                    <a:pt x="0" y="2799588"/>
                  </a:lnTo>
                  <a:lnTo>
                    <a:pt x="3860292" y="2799588"/>
                  </a:lnTo>
                  <a:lnTo>
                    <a:pt x="3860292" y="2738628"/>
                  </a:lnTo>
                  <a:close/>
                </a:path>
                <a:path w="4201795" h="2994660" extrusionOk="0">
                  <a:moveTo>
                    <a:pt x="3877056" y="2346960"/>
                  </a:moveTo>
                  <a:lnTo>
                    <a:pt x="0" y="2346960"/>
                  </a:lnTo>
                  <a:lnTo>
                    <a:pt x="0" y="2407920"/>
                  </a:lnTo>
                  <a:lnTo>
                    <a:pt x="3877056" y="2407920"/>
                  </a:lnTo>
                  <a:lnTo>
                    <a:pt x="3877056" y="2346960"/>
                  </a:lnTo>
                  <a:close/>
                </a:path>
                <a:path w="4201795" h="2994660" extrusionOk="0">
                  <a:moveTo>
                    <a:pt x="3892296" y="2151888"/>
                  </a:moveTo>
                  <a:lnTo>
                    <a:pt x="0" y="2151888"/>
                  </a:lnTo>
                  <a:lnTo>
                    <a:pt x="0" y="2212848"/>
                  </a:lnTo>
                  <a:lnTo>
                    <a:pt x="3892296" y="2212848"/>
                  </a:lnTo>
                  <a:lnTo>
                    <a:pt x="3892296" y="2151888"/>
                  </a:lnTo>
                  <a:close/>
                </a:path>
                <a:path w="4201795" h="2994660" extrusionOk="0">
                  <a:moveTo>
                    <a:pt x="4005072" y="1760232"/>
                  </a:moveTo>
                  <a:lnTo>
                    <a:pt x="0" y="1760232"/>
                  </a:lnTo>
                  <a:lnTo>
                    <a:pt x="0" y="1821180"/>
                  </a:lnTo>
                  <a:lnTo>
                    <a:pt x="4005072" y="1821180"/>
                  </a:lnTo>
                  <a:lnTo>
                    <a:pt x="4005072" y="1760232"/>
                  </a:lnTo>
                  <a:close/>
                </a:path>
                <a:path w="4201795" h="2994660" extrusionOk="0">
                  <a:moveTo>
                    <a:pt x="4041648" y="1565148"/>
                  </a:moveTo>
                  <a:lnTo>
                    <a:pt x="0" y="1565148"/>
                  </a:lnTo>
                  <a:lnTo>
                    <a:pt x="0" y="1626108"/>
                  </a:lnTo>
                  <a:lnTo>
                    <a:pt x="4041648" y="1626108"/>
                  </a:lnTo>
                  <a:lnTo>
                    <a:pt x="4041648" y="1565148"/>
                  </a:lnTo>
                  <a:close/>
                </a:path>
                <a:path w="4201795" h="2994660" extrusionOk="0">
                  <a:moveTo>
                    <a:pt x="4072128" y="978408"/>
                  </a:moveTo>
                  <a:lnTo>
                    <a:pt x="0" y="978408"/>
                  </a:lnTo>
                  <a:lnTo>
                    <a:pt x="0" y="1039368"/>
                  </a:lnTo>
                  <a:lnTo>
                    <a:pt x="4072128" y="1039368"/>
                  </a:lnTo>
                  <a:lnTo>
                    <a:pt x="4072128" y="978408"/>
                  </a:lnTo>
                  <a:close/>
                </a:path>
                <a:path w="4201795" h="2994660" extrusionOk="0">
                  <a:moveTo>
                    <a:pt x="4131564" y="586740"/>
                  </a:moveTo>
                  <a:lnTo>
                    <a:pt x="0" y="586740"/>
                  </a:lnTo>
                  <a:lnTo>
                    <a:pt x="0" y="647700"/>
                  </a:lnTo>
                  <a:lnTo>
                    <a:pt x="4131564" y="647700"/>
                  </a:lnTo>
                  <a:lnTo>
                    <a:pt x="4131564" y="586740"/>
                  </a:lnTo>
                  <a:close/>
                </a:path>
                <a:path w="4201795" h="2994660" extrusionOk="0">
                  <a:moveTo>
                    <a:pt x="4192524" y="391668"/>
                  </a:moveTo>
                  <a:lnTo>
                    <a:pt x="0" y="391668"/>
                  </a:lnTo>
                  <a:lnTo>
                    <a:pt x="0" y="452628"/>
                  </a:lnTo>
                  <a:lnTo>
                    <a:pt x="4192524" y="452628"/>
                  </a:lnTo>
                  <a:lnTo>
                    <a:pt x="4192524" y="391668"/>
                  </a:lnTo>
                  <a:close/>
                </a:path>
                <a:path w="4201795" h="2994660" extrusionOk="0">
                  <a:moveTo>
                    <a:pt x="4192524" y="195072"/>
                  </a:moveTo>
                  <a:lnTo>
                    <a:pt x="0" y="195072"/>
                  </a:lnTo>
                  <a:lnTo>
                    <a:pt x="0" y="257556"/>
                  </a:lnTo>
                  <a:lnTo>
                    <a:pt x="4192524" y="257556"/>
                  </a:lnTo>
                  <a:lnTo>
                    <a:pt x="4192524" y="195072"/>
                  </a:lnTo>
                  <a:close/>
                </a:path>
                <a:path w="4201795" h="2994660" extrusionOk="0">
                  <a:moveTo>
                    <a:pt x="4201668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201668" y="60960"/>
                  </a:lnTo>
                  <a:lnTo>
                    <a:pt x="420166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858511" y="1330452"/>
              <a:ext cx="47625" cy="4304030"/>
            </a:xfrm>
            <a:custGeom>
              <a:avLst/>
              <a:gdLst/>
              <a:ahLst/>
              <a:cxnLst/>
              <a:rect l="l" t="t" r="r" b="b"/>
              <a:pathLst>
                <a:path w="47625" h="4304030" extrusionOk="0">
                  <a:moveTo>
                    <a:pt x="47243" y="4303776"/>
                  </a:moveTo>
                  <a:lnTo>
                    <a:pt x="47243" y="0"/>
                  </a:lnTo>
                </a:path>
                <a:path w="47625" h="4304030" extrusionOk="0">
                  <a:moveTo>
                    <a:pt x="0" y="4303776"/>
                  </a:moveTo>
                  <a:lnTo>
                    <a:pt x="47243" y="4303776"/>
                  </a:lnTo>
                </a:path>
                <a:path w="47625" h="4304030" extrusionOk="0">
                  <a:moveTo>
                    <a:pt x="0" y="4107179"/>
                  </a:moveTo>
                  <a:lnTo>
                    <a:pt x="47243" y="4107179"/>
                  </a:lnTo>
                </a:path>
                <a:path w="47625" h="4304030" extrusionOk="0">
                  <a:moveTo>
                    <a:pt x="0" y="3912108"/>
                  </a:moveTo>
                  <a:lnTo>
                    <a:pt x="47243" y="3912108"/>
                  </a:lnTo>
                </a:path>
                <a:path w="47625" h="4304030" extrusionOk="0">
                  <a:moveTo>
                    <a:pt x="0" y="3717036"/>
                  </a:moveTo>
                  <a:lnTo>
                    <a:pt x="47243" y="3717036"/>
                  </a:lnTo>
                </a:path>
                <a:path w="47625" h="4304030" extrusionOk="0">
                  <a:moveTo>
                    <a:pt x="0" y="3520440"/>
                  </a:moveTo>
                  <a:lnTo>
                    <a:pt x="47243" y="3520440"/>
                  </a:lnTo>
                </a:path>
                <a:path w="47625" h="4304030" extrusionOk="0">
                  <a:moveTo>
                    <a:pt x="0" y="3325368"/>
                  </a:moveTo>
                  <a:lnTo>
                    <a:pt x="47243" y="3325368"/>
                  </a:lnTo>
                </a:path>
                <a:path w="47625" h="4304030" extrusionOk="0">
                  <a:moveTo>
                    <a:pt x="0" y="3130296"/>
                  </a:moveTo>
                  <a:lnTo>
                    <a:pt x="47243" y="3130296"/>
                  </a:lnTo>
                </a:path>
                <a:path w="47625" h="4304030" extrusionOk="0">
                  <a:moveTo>
                    <a:pt x="0" y="2933700"/>
                  </a:moveTo>
                  <a:lnTo>
                    <a:pt x="47243" y="2933700"/>
                  </a:lnTo>
                </a:path>
                <a:path w="47625" h="4304030" extrusionOk="0">
                  <a:moveTo>
                    <a:pt x="0" y="2738628"/>
                  </a:moveTo>
                  <a:lnTo>
                    <a:pt x="47243" y="2738628"/>
                  </a:lnTo>
                </a:path>
                <a:path w="47625" h="4304030" extrusionOk="0">
                  <a:moveTo>
                    <a:pt x="0" y="2543556"/>
                  </a:moveTo>
                  <a:lnTo>
                    <a:pt x="47243" y="2543556"/>
                  </a:lnTo>
                </a:path>
                <a:path w="47625" h="4304030" extrusionOk="0">
                  <a:moveTo>
                    <a:pt x="0" y="2346960"/>
                  </a:moveTo>
                  <a:lnTo>
                    <a:pt x="47243" y="2346960"/>
                  </a:lnTo>
                </a:path>
                <a:path w="47625" h="4304030" extrusionOk="0">
                  <a:moveTo>
                    <a:pt x="0" y="2151888"/>
                  </a:moveTo>
                  <a:lnTo>
                    <a:pt x="47243" y="2151888"/>
                  </a:lnTo>
                </a:path>
                <a:path w="47625" h="4304030" extrusionOk="0">
                  <a:moveTo>
                    <a:pt x="0" y="1956815"/>
                  </a:moveTo>
                  <a:lnTo>
                    <a:pt x="47243" y="1956815"/>
                  </a:lnTo>
                </a:path>
                <a:path w="47625" h="4304030" extrusionOk="0">
                  <a:moveTo>
                    <a:pt x="0" y="1760220"/>
                  </a:moveTo>
                  <a:lnTo>
                    <a:pt x="47243" y="1760220"/>
                  </a:lnTo>
                </a:path>
                <a:path w="47625" h="4304030" extrusionOk="0">
                  <a:moveTo>
                    <a:pt x="0" y="1565148"/>
                  </a:moveTo>
                  <a:lnTo>
                    <a:pt x="47243" y="1565148"/>
                  </a:lnTo>
                </a:path>
                <a:path w="47625" h="4304030" extrusionOk="0">
                  <a:moveTo>
                    <a:pt x="0" y="1370076"/>
                  </a:moveTo>
                  <a:lnTo>
                    <a:pt x="47243" y="1370076"/>
                  </a:lnTo>
                </a:path>
                <a:path w="47625" h="4304030" extrusionOk="0">
                  <a:moveTo>
                    <a:pt x="0" y="1173480"/>
                  </a:moveTo>
                  <a:lnTo>
                    <a:pt x="47243" y="1173480"/>
                  </a:lnTo>
                </a:path>
                <a:path w="47625" h="4304030" extrusionOk="0">
                  <a:moveTo>
                    <a:pt x="0" y="978408"/>
                  </a:moveTo>
                  <a:lnTo>
                    <a:pt x="47243" y="978408"/>
                  </a:lnTo>
                </a:path>
                <a:path w="47625" h="4304030" extrusionOk="0">
                  <a:moveTo>
                    <a:pt x="0" y="783336"/>
                  </a:moveTo>
                  <a:lnTo>
                    <a:pt x="47243" y="783336"/>
                  </a:lnTo>
                </a:path>
                <a:path w="47625" h="4304030" extrusionOk="0">
                  <a:moveTo>
                    <a:pt x="0" y="586739"/>
                  </a:moveTo>
                  <a:lnTo>
                    <a:pt x="47243" y="586739"/>
                  </a:lnTo>
                </a:path>
                <a:path w="47625" h="4304030" extrusionOk="0">
                  <a:moveTo>
                    <a:pt x="0" y="391668"/>
                  </a:moveTo>
                  <a:lnTo>
                    <a:pt x="47243" y="391668"/>
                  </a:lnTo>
                </a:path>
                <a:path w="47625" h="4304030" extrusionOk="0">
                  <a:moveTo>
                    <a:pt x="0" y="196596"/>
                  </a:moveTo>
                  <a:lnTo>
                    <a:pt x="47243" y="196596"/>
                  </a:lnTo>
                </a:path>
                <a:path w="47625" h="4304030" extrusionOk="0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8639682" y="5227066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687561" y="4823459"/>
            <a:ext cx="412115" cy="41655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5"/>
              </a:spcBef>
              <a:defRPr/>
            </a:pPr>
            <a:r>
              <a:rPr sz="1200" spc="-10">
                <a:solidFill>
                  <a:srgbClr val="404040"/>
                </a:solidFill>
                <a:latin typeface="Arial MT"/>
                <a:cs typeface="Arial MT"/>
              </a:rPr>
              <a:t>70.18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69.98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754871" y="4640326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831326" y="4040235"/>
            <a:ext cx="417195" cy="61341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8575">
              <a:lnSpc>
                <a:spcPct val="100000"/>
              </a:lnSpc>
              <a:spcBef>
                <a:spcPts val="2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.99</a:t>
            </a:r>
            <a:endParaRPr sz="12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0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72.87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72.69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8862821" y="3649471"/>
            <a:ext cx="432434" cy="41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73.28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8975217" y="3466592"/>
            <a:ext cx="315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011539" y="2671317"/>
            <a:ext cx="431799" cy="8083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.66</a:t>
            </a:r>
            <a:endParaRPr sz="120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76.49</a:t>
            </a:r>
            <a:endParaRPr sz="1200">
              <a:latin typeface="Arial MT"/>
              <a:cs typeface="Arial MT"/>
            </a:endParaRPr>
          </a:p>
          <a:p>
            <a:pPr marL="1524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76.14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76.08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095358" y="2279889"/>
            <a:ext cx="408305" cy="41719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2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77.66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163050" y="1693417"/>
            <a:ext cx="401320" cy="61277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200"/>
              </a:spcBef>
              <a:defRPr/>
            </a:pPr>
            <a:r>
              <a:rPr sz="1200" spc="-20">
                <a:solidFill>
                  <a:srgbClr val="404040"/>
                </a:solidFill>
                <a:latin typeface="Arial MT"/>
                <a:cs typeface="Arial MT"/>
              </a:rPr>
              <a:t>79.1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244076" y="1510106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343390" y="1314958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843017" y="5714796"/>
            <a:ext cx="1263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324347" y="5714796"/>
            <a:ext cx="44773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43560" algn="l"/>
                <a:tab pos="1075055" algn="l"/>
                <a:tab pos="1606550" algn="l"/>
                <a:tab pos="2137410" algn="l"/>
                <a:tab pos="2668905" algn="l"/>
                <a:tab pos="3200400" algn="l"/>
                <a:tab pos="3731260" algn="l"/>
                <a:tab pos="4262755" algn="l"/>
              </a:tabLst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	20	30	40	50	60	70	80	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309876" y="1295765"/>
            <a:ext cx="2770505" cy="433578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R="301625" algn="r">
              <a:lnSpc>
                <a:spcPct val="100000"/>
              </a:lnSpc>
              <a:spcBef>
                <a:spcPts val="200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Identidad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2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valores</a:t>
            </a:r>
            <a:endParaRPr sz="1200">
              <a:latin typeface="Arial MT"/>
              <a:cs typeface="Arial MT"/>
            </a:endParaRPr>
          </a:p>
          <a:p>
            <a:pPr marL="995044" marR="301625" indent="291465" algn="r">
              <a:lnSpc>
                <a:spcPct val="1070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nos 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os</a:t>
            </a:r>
            <a:endParaRPr sz="1200">
              <a:latin typeface="Arial MT"/>
              <a:cs typeface="Arial MT"/>
            </a:endParaRPr>
          </a:p>
          <a:p>
            <a:pPr marR="302260" algn="r">
              <a:lnSpc>
                <a:spcPct val="100000"/>
              </a:lnSpc>
              <a:spcBef>
                <a:spcPts val="105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inta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iuda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nia</a:t>
            </a:r>
            <a:endParaRPr sz="1200">
              <a:latin typeface="Arial MT"/>
              <a:cs typeface="Arial MT"/>
            </a:endParaRPr>
          </a:p>
          <a:p>
            <a:pPr marL="12700" marR="302260" indent="1114425" algn="r">
              <a:lnSpc>
                <a:spcPct val="106900"/>
              </a:lnSpc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Mejora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</a:t>
            </a:r>
            <a:endParaRPr sz="1200">
              <a:latin typeface="Arial MT"/>
              <a:cs typeface="Arial MT"/>
            </a:endParaRPr>
          </a:p>
          <a:p>
            <a:pPr marL="786765" marR="300990" indent="1132840" algn="r">
              <a:lnSpc>
                <a:spcPct val="106900"/>
              </a:lnSpc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Covi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d-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9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ión 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Austerid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ana  </a:t>
            </a: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55">
                <a:solidFill>
                  <a:srgbClr val="585858"/>
                </a:solidFill>
                <a:latin typeface="Arial MT"/>
                <a:cs typeface="Arial MT"/>
              </a:rPr>
              <a:t>APF</a:t>
            </a:r>
            <a:endParaRPr sz="1200">
              <a:latin typeface="Arial MT"/>
              <a:cs typeface="Arial MT"/>
            </a:endParaRPr>
          </a:p>
          <a:p>
            <a:pPr marL="1125220" marR="300355" indent="255270" algn="r">
              <a:lnSpc>
                <a:spcPct val="1070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razg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os</a:t>
            </a:r>
            <a:r>
              <a:rPr sz="1200" spc="-30">
                <a:solidFill>
                  <a:srgbClr val="585858"/>
                </a:solidFill>
                <a:latin typeface="Arial MT"/>
                <a:cs typeface="Arial MT"/>
              </a:rPr>
              <a:t>iti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Bala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jo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R="342900" algn="r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endParaRPr sz="1200">
              <a:latin typeface="Arial MT"/>
              <a:cs typeface="Arial MT"/>
            </a:endParaRPr>
          </a:p>
          <a:p>
            <a:pPr marR="300355" algn="r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Colabora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2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bja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equ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endParaRPr sz="1200">
              <a:latin typeface="Arial MT"/>
              <a:cs typeface="Arial MT"/>
            </a:endParaRPr>
          </a:p>
          <a:p>
            <a:pPr marL="69215" marR="300990" indent="1247775" algn="r">
              <a:lnSpc>
                <a:spcPct val="1070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L="254635" marR="300990" indent="1094740" algn="r">
              <a:lnSpc>
                <a:spcPct val="106800"/>
              </a:lnSpc>
              <a:spcBef>
                <a:spcPts val="5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Disponibilidad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endParaRPr sz="1200">
              <a:latin typeface="Arial MT"/>
              <a:cs typeface="Arial MT"/>
            </a:endParaRPr>
          </a:p>
          <a:p>
            <a:pPr marL="74930" marR="299720" indent="1004569" algn="r">
              <a:lnSpc>
                <a:spcPct val="107000"/>
              </a:lnSpc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Recono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mie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laboral 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Ap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ien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lo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rso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4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IC's</a:t>
            </a:r>
            <a:endParaRPr sz="1200">
              <a:latin typeface="Arial MT"/>
              <a:cs typeface="Arial MT"/>
            </a:endParaRPr>
          </a:p>
          <a:p>
            <a:pPr marL="671195">
              <a:lnSpc>
                <a:spcPct val="100000"/>
              </a:lnSpc>
              <a:spcBef>
                <a:spcPts val="145"/>
              </a:spcBef>
              <a:tabLst>
                <a:tab pos="2671445" algn="l"/>
              </a:tabLst>
              <a:defRPr/>
            </a:pPr>
            <a:r>
              <a:rPr sz="1800" spc="-142" baseline="30000">
                <a:solidFill>
                  <a:srgbClr val="585858"/>
                </a:solidFill>
                <a:latin typeface="Arial MT"/>
                <a:cs typeface="Arial MT"/>
              </a:rPr>
              <a:t>Servi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27" baseline="30000">
                <a:solidFill>
                  <a:srgbClr val="585858"/>
                </a:solidFill>
                <a:latin typeface="Arial MT"/>
                <a:cs typeface="Arial MT"/>
              </a:rPr>
              <a:t>Profesi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onal</a:t>
            </a:r>
            <a:r>
              <a:rPr sz="1800" spc="7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50" baseline="300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800" spc="-142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9573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Dirección</a:t>
            </a:r>
            <a:r>
              <a:rPr spc="-90"/>
              <a:t> </a:t>
            </a:r>
            <a:r>
              <a:rPr spc="100"/>
              <a:t>Administración</a:t>
            </a:r>
            <a:r>
              <a:rPr spc="-80"/>
              <a:t> </a:t>
            </a:r>
            <a:r>
              <a:rPr spc="5"/>
              <a:t>y</a:t>
            </a:r>
            <a:r>
              <a:rPr spc="-85"/>
              <a:t> </a:t>
            </a:r>
            <a:r>
              <a:rPr spc="70"/>
              <a:t>Finanzas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4977384" y="1325689"/>
            <a:ext cx="4465320" cy="4206875"/>
            <a:chOff x="4977384" y="1325689"/>
            <a:chExt cx="4465320" cy="4206875"/>
          </a:xfrm>
        </p:grpSpPr>
        <p:sp>
          <p:nvSpPr>
            <p:cNvPr id="5" name="object 5"/>
            <p:cNvSpPr/>
            <p:nvPr/>
          </p:nvSpPr>
          <p:spPr bwMode="auto">
            <a:xfrm>
              <a:off x="5024628" y="1575815"/>
              <a:ext cx="4209415" cy="3706495"/>
            </a:xfrm>
            <a:custGeom>
              <a:avLst/>
              <a:gdLst/>
              <a:ahLst/>
              <a:cxnLst/>
              <a:rect l="l" t="t" r="r" b="b"/>
              <a:pathLst>
                <a:path w="4209415" h="3706495" extrusionOk="0">
                  <a:moveTo>
                    <a:pt x="3694176" y="3649980"/>
                  </a:moveTo>
                  <a:lnTo>
                    <a:pt x="0" y="3649980"/>
                  </a:lnTo>
                  <a:lnTo>
                    <a:pt x="0" y="3706368"/>
                  </a:lnTo>
                  <a:lnTo>
                    <a:pt x="3694176" y="3706368"/>
                  </a:lnTo>
                  <a:lnTo>
                    <a:pt x="3694176" y="3649980"/>
                  </a:lnTo>
                  <a:close/>
                </a:path>
                <a:path w="4209415" h="3706495" extrusionOk="0">
                  <a:moveTo>
                    <a:pt x="3805428" y="3284220"/>
                  </a:moveTo>
                  <a:lnTo>
                    <a:pt x="0" y="3284220"/>
                  </a:lnTo>
                  <a:lnTo>
                    <a:pt x="0" y="3342132"/>
                  </a:lnTo>
                  <a:lnTo>
                    <a:pt x="3805428" y="3342132"/>
                  </a:lnTo>
                  <a:lnTo>
                    <a:pt x="3805428" y="3284220"/>
                  </a:lnTo>
                  <a:close/>
                </a:path>
                <a:path w="4209415" h="3706495" extrusionOk="0">
                  <a:moveTo>
                    <a:pt x="3872484" y="2372880"/>
                  </a:moveTo>
                  <a:lnTo>
                    <a:pt x="0" y="2372880"/>
                  </a:lnTo>
                  <a:lnTo>
                    <a:pt x="0" y="2429256"/>
                  </a:lnTo>
                  <a:lnTo>
                    <a:pt x="3872484" y="2429256"/>
                  </a:lnTo>
                  <a:lnTo>
                    <a:pt x="3872484" y="2372880"/>
                  </a:lnTo>
                  <a:close/>
                </a:path>
                <a:path w="4209415" h="3706495" extrusionOk="0">
                  <a:moveTo>
                    <a:pt x="3941064" y="2007108"/>
                  </a:moveTo>
                  <a:lnTo>
                    <a:pt x="0" y="2007108"/>
                  </a:lnTo>
                  <a:lnTo>
                    <a:pt x="0" y="2065020"/>
                  </a:lnTo>
                  <a:lnTo>
                    <a:pt x="3941064" y="2065020"/>
                  </a:lnTo>
                  <a:lnTo>
                    <a:pt x="3941064" y="2007108"/>
                  </a:lnTo>
                  <a:close/>
                </a:path>
                <a:path w="4209415" h="3706495" extrusionOk="0">
                  <a:moveTo>
                    <a:pt x="3953256" y="1825752"/>
                  </a:moveTo>
                  <a:lnTo>
                    <a:pt x="0" y="1825752"/>
                  </a:lnTo>
                  <a:lnTo>
                    <a:pt x="0" y="1882140"/>
                  </a:lnTo>
                  <a:lnTo>
                    <a:pt x="3953256" y="1882140"/>
                  </a:lnTo>
                  <a:lnTo>
                    <a:pt x="3953256" y="1825752"/>
                  </a:lnTo>
                  <a:close/>
                </a:path>
                <a:path w="4209415" h="3706495" extrusionOk="0">
                  <a:moveTo>
                    <a:pt x="4037076" y="729996"/>
                  </a:moveTo>
                  <a:lnTo>
                    <a:pt x="0" y="729996"/>
                  </a:lnTo>
                  <a:lnTo>
                    <a:pt x="0" y="787908"/>
                  </a:lnTo>
                  <a:lnTo>
                    <a:pt x="4037076" y="787908"/>
                  </a:lnTo>
                  <a:lnTo>
                    <a:pt x="4037076" y="729996"/>
                  </a:lnTo>
                  <a:close/>
                </a:path>
                <a:path w="4209415" h="3706495" extrusionOk="0">
                  <a:moveTo>
                    <a:pt x="4093464" y="547116"/>
                  </a:moveTo>
                  <a:lnTo>
                    <a:pt x="0" y="547116"/>
                  </a:lnTo>
                  <a:lnTo>
                    <a:pt x="0" y="605028"/>
                  </a:lnTo>
                  <a:lnTo>
                    <a:pt x="4093464" y="605028"/>
                  </a:lnTo>
                  <a:lnTo>
                    <a:pt x="4093464" y="547116"/>
                  </a:lnTo>
                  <a:close/>
                </a:path>
                <a:path w="4209415" h="3706495" extrusionOk="0">
                  <a:moveTo>
                    <a:pt x="4137660" y="365760"/>
                  </a:moveTo>
                  <a:lnTo>
                    <a:pt x="0" y="365760"/>
                  </a:lnTo>
                  <a:lnTo>
                    <a:pt x="0" y="422148"/>
                  </a:lnTo>
                  <a:lnTo>
                    <a:pt x="4137660" y="422148"/>
                  </a:lnTo>
                  <a:lnTo>
                    <a:pt x="4137660" y="365760"/>
                  </a:lnTo>
                  <a:close/>
                </a:path>
                <a:path w="4209415" h="3706495" extrusionOk="0">
                  <a:moveTo>
                    <a:pt x="4209275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4209275" y="57912"/>
                  </a:lnTo>
                  <a:lnTo>
                    <a:pt x="4209275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5024628" y="1394460"/>
              <a:ext cx="4418330" cy="56515"/>
            </a:xfrm>
            <a:custGeom>
              <a:avLst/>
              <a:gdLst/>
              <a:ahLst/>
              <a:cxnLst/>
              <a:rect l="l" t="t" r="r" b="b"/>
              <a:pathLst>
                <a:path w="4418330" h="56515" extrusionOk="0">
                  <a:moveTo>
                    <a:pt x="4418076" y="0"/>
                  </a:moveTo>
                  <a:lnTo>
                    <a:pt x="0" y="0"/>
                  </a:lnTo>
                  <a:lnTo>
                    <a:pt x="0" y="56387"/>
                  </a:lnTo>
                  <a:lnTo>
                    <a:pt x="4418076" y="56387"/>
                  </a:lnTo>
                  <a:lnTo>
                    <a:pt x="441807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024628" y="1758695"/>
              <a:ext cx="4150360" cy="3342640"/>
            </a:xfrm>
            <a:custGeom>
              <a:avLst/>
              <a:gdLst/>
              <a:ahLst/>
              <a:cxnLst/>
              <a:rect l="l" t="t" r="r" b="b"/>
              <a:pathLst>
                <a:path w="4150359" h="3342640" extrusionOk="0">
                  <a:moveTo>
                    <a:pt x="3752088" y="3284220"/>
                  </a:moveTo>
                  <a:lnTo>
                    <a:pt x="0" y="3284220"/>
                  </a:lnTo>
                  <a:lnTo>
                    <a:pt x="0" y="3342132"/>
                  </a:lnTo>
                  <a:lnTo>
                    <a:pt x="3752088" y="3342132"/>
                  </a:lnTo>
                  <a:lnTo>
                    <a:pt x="3752088" y="3284220"/>
                  </a:lnTo>
                  <a:close/>
                </a:path>
                <a:path w="4150359" h="3342640" extrusionOk="0">
                  <a:moveTo>
                    <a:pt x="3820668" y="2919984"/>
                  </a:moveTo>
                  <a:lnTo>
                    <a:pt x="0" y="2919984"/>
                  </a:lnTo>
                  <a:lnTo>
                    <a:pt x="0" y="2976372"/>
                  </a:lnTo>
                  <a:lnTo>
                    <a:pt x="3820668" y="2976372"/>
                  </a:lnTo>
                  <a:lnTo>
                    <a:pt x="3820668" y="2919984"/>
                  </a:lnTo>
                  <a:close/>
                </a:path>
                <a:path w="4150359" h="3342640" extrusionOk="0">
                  <a:moveTo>
                    <a:pt x="3825240" y="2737104"/>
                  </a:moveTo>
                  <a:lnTo>
                    <a:pt x="0" y="2737104"/>
                  </a:lnTo>
                  <a:lnTo>
                    <a:pt x="0" y="2793492"/>
                  </a:lnTo>
                  <a:lnTo>
                    <a:pt x="3825240" y="2793492"/>
                  </a:lnTo>
                  <a:lnTo>
                    <a:pt x="3825240" y="2737104"/>
                  </a:lnTo>
                  <a:close/>
                </a:path>
                <a:path w="4150359" h="3342640" extrusionOk="0">
                  <a:moveTo>
                    <a:pt x="3854196" y="2554224"/>
                  </a:moveTo>
                  <a:lnTo>
                    <a:pt x="0" y="2554224"/>
                  </a:lnTo>
                  <a:lnTo>
                    <a:pt x="0" y="2612136"/>
                  </a:lnTo>
                  <a:lnTo>
                    <a:pt x="3854196" y="2612136"/>
                  </a:lnTo>
                  <a:lnTo>
                    <a:pt x="3854196" y="2554224"/>
                  </a:lnTo>
                  <a:close/>
                </a:path>
                <a:path w="4150359" h="3342640" extrusionOk="0">
                  <a:moveTo>
                    <a:pt x="3854196" y="2371344"/>
                  </a:moveTo>
                  <a:lnTo>
                    <a:pt x="0" y="2371344"/>
                  </a:lnTo>
                  <a:lnTo>
                    <a:pt x="0" y="2429256"/>
                  </a:lnTo>
                  <a:lnTo>
                    <a:pt x="3854196" y="2429256"/>
                  </a:lnTo>
                  <a:lnTo>
                    <a:pt x="3854196" y="2371344"/>
                  </a:lnTo>
                  <a:close/>
                </a:path>
                <a:path w="4150359" h="3342640" extrusionOk="0">
                  <a:moveTo>
                    <a:pt x="3933444" y="2007108"/>
                  </a:moveTo>
                  <a:lnTo>
                    <a:pt x="0" y="2007108"/>
                  </a:lnTo>
                  <a:lnTo>
                    <a:pt x="0" y="2065020"/>
                  </a:lnTo>
                  <a:lnTo>
                    <a:pt x="3933444" y="2065020"/>
                  </a:lnTo>
                  <a:lnTo>
                    <a:pt x="3933444" y="2007108"/>
                  </a:lnTo>
                  <a:close/>
                </a:path>
                <a:path w="4150359" h="3342640" extrusionOk="0">
                  <a:moveTo>
                    <a:pt x="3957828" y="1459992"/>
                  </a:moveTo>
                  <a:lnTo>
                    <a:pt x="0" y="1459992"/>
                  </a:lnTo>
                  <a:lnTo>
                    <a:pt x="0" y="1516380"/>
                  </a:lnTo>
                  <a:lnTo>
                    <a:pt x="3957828" y="1516380"/>
                  </a:lnTo>
                  <a:lnTo>
                    <a:pt x="3957828" y="1459992"/>
                  </a:lnTo>
                  <a:close/>
                </a:path>
                <a:path w="4150359" h="3342640" extrusionOk="0">
                  <a:moveTo>
                    <a:pt x="3963924" y="1277112"/>
                  </a:moveTo>
                  <a:lnTo>
                    <a:pt x="0" y="1277112"/>
                  </a:lnTo>
                  <a:lnTo>
                    <a:pt x="0" y="1335024"/>
                  </a:lnTo>
                  <a:lnTo>
                    <a:pt x="3963924" y="1335024"/>
                  </a:lnTo>
                  <a:lnTo>
                    <a:pt x="3963924" y="1277112"/>
                  </a:lnTo>
                  <a:close/>
                </a:path>
                <a:path w="4150359" h="3342640" extrusionOk="0">
                  <a:moveTo>
                    <a:pt x="4000500" y="1094232"/>
                  </a:moveTo>
                  <a:lnTo>
                    <a:pt x="0" y="1094232"/>
                  </a:lnTo>
                  <a:lnTo>
                    <a:pt x="0" y="1152144"/>
                  </a:lnTo>
                  <a:lnTo>
                    <a:pt x="4000500" y="1152144"/>
                  </a:lnTo>
                  <a:lnTo>
                    <a:pt x="4000500" y="1094232"/>
                  </a:lnTo>
                  <a:close/>
                </a:path>
                <a:path w="4150359" h="3342640" extrusionOk="0">
                  <a:moveTo>
                    <a:pt x="4026408" y="912876"/>
                  </a:moveTo>
                  <a:lnTo>
                    <a:pt x="0" y="912876"/>
                  </a:lnTo>
                  <a:lnTo>
                    <a:pt x="0" y="969264"/>
                  </a:lnTo>
                  <a:lnTo>
                    <a:pt x="4026408" y="969264"/>
                  </a:lnTo>
                  <a:lnTo>
                    <a:pt x="4026408" y="912876"/>
                  </a:lnTo>
                  <a:close/>
                </a:path>
                <a:path w="4150359" h="3342640" extrusionOk="0">
                  <a:moveTo>
                    <a:pt x="4038600" y="729996"/>
                  </a:moveTo>
                  <a:lnTo>
                    <a:pt x="0" y="729996"/>
                  </a:lnTo>
                  <a:lnTo>
                    <a:pt x="0" y="786384"/>
                  </a:lnTo>
                  <a:lnTo>
                    <a:pt x="4038600" y="786384"/>
                  </a:lnTo>
                  <a:lnTo>
                    <a:pt x="4038600" y="729996"/>
                  </a:lnTo>
                  <a:close/>
                </a:path>
                <a:path w="4150359" h="3342640" extrusionOk="0">
                  <a:moveTo>
                    <a:pt x="4149852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4149852" y="57912"/>
                  </a:lnTo>
                  <a:lnTo>
                    <a:pt x="414985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977384" y="1330452"/>
              <a:ext cx="47625" cy="4197350"/>
            </a:xfrm>
            <a:custGeom>
              <a:avLst/>
              <a:gdLst/>
              <a:ahLst/>
              <a:cxnLst/>
              <a:rect l="l" t="t" r="r" b="b"/>
              <a:pathLst>
                <a:path w="47625" h="4197350" extrusionOk="0">
                  <a:moveTo>
                    <a:pt x="47243" y="4197096"/>
                  </a:moveTo>
                  <a:lnTo>
                    <a:pt x="47243" y="0"/>
                  </a:lnTo>
                </a:path>
                <a:path w="47625" h="4197350" extrusionOk="0">
                  <a:moveTo>
                    <a:pt x="0" y="4197096"/>
                  </a:moveTo>
                  <a:lnTo>
                    <a:pt x="47243" y="4197096"/>
                  </a:lnTo>
                </a:path>
                <a:path w="47625" h="4197350" extrusionOk="0">
                  <a:moveTo>
                    <a:pt x="0" y="4014216"/>
                  </a:moveTo>
                  <a:lnTo>
                    <a:pt x="47243" y="4014216"/>
                  </a:lnTo>
                </a:path>
                <a:path w="47625" h="4197350" extrusionOk="0">
                  <a:moveTo>
                    <a:pt x="0" y="3832860"/>
                  </a:moveTo>
                  <a:lnTo>
                    <a:pt x="47243" y="3832860"/>
                  </a:lnTo>
                </a:path>
                <a:path w="47625" h="4197350" extrusionOk="0">
                  <a:moveTo>
                    <a:pt x="0" y="3649979"/>
                  </a:moveTo>
                  <a:lnTo>
                    <a:pt x="47243" y="3649979"/>
                  </a:lnTo>
                </a:path>
                <a:path w="47625" h="4197350" extrusionOk="0">
                  <a:moveTo>
                    <a:pt x="0" y="3467100"/>
                  </a:moveTo>
                  <a:lnTo>
                    <a:pt x="47243" y="3467100"/>
                  </a:lnTo>
                </a:path>
                <a:path w="47625" h="4197350" extrusionOk="0">
                  <a:moveTo>
                    <a:pt x="0" y="3285744"/>
                  </a:moveTo>
                  <a:lnTo>
                    <a:pt x="47243" y="3285744"/>
                  </a:lnTo>
                </a:path>
                <a:path w="47625" h="4197350" extrusionOk="0">
                  <a:moveTo>
                    <a:pt x="0" y="3102864"/>
                  </a:moveTo>
                  <a:lnTo>
                    <a:pt x="47243" y="3102864"/>
                  </a:lnTo>
                </a:path>
                <a:path w="47625" h="4197350" extrusionOk="0">
                  <a:moveTo>
                    <a:pt x="0" y="2919984"/>
                  </a:moveTo>
                  <a:lnTo>
                    <a:pt x="47243" y="2919984"/>
                  </a:lnTo>
                </a:path>
                <a:path w="47625" h="4197350" extrusionOk="0">
                  <a:moveTo>
                    <a:pt x="0" y="2737104"/>
                  </a:moveTo>
                  <a:lnTo>
                    <a:pt x="47243" y="2737104"/>
                  </a:lnTo>
                </a:path>
                <a:path w="47625" h="4197350" extrusionOk="0">
                  <a:moveTo>
                    <a:pt x="0" y="2555748"/>
                  </a:moveTo>
                  <a:lnTo>
                    <a:pt x="47243" y="2555748"/>
                  </a:lnTo>
                </a:path>
                <a:path w="47625" h="4197350" extrusionOk="0">
                  <a:moveTo>
                    <a:pt x="0" y="2372868"/>
                  </a:moveTo>
                  <a:lnTo>
                    <a:pt x="47243" y="2372868"/>
                  </a:lnTo>
                </a:path>
                <a:path w="47625" h="4197350" extrusionOk="0">
                  <a:moveTo>
                    <a:pt x="0" y="2189988"/>
                  </a:moveTo>
                  <a:lnTo>
                    <a:pt x="47243" y="2189988"/>
                  </a:lnTo>
                </a:path>
                <a:path w="47625" h="4197350" extrusionOk="0">
                  <a:moveTo>
                    <a:pt x="0" y="2007108"/>
                  </a:moveTo>
                  <a:lnTo>
                    <a:pt x="47243" y="2007108"/>
                  </a:lnTo>
                </a:path>
                <a:path w="47625" h="4197350" extrusionOk="0">
                  <a:moveTo>
                    <a:pt x="0" y="1825752"/>
                  </a:moveTo>
                  <a:lnTo>
                    <a:pt x="47243" y="1825752"/>
                  </a:lnTo>
                </a:path>
                <a:path w="47625" h="4197350" extrusionOk="0">
                  <a:moveTo>
                    <a:pt x="0" y="1642872"/>
                  </a:moveTo>
                  <a:lnTo>
                    <a:pt x="47243" y="1642872"/>
                  </a:lnTo>
                </a:path>
                <a:path w="47625" h="4197350" extrusionOk="0">
                  <a:moveTo>
                    <a:pt x="0" y="1459992"/>
                  </a:moveTo>
                  <a:lnTo>
                    <a:pt x="47243" y="1459992"/>
                  </a:lnTo>
                </a:path>
                <a:path w="47625" h="4197350" extrusionOk="0">
                  <a:moveTo>
                    <a:pt x="0" y="1278636"/>
                  </a:moveTo>
                  <a:lnTo>
                    <a:pt x="47243" y="1278636"/>
                  </a:lnTo>
                </a:path>
                <a:path w="47625" h="4197350" extrusionOk="0">
                  <a:moveTo>
                    <a:pt x="0" y="1095756"/>
                  </a:moveTo>
                  <a:lnTo>
                    <a:pt x="47243" y="1095756"/>
                  </a:lnTo>
                </a:path>
                <a:path w="47625" h="4197350" extrusionOk="0">
                  <a:moveTo>
                    <a:pt x="0" y="912876"/>
                  </a:moveTo>
                  <a:lnTo>
                    <a:pt x="47243" y="912876"/>
                  </a:lnTo>
                </a:path>
                <a:path w="47625" h="4197350" extrusionOk="0">
                  <a:moveTo>
                    <a:pt x="0" y="729996"/>
                  </a:moveTo>
                  <a:lnTo>
                    <a:pt x="47243" y="729996"/>
                  </a:lnTo>
                </a:path>
                <a:path w="47625" h="4197350" extrusionOk="0">
                  <a:moveTo>
                    <a:pt x="0" y="548639"/>
                  </a:moveTo>
                  <a:lnTo>
                    <a:pt x="47243" y="548639"/>
                  </a:lnTo>
                </a:path>
                <a:path w="47625" h="4197350" extrusionOk="0">
                  <a:moveTo>
                    <a:pt x="0" y="365760"/>
                  </a:moveTo>
                  <a:lnTo>
                    <a:pt x="47243" y="365760"/>
                  </a:lnTo>
                </a:path>
                <a:path w="47625" h="4197350" extrusionOk="0">
                  <a:moveTo>
                    <a:pt x="0" y="182880"/>
                  </a:moveTo>
                  <a:lnTo>
                    <a:pt x="47243" y="182880"/>
                  </a:lnTo>
                </a:path>
                <a:path w="47625" h="4197350" extrusionOk="0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5088128" y="5322773"/>
            <a:ext cx="111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8784081" y="5140833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0">
                <a:solidFill>
                  <a:srgbClr val="404040"/>
                </a:solidFill>
                <a:latin typeface="Arial MT"/>
                <a:cs typeface="Arial MT"/>
              </a:rPr>
              <a:t>76.39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841485" y="4958332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.57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894444" y="4410836"/>
            <a:ext cx="42037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44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.07</a:t>
            </a:r>
            <a:endParaRPr sz="1200">
              <a:latin typeface="Arial MT"/>
              <a:cs typeface="Arial MT"/>
            </a:endParaRPr>
          </a:p>
          <a:p>
            <a:pPr marL="27305">
              <a:lnSpc>
                <a:spcPts val="143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78.98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3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78.67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942958" y="3863467"/>
            <a:ext cx="42037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>
              <a:lnSpc>
                <a:spcPts val="1435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3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79.67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79.67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023350" y="2950845"/>
            <a:ext cx="431165" cy="938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ts val="144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.95</a:t>
            </a:r>
            <a:endParaRPr sz="1200">
              <a:latin typeface="Arial MT"/>
              <a:cs typeface="Arial MT"/>
            </a:endParaRPr>
          </a:p>
          <a:p>
            <a:pPr marL="36195">
              <a:lnSpc>
                <a:spcPts val="143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81.83</a:t>
            </a:r>
            <a:endParaRPr sz="1200">
              <a:latin typeface="Arial MT"/>
              <a:cs typeface="Arial MT"/>
            </a:endParaRPr>
          </a:p>
          <a:p>
            <a:pPr marL="31750">
              <a:lnSpc>
                <a:spcPts val="143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81.73</a:t>
            </a:r>
            <a:endParaRPr sz="1200">
              <a:latin typeface="Arial MT"/>
              <a:cs typeface="Arial MT"/>
            </a:endParaRPr>
          </a:p>
          <a:p>
            <a:pPr marL="20320">
              <a:lnSpc>
                <a:spcPts val="1440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81.49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40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81.33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089263" y="2768346"/>
            <a:ext cx="3155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116059" y="2220848"/>
            <a:ext cx="41211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ts val="144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.48</a:t>
            </a:r>
            <a:endParaRPr sz="1200">
              <a:latin typeface="Arial MT"/>
              <a:cs typeface="Arial MT"/>
            </a:endParaRPr>
          </a:p>
          <a:p>
            <a:pPr marL="24130">
              <a:lnSpc>
                <a:spcPts val="1435"/>
              </a:lnSpc>
              <a:defRPr/>
            </a:pPr>
            <a:r>
              <a:rPr sz="1200" spc="-20">
                <a:solidFill>
                  <a:srgbClr val="404040"/>
                </a:solidFill>
                <a:latin typeface="Arial MT"/>
                <a:cs typeface="Arial MT"/>
              </a:rPr>
              <a:t>83.5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40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83.25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182481" y="203834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227057" y="1673478"/>
            <a:ext cx="41402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ts val="144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440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85.54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298940" y="1490853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507473" y="1308353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962525" y="5609335"/>
            <a:ext cx="50628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5770" algn="l"/>
                <a:tab pos="929640" algn="l"/>
                <a:tab pos="1413510" algn="l"/>
                <a:tab pos="1897380" algn="l"/>
                <a:tab pos="2381250" algn="l"/>
                <a:tab pos="2865120" algn="l"/>
                <a:tab pos="3348990" algn="l"/>
                <a:tab pos="3832225" algn="l"/>
                <a:tab pos="4316095" algn="l"/>
                <a:tab pos="4749800" algn="l"/>
              </a:tabLst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	10	20	30	40	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429001" y="1302511"/>
            <a:ext cx="2475865" cy="422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440"/>
              </a:lnSpc>
              <a:spcBef>
                <a:spcPts val="100"/>
              </a:spcBef>
              <a:defRPr/>
            </a:pP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tid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ad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titu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lo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res</a:t>
            </a:r>
            <a:endParaRPr sz="1200">
              <a:latin typeface="Arial MT"/>
              <a:cs typeface="Arial MT"/>
            </a:endParaRPr>
          </a:p>
          <a:p>
            <a:pPr marR="5715" algn="r">
              <a:lnSpc>
                <a:spcPts val="1435"/>
              </a:lnSpc>
              <a:defRPr/>
            </a:pP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Austerid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ana</a:t>
            </a:r>
            <a:endParaRPr sz="1200">
              <a:latin typeface="Arial MT"/>
              <a:cs typeface="Arial MT"/>
            </a:endParaRPr>
          </a:p>
          <a:p>
            <a:pPr marR="7620" algn="r">
              <a:lnSpc>
                <a:spcPts val="1435"/>
              </a:lnSpc>
              <a:defRPr/>
            </a:pP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ali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entació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udad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nia</a:t>
            </a:r>
            <a:endParaRPr sz="1200">
              <a:latin typeface="Arial MT"/>
              <a:cs typeface="Arial MT"/>
            </a:endParaRPr>
          </a:p>
          <a:p>
            <a:pPr marL="1287780" marR="6985" indent="-160655" algn="r">
              <a:lnSpc>
                <a:spcPts val="1440"/>
              </a:lnSpc>
              <a:spcBef>
                <a:spcPts val="45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nos</a:t>
            </a:r>
            <a:endParaRPr sz="1200">
              <a:latin typeface="Arial MT"/>
              <a:cs typeface="Arial MT"/>
            </a:endParaRPr>
          </a:p>
          <a:p>
            <a:pPr marR="49530" algn="r">
              <a:lnSpc>
                <a:spcPts val="1385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</a:t>
            </a:r>
            <a:endParaRPr sz="1200">
              <a:latin typeface="Arial MT"/>
              <a:cs typeface="Arial MT"/>
            </a:endParaRPr>
          </a:p>
          <a:p>
            <a:pPr marL="69850" marR="5080" indent="720724" algn="r">
              <a:lnSpc>
                <a:spcPts val="1440"/>
              </a:lnSpc>
              <a:spcBef>
                <a:spcPts val="45"/>
              </a:spcBef>
              <a:defRPr/>
            </a:pP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Me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jo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R="5715" algn="r">
              <a:lnSpc>
                <a:spcPts val="1385"/>
              </a:lnSpc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razgo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pos</a:t>
            </a:r>
            <a:r>
              <a:rPr sz="1200" spc="-30">
                <a:solidFill>
                  <a:srgbClr val="585858"/>
                </a:solidFill>
                <a:latin typeface="Arial MT"/>
                <a:cs typeface="Arial MT"/>
              </a:rPr>
              <a:t>iti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L="786765" marR="5080" indent="942340" algn="r">
              <a:lnSpc>
                <a:spcPct val="100000"/>
              </a:lnSpc>
              <a:defRPr/>
            </a:pP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Sector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sa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ud 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No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4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id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ad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os 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jo-fami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ión 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Recono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mie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laboral  </a:t>
            </a: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55">
                <a:solidFill>
                  <a:srgbClr val="585858"/>
                </a:solidFill>
                <a:latin typeface="Arial MT"/>
                <a:cs typeface="Arial MT"/>
              </a:rPr>
              <a:t>APF</a:t>
            </a:r>
            <a:endParaRPr sz="1200">
              <a:latin typeface="Arial MT"/>
              <a:cs typeface="Arial MT"/>
            </a:endParaRPr>
          </a:p>
          <a:p>
            <a:pPr marR="7620" algn="r">
              <a:lnSpc>
                <a:spcPts val="1420"/>
              </a:lnSpc>
              <a:defRPr/>
            </a:pP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Disponibilidad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endParaRPr sz="1200">
              <a:latin typeface="Arial MT"/>
              <a:cs typeface="Arial MT"/>
            </a:endParaRPr>
          </a:p>
          <a:p>
            <a:pPr marR="48260" algn="r">
              <a:lnSpc>
                <a:spcPts val="144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endParaRPr sz="1200">
              <a:latin typeface="Arial MT"/>
              <a:cs typeface="Arial MT"/>
            </a:endParaRPr>
          </a:p>
          <a:p>
            <a:pPr marL="692785" marR="5080" indent="1227455" algn="r">
              <a:lnSpc>
                <a:spcPct val="100000"/>
              </a:lnSpc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Covi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d-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9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Colabora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2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bja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equ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endParaRPr sz="1200">
              <a:latin typeface="Arial MT"/>
              <a:cs typeface="Arial MT"/>
            </a:endParaRPr>
          </a:p>
          <a:p>
            <a:pPr marL="1350010" marR="5715" indent="-33020" algn="r">
              <a:lnSpc>
                <a:spcPts val="1440"/>
              </a:lnSpc>
              <a:spcBef>
                <a:spcPts val="4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ts val="1385"/>
              </a:lnSpc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Apli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ienteme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TIC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'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  <a:p>
            <a:pPr marR="5715" algn="r">
              <a:lnSpc>
                <a:spcPts val="144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Servi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Profesi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onal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778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Dirección</a:t>
            </a:r>
            <a:r>
              <a:rPr spc="-95"/>
              <a:t> </a:t>
            </a:r>
            <a:r>
              <a:rPr spc="165"/>
              <a:t>de</a:t>
            </a:r>
            <a:r>
              <a:rPr spc="-90"/>
              <a:t> </a:t>
            </a:r>
            <a:r>
              <a:rPr spc="100"/>
              <a:t>Operaciones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4805171" y="1325689"/>
            <a:ext cx="4709160" cy="4578985"/>
            <a:chOff x="4805171" y="1325689"/>
            <a:chExt cx="4709160" cy="4578985"/>
          </a:xfrm>
        </p:grpSpPr>
        <p:sp>
          <p:nvSpPr>
            <p:cNvPr id="5" name="object 5"/>
            <p:cNvSpPr/>
            <p:nvPr/>
          </p:nvSpPr>
          <p:spPr bwMode="auto">
            <a:xfrm>
              <a:off x="4852415" y="5570219"/>
              <a:ext cx="3927475" cy="62865"/>
            </a:xfrm>
            <a:custGeom>
              <a:avLst/>
              <a:gdLst/>
              <a:ahLst/>
              <a:cxnLst/>
              <a:rect l="l" t="t" r="r" b="b"/>
              <a:pathLst>
                <a:path w="3927475" h="62864" extrusionOk="0">
                  <a:moveTo>
                    <a:pt x="3927347" y="0"/>
                  </a:moveTo>
                  <a:lnTo>
                    <a:pt x="0" y="0"/>
                  </a:lnTo>
                  <a:lnTo>
                    <a:pt x="0" y="62483"/>
                  </a:lnTo>
                  <a:lnTo>
                    <a:pt x="3927347" y="62483"/>
                  </a:lnTo>
                  <a:lnTo>
                    <a:pt x="3927347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852416" y="1598675"/>
              <a:ext cx="4546600" cy="3834765"/>
            </a:xfrm>
            <a:custGeom>
              <a:avLst/>
              <a:gdLst/>
              <a:ahLst/>
              <a:cxnLst/>
              <a:rect l="l" t="t" r="r" b="b"/>
              <a:pathLst>
                <a:path w="4546600" h="3834765" extrusionOk="0">
                  <a:moveTo>
                    <a:pt x="3959339" y="3773424"/>
                  </a:moveTo>
                  <a:lnTo>
                    <a:pt x="0" y="3773424"/>
                  </a:lnTo>
                  <a:lnTo>
                    <a:pt x="0" y="3834384"/>
                  </a:lnTo>
                  <a:lnTo>
                    <a:pt x="3959339" y="3834384"/>
                  </a:lnTo>
                  <a:lnTo>
                    <a:pt x="3959339" y="3773424"/>
                  </a:lnTo>
                  <a:close/>
                </a:path>
                <a:path w="4546600" h="3834765" extrusionOk="0">
                  <a:moveTo>
                    <a:pt x="4072128" y="3375660"/>
                  </a:moveTo>
                  <a:lnTo>
                    <a:pt x="0" y="3375660"/>
                  </a:lnTo>
                  <a:lnTo>
                    <a:pt x="0" y="3438144"/>
                  </a:lnTo>
                  <a:lnTo>
                    <a:pt x="4072128" y="3438144"/>
                  </a:lnTo>
                  <a:lnTo>
                    <a:pt x="4072128" y="3375660"/>
                  </a:lnTo>
                  <a:close/>
                </a:path>
                <a:path w="4546600" h="3834765" extrusionOk="0">
                  <a:moveTo>
                    <a:pt x="4267187" y="2581668"/>
                  </a:moveTo>
                  <a:lnTo>
                    <a:pt x="0" y="2581668"/>
                  </a:lnTo>
                  <a:lnTo>
                    <a:pt x="0" y="2644140"/>
                  </a:lnTo>
                  <a:lnTo>
                    <a:pt x="4267187" y="2644140"/>
                  </a:lnTo>
                  <a:lnTo>
                    <a:pt x="4267187" y="2581668"/>
                  </a:lnTo>
                  <a:close/>
                </a:path>
                <a:path w="4546600" h="3834765" extrusionOk="0">
                  <a:moveTo>
                    <a:pt x="4335780" y="1786128"/>
                  </a:moveTo>
                  <a:lnTo>
                    <a:pt x="0" y="1786128"/>
                  </a:lnTo>
                  <a:lnTo>
                    <a:pt x="0" y="1848612"/>
                  </a:lnTo>
                  <a:lnTo>
                    <a:pt x="4335780" y="1848612"/>
                  </a:lnTo>
                  <a:lnTo>
                    <a:pt x="4335780" y="1786128"/>
                  </a:lnTo>
                  <a:close/>
                </a:path>
                <a:path w="4546600" h="3834765" extrusionOk="0">
                  <a:moveTo>
                    <a:pt x="4373880" y="1588008"/>
                  </a:moveTo>
                  <a:lnTo>
                    <a:pt x="0" y="1588008"/>
                  </a:lnTo>
                  <a:lnTo>
                    <a:pt x="0" y="1650492"/>
                  </a:lnTo>
                  <a:lnTo>
                    <a:pt x="4373880" y="1650492"/>
                  </a:lnTo>
                  <a:lnTo>
                    <a:pt x="4373880" y="1588008"/>
                  </a:lnTo>
                  <a:close/>
                </a:path>
                <a:path w="4546600" h="3834765" extrusionOk="0">
                  <a:moveTo>
                    <a:pt x="4390644" y="992124"/>
                  </a:moveTo>
                  <a:lnTo>
                    <a:pt x="0" y="992124"/>
                  </a:lnTo>
                  <a:lnTo>
                    <a:pt x="0" y="1054608"/>
                  </a:lnTo>
                  <a:lnTo>
                    <a:pt x="4390644" y="1054608"/>
                  </a:lnTo>
                  <a:lnTo>
                    <a:pt x="4390644" y="992124"/>
                  </a:lnTo>
                  <a:close/>
                </a:path>
                <a:path w="4546600" h="3834765" extrusionOk="0">
                  <a:moveTo>
                    <a:pt x="4405884" y="594360"/>
                  </a:moveTo>
                  <a:lnTo>
                    <a:pt x="0" y="594360"/>
                  </a:lnTo>
                  <a:lnTo>
                    <a:pt x="0" y="656844"/>
                  </a:lnTo>
                  <a:lnTo>
                    <a:pt x="4405884" y="656844"/>
                  </a:lnTo>
                  <a:lnTo>
                    <a:pt x="4405884" y="594360"/>
                  </a:lnTo>
                  <a:close/>
                </a:path>
                <a:path w="4546600" h="3834765" extrusionOk="0">
                  <a:moveTo>
                    <a:pt x="4500372" y="396240"/>
                  </a:moveTo>
                  <a:lnTo>
                    <a:pt x="0" y="396240"/>
                  </a:lnTo>
                  <a:lnTo>
                    <a:pt x="0" y="458724"/>
                  </a:lnTo>
                  <a:lnTo>
                    <a:pt x="4500372" y="458724"/>
                  </a:lnTo>
                  <a:lnTo>
                    <a:pt x="4500372" y="396240"/>
                  </a:lnTo>
                  <a:close/>
                </a:path>
                <a:path w="4546600" h="3834765" extrusionOk="0">
                  <a:moveTo>
                    <a:pt x="4546092" y="0"/>
                  </a:moveTo>
                  <a:lnTo>
                    <a:pt x="0" y="0"/>
                  </a:lnTo>
                  <a:lnTo>
                    <a:pt x="0" y="60960"/>
                  </a:lnTo>
                  <a:lnTo>
                    <a:pt x="4546092" y="60960"/>
                  </a:lnTo>
                  <a:lnTo>
                    <a:pt x="4546092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852415" y="1399032"/>
              <a:ext cx="4662170" cy="62865"/>
            </a:xfrm>
            <a:custGeom>
              <a:avLst/>
              <a:gdLst/>
              <a:ahLst/>
              <a:cxnLst/>
              <a:rect l="l" t="t" r="r" b="b"/>
              <a:pathLst>
                <a:path w="4662170" h="62865" extrusionOk="0">
                  <a:moveTo>
                    <a:pt x="4661916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4661916" y="62484"/>
                  </a:lnTo>
                  <a:lnTo>
                    <a:pt x="466191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852416" y="1796795"/>
              <a:ext cx="4521835" cy="3438525"/>
            </a:xfrm>
            <a:custGeom>
              <a:avLst/>
              <a:gdLst/>
              <a:ahLst/>
              <a:cxnLst/>
              <a:rect l="l" t="t" r="r" b="b"/>
              <a:pathLst>
                <a:path w="4521834" h="3438525" extrusionOk="0">
                  <a:moveTo>
                    <a:pt x="3983736" y="3375660"/>
                  </a:moveTo>
                  <a:lnTo>
                    <a:pt x="0" y="3375660"/>
                  </a:lnTo>
                  <a:lnTo>
                    <a:pt x="0" y="3438144"/>
                  </a:lnTo>
                  <a:lnTo>
                    <a:pt x="3983736" y="3438144"/>
                  </a:lnTo>
                  <a:lnTo>
                    <a:pt x="3983736" y="3375660"/>
                  </a:lnTo>
                  <a:close/>
                </a:path>
                <a:path w="4521834" h="3438525" extrusionOk="0">
                  <a:moveTo>
                    <a:pt x="4145280" y="2979420"/>
                  </a:moveTo>
                  <a:lnTo>
                    <a:pt x="0" y="2979420"/>
                  </a:lnTo>
                  <a:lnTo>
                    <a:pt x="0" y="3040380"/>
                  </a:lnTo>
                  <a:lnTo>
                    <a:pt x="4145280" y="3040380"/>
                  </a:lnTo>
                  <a:lnTo>
                    <a:pt x="4145280" y="2979420"/>
                  </a:lnTo>
                  <a:close/>
                </a:path>
                <a:path w="4521834" h="3438525" extrusionOk="0">
                  <a:moveTo>
                    <a:pt x="4155948" y="2779776"/>
                  </a:moveTo>
                  <a:lnTo>
                    <a:pt x="0" y="2779776"/>
                  </a:lnTo>
                  <a:lnTo>
                    <a:pt x="0" y="2842260"/>
                  </a:lnTo>
                  <a:lnTo>
                    <a:pt x="4155948" y="2842260"/>
                  </a:lnTo>
                  <a:lnTo>
                    <a:pt x="4155948" y="2779776"/>
                  </a:lnTo>
                  <a:close/>
                </a:path>
                <a:path w="4521834" h="3438525" extrusionOk="0">
                  <a:moveTo>
                    <a:pt x="4230624" y="2581656"/>
                  </a:moveTo>
                  <a:lnTo>
                    <a:pt x="0" y="2581656"/>
                  </a:lnTo>
                  <a:lnTo>
                    <a:pt x="0" y="2644140"/>
                  </a:lnTo>
                  <a:lnTo>
                    <a:pt x="4230624" y="2644140"/>
                  </a:lnTo>
                  <a:lnTo>
                    <a:pt x="4230624" y="2581656"/>
                  </a:lnTo>
                  <a:close/>
                </a:path>
                <a:path w="4521834" h="3438525" extrusionOk="0">
                  <a:moveTo>
                    <a:pt x="4283964" y="2183892"/>
                  </a:moveTo>
                  <a:lnTo>
                    <a:pt x="0" y="2183892"/>
                  </a:lnTo>
                  <a:lnTo>
                    <a:pt x="0" y="2246376"/>
                  </a:lnTo>
                  <a:lnTo>
                    <a:pt x="4283964" y="2246376"/>
                  </a:lnTo>
                  <a:lnTo>
                    <a:pt x="4283964" y="2183892"/>
                  </a:lnTo>
                  <a:close/>
                </a:path>
                <a:path w="4521834" h="3438525" extrusionOk="0">
                  <a:moveTo>
                    <a:pt x="4294632" y="1985772"/>
                  </a:moveTo>
                  <a:lnTo>
                    <a:pt x="0" y="1985772"/>
                  </a:lnTo>
                  <a:lnTo>
                    <a:pt x="0" y="2048256"/>
                  </a:lnTo>
                  <a:lnTo>
                    <a:pt x="4294632" y="2048256"/>
                  </a:lnTo>
                  <a:lnTo>
                    <a:pt x="4294632" y="1985772"/>
                  </a:lnTo>
                  <a:close/>
                </a:path>
                <a:path w="4521834" h="3438525" extrusionOk="0">
                  <a:moveTo>
                    <a:pt x="4317492" y="1787652"/>
                  </a:moveTo>
                  <a:lnTo>
                    <a:pt x="0" y="1787652"/>
                  </a:lnTo>
                  <a:lnTo>
                    <a:pt x="0" y="1850136"/>
                  </a:lnTo>
                  <a:lnTo>
                    <a:pt x="4317492" y="1850136"/>
                  </a:lnTo>
                  <a:lnTo>
                    <a:pt x="4317492" y="1787652"/>
                  </a:lnTo>
                  <a:close/>
                </a:path>
                <a:path w="4521834" h="3438525" extrusionOk="0">
                  <a:moveTo>
                    <a:pt x="4343400" y="1191768"/>
                  </a:moveTo>
                  <a:lnTo>
                    <a:pt x="0" y="1191768"/>
                  </a:lnTo>
                  <a:lnTo>
                    <a:pt x="0" y="1254252"/>
                  </a:lnTo>
                  <a:lnTo>
                    <a:pt x="4343400" y="1254252"/>
                  </a:lnTo>
                  <a:lnTo>
                    <a:pt x="4343400" y="1191768"/>
                  </a:lnTo>
                  <a:close/>
                </a:path>
                <a:path w="4521834" h="3438525" extrusionOk="0">
                  <a:moveTo>
                    <a:pt x="4355592" y="992124"/>
                  </a:moveTo>
                  <a:lnTo>
                    <a:pt x="0" y="992124"/>
                  </a:lnTo>
                  <a:lnTo>
                    <a:pt x="0" y="1054608"/>
                  </a:lnTo>
                  <a:lnTo>
                    <a:pt x="4355592" y="1054608"/>
                  </a:lnTo>
                  <a:lnTo>
                    <a:pt x="4355592" y="992124"/>
                  </a:lnTo>
                  <a:close/>
                </a:path>
                <a:path w="4521834" h="3438525" extrusionOk="0">
                  <a:moveTo>
                    <a:pt x="4393692" y="595884"/>
                  </a:moveTo>
                  <a:lnTo>
                    <a:pt x="0" y="595884"/>
                  </a:lnTo>
                  <a:lnTo>
                    <a:pt x="0" y="658368"/>
                  </a:lnTo>
                  <a:lnTo>
                    <a:pt x="4393692" y="658368"/>
                  </a:lnTo>
                  <a:lnTo>
                    <a:pt x="4393692" y="595884"/>
                  </a:lnTo>
                  <a:close/>
                </a:path>
                <a:path w="4521834" h="3438525" extrusionOk="0">
                  <a:moveTo>
                    <a:pt x="4521708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4521708" y="62484"/>
                  </a:lnTo>
                  <a:lnTo>
                    <a:pt x="452170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4805171" y="1330452"/>
              <a:ext cx="47625" cy="4569460"/>
            </a:xfrm>
            <a:custGeom>
              <a:avLst/>
              <a:gdLst/>
              <a:ahLst/>
              <a:cxnLst/>
              <a:rect l="l" t="t" r="r" b="b"/>
              <a:pathLst>
                <a:path w="47625" h="4569460" extrusionOk="0">
                  <a:moveTo>
                    <a:pt x="47243" y="4568952"/>
                  </a:moveTo>
                  <a:lnTo>
                    <a:pt x="47243" y="0"/>
                  </a:lnTo>
                </a:path>
                <a:path w="47625" h="4569460" extrusionOk="0">
                  <a:moveTo>
                    <a:pt x="0" y="4568952"/>
                  </a:moveTo>
                  <a:lnTo>
                    <a:pt x="47243" y="4568952"/>
                  </a:lnTo>
                </a:path>
                <a:path w="47625" h="4569460" extrusionOk="0">
                  <a:moveTo>
                    <a:pt x="0" y="4369308"/>
                  </a:moveTo>
                  <a:lnTo>
                    <a:pt x="47243" y="4369308"/>
                  </a:lnTo>
                </a:path>
                <a:path w="47625" h="4569460" extrusionOk="0">
                  <a:moveTo>
                    <a:pt x="0" y="4171188"/>
                  </a:moveTo>
                  <a:lnTo>
                    <a:pt x="47243" y="4171188"/>
                  </a:lnTo>
                </a:path>
                <a:path w="47625" h="4569460" extrusionOk="0">
                  <a:moveTo>
                    <a:pt x="0" y="3973068"/>
                  </a:moveTo>
                  <a:lnTo>
                    <a:pt x="47243" y="3973068"/>
                  </a:lnTo>
                </a:path>
                <a:path w="47625" h="4569460" extrusionOk="0">
                  <a:moveTo>
                    <a:pt x="0" y="3774948"/>
                  </a:moveTo>
                  <a:lnTo>
                    <a:pt x="47243" y="3774948"/>
                  </a:lnTo>
                </a:path>
                <a:path w="47625" h="4569460" extrusionOk="0">
                  <a:moveTo>
                    <a:pt x="0" y="3575304"/>
                  </a:moveTo>
                  <a:lnTo>
                    <a:pt x="47243" y="3575304"/>
                  </a:lnTo>
                </a:path>
                <a:path w="47625" h="4569460" extrusionOk="0">
                  <a:moveTo>
                    <a:pt x="0" y="3377184"/>
                  </a:moveTo>
                  <a:lnTo>
                    <a:pt x="47243" y="3377184"/>
                  </a:lnTo>
                </a:path>
                <a:path w="47625" h="4569460" extrusionOk="0">
                  <a:moveTo>
                    <a:pt x="0" y="3179064"/>
                  </a:moveTo>
                  <a:lnTo>
                    <a:pt x="47243" y="3179064"/>
                  </a:lnTo>
                </a:path>
                <a:path w="47625" h="4569460" extrusionOk="0">
                  <a:moveTo>
                    <a:pt x="0" y="2979420"/>
                  </a:moveTo>
                  <a:lnTo>
                    <a:pt x="47243" y="2979420"/>
                  </a:lnTo>
                </a:path>
                <a:path w="47625" h="4569460" extrusionOk="0">
                  <a:moveTo>
                    <a:pt x="0" y="2781300"/>
                  </a:moveTo>
                  <a:lnTo>
                    <a:pt x="47243" y="2781300"/>
                  </a:lnTo>
                </a:path>
                <a:path w="47625" h="4569460" extrusionOk="0">
                  <a:moveTo>
                    <a:pt x="0" y="2583180"/>
                  </a:moveTo>
                  <a:lnTo>
                    <a:pt x="47243" y="2583180"/>
                  </a:lnTo>
                </a:path>
                <a:path w="47625" h="4569460" extrusionOk="0">
                  <a:moveTo>
                    <a:pt x="0" y="2383536"/>
                  </a:moveTo>
                  <a:lnTo>
                    <a:pt x="47243" y="2383536"/>
                  </a:lnTo>
                </a:path>
                <a:path w="47625" h="4569460" extrusionOk="0">
                  <a:moveTo>
                    <a:pt x="0" y="2185416"/>
                  </a:moveTo>
                  <a:lnTo>
                    <a:pt x="47243" y="2185416"/>
                  </a:lnTo>
                </a:path>
                <a:path w="47625" h="4569460" extrusionOk="0">
                  <a:moveTo>
                    <a:pt x="0" y="1987296"/>
                  </a:moveTo>
                  <a:lnTo>
                    <a:pt x="47243" y="1987296"/>
                  </a:lnTo>
                </a:path>
                <a:path w="47625" h="4569460" extrusionOk="0">
                  <a:moveTo>
                    <a:pt x="0" y="1787652"/>
                  </a:moveTo>
                  <a:lnTo>
                    <a:pt x="47243" y="1787652"/>
                  </a:lnTo>
                </a:path>
                <a:path w="47625" h="4569460" extrusionOk="0">
                  <a:moveTo>
                    <a:pt x="0" y="1589532"/>
                  </a:moveTo>
                  <a:lnTo>
                    <a:pt x="47243" y="1589532"/>
                  </a:lnTo>
                </a:path>
                <a:path w="47625" h="4569460" extrusionOk="0">
                  <a:moveTo>
                    <a:pt x="0" y="1391412"/>
                  </a:moveTo>
                  <a:lnTo>
                    <a:pt x="47243" y="1391412"/>
                  </a:lnTo>
                </a:path>
                <a:path w="47625" h="4569460" extrusionOk="0">
                  <a:moveTo>
                    <a:pt x="0" y="1191768"/>
                  </a:moveTo>
                  <a:lnTo>
                    <a:pt x="47243" y="1191768"/>
                  </a:lnTo>
                </a:path>
                <a:path w="47625" h="4569460" extrusionOk="0">
                  <a:moveTo>
                    <a:pt x="0" y="993648"/>
                  </a:moveTo>
                  <a:lnTo>
                    <a:pt x="47243" y="993648"/>
                  </a:lnTo>
                </a:path>
                <a:path w="47625" h="4569460" extrusionOk="0">
                  <a:moveTo>
                    <a:pt x="0" y="795527"/>
                  </a:moveTo>
                  <a:lnTo>
                    <a:pt x="47243" y="795527"/>
                  </a:lnTo>
                </a:path>
                <a:path w="47625" h="4569460" extrusionOk="0">
                  <a:moveTo>
                    <a:pt x="0" y="595884"/>
                  </a:moveTo>
                  <a:lnTo>
                    <a:pt x="47243" y="595884"/>
                  </a:lnTo>
                </a:path>
                <a:path w="47625" h="4569460" extrusionOk="0">
                  <a:moveTo>
                    <a:pt x="0" y="397763"/>
                  </a:moveTo>
                  <a:lnTo>
                    <a:pt x="47243" y="397763"/>
                  </a:lnTo>
                </a:path>
                <a:path w="47625" h="4569460" extrusionOk="0">
                  <a:moveTo>
                    <a:pt x="0" y="199644"/>
                  </a:moveTo>
                  <a:lnTo>
                    <a:pt x="47243" y="199644"/>
                  </a:lnTo>
                </a:path>
                <a:path w="47625" h="4569460" extrusionOk="0">
                  <a:moveTo>
                    <a:pt x="0" y="0"/>
                  </a:moveTo>
                  <a:lnTo>
                    <a:pt x="47243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0" name="object 10"/>
          <p:cNvSpPr txBox="1"/>
          <p:nvPr/>
        </p:nvSpPr>
        <p:spPr bwMode="auto">
          <a:xfrm>
            <a:off x="8843898" y="548802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876792" y="5074390"/>
            <a:ext cx="424815" cy="42354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225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70.26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988932" y="4892167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9061450" y="4478782"/>
            <a:ext cx="412750" cy="42290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22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73.54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147175" y="4295597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184005" y="4097528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200768" y="3486150"/>
            <a:ext cx="435609" cy="6210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22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.62</a:t>
            </a:r>
            <a:endParaRPr sz="1200">
              <a:latin typeface="Arial MT"/>
              <a:cs typeface="Arial MT"/>
            </a:endParaRPr>
          </a:p>
          <a:p>
            <a:pPr marL="22225">
              <a:lnSpc>
                <a:spcPct val="100000"/>
              </a:lnSpc>
              <a:spcBef>
                <a:spcPts val="12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76.19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76.01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252584" y="330288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.93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260585" y="2095500"/>
            <a:ext cx="462915" cy="12172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22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.17</a:t>
            </a:r>
            <a:endParaRPr sz="120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77.97</a:t>
            </a:r>
            <a:endParaRPr sz="1200">
              <a:latin typeface="Arial MT"/>
              <a:cs typeface="Arial MT"/>
            </a:endParaRPr>
          </a:p>
          <a:p>
            <a:pPr marL="5969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0">
                <a:solidFill>
                  <a:srgbClr val="404040"/>
                </a:solidFill>
                <a:latin typeface="Arial MT"/>
                <a:cs typeface="Arial MT"/>
              </a:rPr>
              <a:t>77.91</a:t>
            </a:r>
            <a:endParaRPr sz="1200">
              <a:latin typeface="Arial MT"/>
              <a:cs typeface="Arial MT"/>
            </a:endParaRPr>
          </a:p>
          <a:p>
            <a:pPr marL="23495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77.27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77.07</a:t>
            </a:r>
            <a:endParaRPr sz="1200">
              <a:latin typeface="Arial MT"/>
              <a:cs typeface="Arial MT"/>
            </a:endParaRPr>
          </a:p>
          <a:p>
            <a:pPr marL="42545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20">
                <a:solidFill>
                  <a:srgbClr val="404040"/>
                </a:solidFill>
                <a:latin typeface="Arial MT"/>
                <a:cs typeface="Arial MT"/>
              </a:rPr>
              <a:t>77.6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417177" y="191236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438258" y="1499108"/>
            <a:ext cx="424815" cy="422909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22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80.22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9578467" y="1316482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4790059" y="5980582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303901" y="5980582"/>
            <a:ext cx="47364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5945" algn="l"/>
                <a:tab pos="1139190" algn="l"/>
                <a:tab pos="1703070" algn="l"/>
                <a:tab pos="2266950" algn="l"/>
                <a:tab pos="2830830" algn="l"/>
                <a:tab pos="3394710" algn="l"/>
                <a:tab pos="3957954" algn="l"/>
                <a:tab pos="4521835" algn="l"/>
              </a:tabLst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	20	</a:t>
            </a: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2256789" y="1294235"/>
            <a:ext cx="2770505" cy="460121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R="301625" algn="r">
              <a:lnSpc>
                <a:spcPct val="100000"/>
              </a:lnSpc>
              <a:spcBef>
                <a:spcPts val="225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Identidad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2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valores</a:t>
            </a:r>
            <a:endParaRPr sz="1200">
              <a:latin typeface="Arial MT"/>
              <a:cs typeface="Arial MT"/>
            </a:endParaRPr>
          </a:p>
          <a:p>
            <a:pPr marL="306070" marR="301625" indent="981075" algn="r">
              <a:lnSpc>
                <a:spcPct val="1087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nos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entac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iuda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nia</a:t>
            </a:r>
            <a:endParaRPr sz="1200">
              <a:latin typeface="Arial MT"/>
              <a:cs typeface="Arial MT"/>
            </a:endParaRPr>
          </a:p>
          <a:p>
            <a:pPr marL="12700" marR="301625" indent="1115060" algn="r">
              <a:lnSpc>
                <a:spcPct val="108500"/>
              </a:lnSpc>
              <a:spcBef>
                <a:spcPts val="5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</a:t>
            </a:r>
            <a:endParaRPr sz="1200">
              <a:latin typeface="Arial MT"/>
              <a:cs typeface="Arial MT"/>
            </a:endParaRPr>
          </a:p>
          <a:p>
            <a:pPr marL="995680" marR="300355" indent="-205103" algn="r">
              <a:lnSpc>
                <a:spcPct val="108600"/>
              </a:lnSpc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Mejora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jo-fami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esos</a:t>
            </a:r>
            <a:endParaRPr sz="1200">
              <a:latin typeface="Arial MT"/>
              <a:cs typeface="Arial MT"/>
            </a:endParaRPr>
          </a:p>
          <a:p>
            <a:pPr marL="786765" marR="300355" indent="1132840" algn="just">
              <a:lnSpc>
                <a:spcPct val="108700"/>
              </a:lnSpc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Covi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d-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9  </a:t>
            </a: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APF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L="692785" marR="299720" indent="1019174" algn="r">
              <a:lnSpc>
                <a:spcPts val="1560"/>
              </a:lnSpc>
              <a:spcBef>
                <a:spcPts val="75"/>
              </a:spcBef>
              <a:defRPr/>
            </a:pP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Sector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Salud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Colabora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2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bja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equ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endParaRPr sz="1200">
              <a:latin typeface="Arial MT"/>
              <a:cs typeface="Arial MT"/>
            </a:endParaRPr>
          </a:p>
          <a:p>
            <a:pPr marL="1078230" marR="300355" indent="514350" algn="r">
              <a:lnSpc>
                <a:spcPts val="1560"/>
              </a:lnSpc>
              <a:spcBef>
                <a:spcPts val="1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Austerid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ana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razgo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pos</a:t>
            </a:r>
            <a:r>
              <a:rPr sz="1200" spc="-30">
                <a:solidFill>
                  <a:srgbClr val="585858"/>
                </a:solidFill>
                <a:latin typeface="Arial MT"/>
                <a:cs typeface="Arial MT"/>
              </a:rPr>
              <a:t>iti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L="69215" marR="301625" indent="1280160" algn="r">
              <a:lnSpc>
                <a:spcPts val="1560"/>
              </a:lnSpc>
              <a:spcBef>
                <a:spcPts val="10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R="300355" algn="r">
              <a:lnSpc>
                <a:spcPct val="100000"/>
              </a:lnSpc>
              <a:spcBef>
                <a:spcPts val="55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R="302260" algn="r">
              <a:lnSpc>
                <a:spcPct val="100000"/>
              </a:lnSpc>
              <a:spcBef>
                <a:spcPts val="125"/>
              </a:spcBef>
              <a:defRPr/>
            </a:pP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Disponibilidad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endParaRPr sz="1200">
              <a:latin typeface="Arial MT"/>
              <a:cs typeface="Arial MT"/>
            </a:endParaRPr>
          </a:p>
          <a:p>
            <a:pPr marL="74930" marR="300990" indent="1004569" algn="r">
              <a:lnSpc>
                <a:spcPts val="1570"/>
              </a:lnSpc>
              <a:spcBef>
                <a:spcPts val="70"/>
              </a:spcBef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Recono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mie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laboral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Apli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ienteme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TIC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'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  <a:p>
            <a:pPr marL="671195">
              <a:lnSpc>
                <a:spcPct val="100000"/>
              </a:lnSpc>
              <a:spcBef>
                <a:spcPts val="90"/>
              </a:spcBef>
              <a:tabLst>
                <a:tab pos="2671445" algn="l"/>
              </a:tabLst>
              <a:defRPr/>
            </a:pP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Serv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800" spc="7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35" baseline="30000">
                <a:solidFill>
                  <a:srgbClr val="585858"/>
                </a:solidFill>
                <a:latin typeface="Arial MT"/>
                <a:cs typeface="Arial MT"/>
              </a:rPr>
              <a:t>Profes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800" spc="-156" baseline="3000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800" spc="-150" baseline="300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800" spc="-156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  <a:defRPr/>
            </a:pPr>
            <a:r>
              <a:rPr spc="100"/>
              <a:t>Dirección</a:t>
            </a:r>
            <a:r>
              <a:rPr spc="-80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65"/>
              <a:t>Planeación,</a:t>
            </a:r>
            <a:r>
              <a:rPr spc="-80"/>
              <a:t> </a:t>
            </a:r>
            <a:r>
              <a:rPr spc="100"/>
              <a:t>Enseñanza</a:t>
            </a:r>
            <a:r>
              <a:rPr spc="-75"/>
              <a:t> </a:t>
            </a:r>
            <a:r>
              <a:rPr spc="110"/>
              <a:t>e </a:t>
            </a:r>
            <a:r>
              <a:rPr spc="-1160"/>
              <a:t> </a:t>
            </a:r>
            <a:r>
              <a:rPr spc="20"/>
              <a:t>Investigación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5146547" y="1792033"/>
            <a:ext cx="4634865" cy="3833495"/>
            <a:chOff x="5146547" y="1792033"/>
            <a:chExt cx="4634865" cy="3833495"/>
          </a:xfrm>
        </p:grpSpPr>
        <p:sp>
          <p:nvSpPr>
            <p:cNvPr id="5" name="object 5"/>
            <p:cNvSpPr/>
            <p:nvPr/>
          </p:nvSpPr>
          <p:spPr bwMode="auto">
            <a:xfrm>
              <a:off x="5192268" y="3183635"/>
              <a:ext cx="4206240" cy="2047239"/>
            </a:xfrm>
            <a:custGeom>
              <a:avLst/>
              <a:gdLst/>
              <a:ahLst/>
              <a:cxnLst/>
              <a:rect l="l" t="t" r="r" b="b"/>
              <a:pathLst>
                <a:path w="4206240" h="2047239" extrusionOk="0">
                  <a:moveTo>
                    <a:pt x="3636264" y="1994916"/>
                  </a:moveTo>
                  <a:lnTo>
                    <a:pt x="0" y="1994916"/>
                  </a:lnTo>
                  <a:lnTo>
                    <a:pt x="0" y="2046732"/>
                  </a:lnTo>
                  <a:lnTo>
                    <a:pt x="3636264" y="2046732"/>
                  </a:lnTo>
                  <a:lnTo>
                    <a:pt x="3636264" y="1994916"/>
                  </a:lnTo>
                  <a:close/>
                </a:path>
                <a:path w="4206240" h="2047239" extrusionOk="0">
                  <a:moveTo>
                    <a:pt x="3803891" y="1828800"/>
                  </a:moveTo>
                  <a:lnTo>
                    <a:pt x="0" y="1828800"/>
                  </a:lnTo>
                  <a:lnTo>
                    <a:pt x="0" y="1880616"/>
                  </a:lnTo>
                  <a:lnTo>
                    <a:pt x="3803891" y="1880616"/>
                  </a:lnTo>
                  <a:lnTo>
                    <a:pt x="3803891" y="1828800"/>
                  </a:lnTo>
                  <a:close/>
                </a:path>
                <a:path w="4206240" h="2047239" extrusionOk="0">
                  <a:moveTo>
                    <a:pt x="3867912" y="1662684"/>
                  </a:moveTo>
                  <a:lnTo>
                    <a:pt x="0" y="1662684"/>
                  </a:lnTo>
                  <a:lnTo>
                    <a:pt x="0" y="1714500"/>
                  </a:lnTo>
                  <a:lnTo>
                    <a:pt x="3867912" y="1714500"/>
                  </a:lnTo>
                  <a:lnTo>
                    <a:pt x="3867912" y="1662684"/>
                  </a:lnTo>
                  <a:close/>
                </a:path>
                <a:path w="4206240" h="2047239" extrusionOk="0">
                  <a:moveTo>
                    <a:pt x="3880091" y="1496568"/>
                  </a:moveTo>
                  <a:lnTo>
                    <a:pt x="0" y="1496568"/>
                  </a:lnTo>
                  <a:lnTo>
                    <a:pt x="0" y="1548384"/>
                  </a:lnTo>
                  <a:lnTo>
                    <a:pt x="3880091" y="1548384"/>
                  </a:lnTo>
                  <a:lnTo>
                    <a:pt x="3880091" y="1496568"/>
                  </a:lnTo>
                  <a:close/>
                </a:path>
                <a:path w="4206240" h="2047239" extrusionOk="0">
                  <a:moveTo>
                    <a:pt x="3886187" y="1330452"/>
                  </a:moveTo>
                  <a:lnTo>
                    <a:pt x="0" y="1330452"/>
                  </a:lnTo>
                  <a:lnTo>
                    <a:pt x="0" y="1382268"/>
                  </a:lnTo>
                  <a:lnTo>
                    <a:pt x="3886187" y="1382268"/>
                  </a:lnTo>
                  <a:lnTo>
                    <a:pt x="3886187" y="1330452"/>
                  </a:lnTo>
                  <a:close/>
                </a:path>
                <a:path w="4206240" h="2047239" extrusionOk="0">
                  <a:moveTo>
                    <a:pt x="3938016" y="1164336"/>
                  </a:moveTo>
                  <a:lnTo>
                    <a:pt x="0" y="1164336"/>
                  </a:lnTo>
                  <a:lnTo>
                    <a:pt x="0" y="1216152"/>
                  </a:lnTo>
                  <a:lnTo>
                    <a:pt x="3938016" y="1216152"/>
                  </a:lnTo>
                  <a:lnTo>
                    <a:pt x="3938016" y="1164336"/>
                  </a:lnTo>
                  <a:close/>
                </a:path>
                <a:path w="4206240" h="2047239" extrusionOk="0">
                  <a:moveTo>
                    <a:pt x="4017264" y="998220"/>
                  </a:moveTo>
                  <a:lnTo>
                    <a:pt x="0" y="998220"/>
                  </a:lnTo>
                  <a:lnTo>
                    <a:pt x="0" y="1050036"/>
                  </a:lnTo>
                  <a:lnTo>
                    <a:pt x="4017264" y="1050036"/>
                  </a:lnTo>
                  <a:lnTo>
                    <a:pt x="4017264" y="998220"/>
                  </a:lnTo>
                  <a:close/>
                </a:path>
                <a:path w="4206240" h="2047239" extrusionOk="0">
                  <a:moveTo>
                    <a:pt x="4032491" y="830580"/>
                  </a:moveTo>
                  <a:lnTo>
                    <a:pt x="0" y="830580"/>
                  </a:lnTo>
                  <a:lnTo>
                    <a:pt x="0" y="883920"/>
                  </a:lnTo>
                  <a:lnTo>
                    <a:pt x="4032491" y="883920"/>
                  </a:lnTo>
                  <a:lnTo>
                    <a:pt x="4032491" y="830580"/>
                  </a:lnTo>
                  <a:close/>
                </a:path>
                <a:path w="4206240" h="2047239" extrusionOk="0">
                  <a:moveTo>
                    <a:pt x="4055364" y="664464"/>
                  </a:moveTo>
                  <a:lnTo>
                    <a:pt x="0" y="664464"/>
                  </a:lnTo>
                  <a:lnTo>
                    <a:pt x="0" y="717804"/>
                  </a:lnTo>
                  <a:lnTo>
                    <a:pt x="4055364" y="717804"/>
                  </a:lnTo>
                  <a:lnTo>
                    <a:pt x="4055364" y="664464"/>
                  </a:lnTo>
                  <a:close/>
                </a:path>
                <a:path w="4206240" h="2047239" extrusionOk="0">
                  <a:moveTo>
                    <a:pt x="4064508" y="498348"/>
                  </a:moveTo>
                  <a:lnTo>
                    <a:pt x="0" y="498348"/>
                  </a:lnTo>
                  <a:lnTo>
                    <a:pt x="0" y="550164"/>
                  </a:lnTo>
                  <a:lnTo>
                    <a:pt x="4064508" y="550164"/>
                  </a:lnTo>
                  <a:lnTo>
                    <a:pt x="4064508" y="498348"/>
                  </a:lnTo>
                  <a:close/>
                </a:path>
                <a:path w="4206240" h="2047239" extrusionOk="0">
                  <a:moveTo>
                    <a:pt x="4114787" y="332244"/>
                  </a:moveTo>
                  <a:lnTo>
                    <a:pt x="0" y="332244"/>
                  </a:lnTo>
                  <a:lnTo>
                    <a:pt x="0" y="384060"/>
                  </a:lnTo>
                  <a:lnTo>
                    <a:pt x="4114787" y="384060"/>
                  </a:lnTo>
                  <a:lnTo>
                    <a:pt x="4114787" y="332244"/>
                  </a:lnTo>
                  <a:close/>
                </a:path>
                <a:path w="4206240" h="2047239" extrusionOk="0">
                  <a:moveTo>
                    <a:pt x="4131564" y="166116"/>
                  </a:moveTo>
                  <a:lnTo>
                    <a:pt x="0" y="166116"/>
                  </a:lnTo>
                  <a:lnTo>
                    <a:pt x="0" y="217932"/>
                  </a:lnTo>
                  <a:lnTo>
                    <a:pt x="4131564" y="217932"/>
                  </a:lnTo>
                  <a:lnTo>
                    <a:pt x="4131564" y="166116"/>
                  </a:lnTo>
                  <a:close/>
                </a:path>
                <a:path w="4206240" h="2047239" extrusionOk="0">
                  <a:moveTo>
                    <a:pt x="4206240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206240" y="51816"/>
                  </a:lnTo>
                  <a:lnTo>
                    <a:pt x="420624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5192268" y="1853183"/>
              <a:ext cx="4589145" cy="1216660"/>
            </a:xfrm>
            <a:custGeom>
              <a:avLst/>
              <a:gdLst/>
              <a:ahLst/>
              <a:cxnLst/>
              <a:rect l="l" t="t" r="r" b="b"/>
              <a:pathLst>
                <a:path w="4589145" h="1216660" extrusionOk="0">
                  <a:moveTo>
                    <a:pt x="4325112" y="1164336"/>
                  </a:moveTo>
                  <a:lnTo>
                    <a:pt x="0" y="1164336"/>
                  </a:lnTo>
                  <a:lnTo>
                    <a:pt x="0" y="1216152"/>
                  </a:lnTo>
                  <a:lnTo>
                    <a:pt x="4325112" y="1216152"/>
                  </a:lnTo>
                  <a:lnTo>
                    <a:pt x="4325112" y="1164336"/>
                  </a:lnTo>
                  <a:close/>
                </a:path>
                <a:path w="4589145" h="1216660" extrusionOk="0">
                  <a:moveTo>
                    <a:pt x="4366260" y="998220"/>
                  </a:moveTo>
                  <a:lnTo>
                    <a:pt x="0" y="998220"/>
                  </a:lnTo>
                  <a:lnTo>
                    <a:pt x="0" y="1050036"/>
                  </a:lnTo>
                  <a:lnTo>
                    <a:pt x="4366260" y="1050036"/>
                  </a:lnTo>
                  <a:lnTo>
                    <a:pt x="4366260" y="998220"/>
                  </a:lnTo>
                  <a:close/>
                </a:path>
                <a:path w="4589145" h="1216660" extrusionOk="0">
                  <a:moveTo>
                    <a:pt x="4389120" y="832104"/>
                  </a:moveTo>
                  <a:lnTo>
                    <a:pt x="0" y="832104"/>
                  </a:lnTo>
                  <a:lnTo>
                    <a:pt x="0" y="883920"/>
                  </a:lnTo>
                  <a:lnTo>
                    <a:pt x="4389120" y="883920"/>
                  </a:lnTo>
                  <a:lnTo>
                    <a:pt x="4389120" y="832104"/>
                  </a:lnTo>
                  <a:close/>
                </a:path>
                <a:path w="4589145" h="1216660" extrusionOk="0">
                  <a:moveTo>
                    <a:pt x="4389120" y="664464"/>
                  </a:moveTo>
                  <a:lnTo>
                    <a:pt x="0" y="664464"/>
                  </a:lnTo>
                  <a:lnTo>
                    <a:pt x="0" y="717804"/>
                  </a:lnTo>
                  <a:lnTo>
                    <a:pt x="4389120" y="717804"/>
                  </a:lnTo>
                  <a:lnTo>
                    <a:pt x="4389120" y="664464"/>
                  </a:lnTo>
                  <a:close/>
                </a:path>
                <a:path w="4589145" h="1216660" extrusionOk="0">
                  <a:moveTo>
                    <a:pt x="4427220" y="498348"/>
                  </a:moveTo>
                  <a:lnTo>
                    <a:pt x="0" y="498348"/>
                  </a:lnTo>
                  <a:lnTo>
                    <a:pt x="0" y="551688"/>
                  </a:lnTo>
                  <a:lnTo>
                    <a:pt x="4427220" y="551688"/>
                  </a:lnTo>
                  <a:lnTo>
                    <a:pt x="4427220" y="498348"/>
                  </a:lnTo>
                  <a:close/>
                </a:path>
                <a:path w="4589145" h="1216660" extrusionOk="0">
                  <a:moveTo>
                    <a:pt x="4539996" y="332232"/>
                  </a:moveTo>
                  <a:lnTo>
                    <a:pt x="0" y="332232"/>
                  </a:lnTo>
                  <a:lnTo>
                    <a:pt x="0" y="384048"/>
                  </a:lnTo>
                  <a:lnTo>
                    <a:pt x="4539996" y="384048"/>
                  </a:lnTo>
                  <a:lnTo>
                    <a:pt x="4539996" y="332232"/>
                  </a:lnTo>
                  <a:close/>
                </a:path>
                <a:path w="4589145" h="1216660" extrusionOk="0">
                  <a:moveTo>
                    <a:pt x="4575035" y="166116"/>
                  </a:moveTo>
                  <a:lnTo>
                    <a:pt x="0" y="166116"/>
                  </a:lnTo>
                  <a:lnTo>
                    <a:pt x="0" y="217932"/>
                  </a:lnTo>
                  <a:lnTo>
                    <a:pt x="4575035" y="217932"/>
                  </a:lnTo>
                  <a:lnTo>
                    <a:pt x="4575035" y="166116"/>
                  </a:lnTo>
                  <a:close/>
                </a:path>
                <a:path w="4589145" h="1216660" extrusionOk="0">
                  <a:moveTo>
                    <a:pt x="4588764" y="0"/>
                  </a:moveTo>
                  <a:lnTo>
                    <a:pt x="0" y="0"/>
                  </a:lnTo>
                  <a:lnTo>
                    <a:pt x="0" y="51816"/>
                  </a:lnTo>
                  <a:lnTo>
                    <a:pt x="4588764" y="51816"/>
                  </a:lnTo>
                  <a:lnTo>
                    <a:pt x="4588764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5146547" y="1796795"/>
              <a:ext cx="45720" cy="3823970"/>
            </a:xfrm>
            <a:custGeom>
              <a:avLst/>
              <a:gdLst/>
              <a:ahLst/>
              <a:cxnLst/>
              <a:rect l="l" t="t" r="r" b="b"/>
              <a:pathLst>
                <a:path w="45720" h="3823970" extrusionOk="0">
                  <a:moveTo>
                    <a:pt x="45719" y="3823716"/>
                  </a:moveTo>
                  <a:lnTo>
                    <a:pt x="45719" y="0"/>
                  </a:lnTo>
                </a:path>
                <a:path w="45720" h="3823970" extrusionOk="0">
                  <a:moveTo>
                    <a:pt x="0" y="3823716"/>
                  </a:moveTo>
                  <a:lnTo>
                    <a:pt x="45719" y="3823716"/>
                  </a:lnTo>
                </a:path>
                <a:path w="45720" h="3823970" extrusionOk="0">
                  <a:moveTo>
                    <a:pt x="0" y="3657600"/>
                  </a:moveTo>
                  <a:lnTo>
                    <a:pt x="45719" y="3657600"/>
                  </a:lnTo>
                </a:path>
                <a:path w="45720" h="3823970" extrusionOk="0">
                  <a:moveTo>
                    <a:pt x="0" y="3491483"/>
                  </a:moveTo>
                  <a:lnTo>
                    <a:pt x="45719" y="3491483"/>
                  </a:lnTo>
                </a:path>
                <a:path w="45720" h="3823970" extrusionOk="0">
                  <a:moveTo>
                    <a:pt x="0" y="3325367"/>
                  </a:moveTo>
                  <a:lnTo>
                    <a:pt x="45719" y="3325367"/>
                  </a:lnTo>
                </a:path>
                <a:path w="45720" h="3823970" extrusionOk="0">
                  <a:moveTo>
                    <a:pt x="0" y="3159252"/>
                  </a:moveTo>
                  <a:lnTo>
                    <a:pt x="45719" y="3159252"/>
                  </a:lnTo>
                </a:path>
                <a:path w="45720" h="3823970" extrusionOk="0">
                  <a:moveTo>
                    <a:pt x="0" y="2991611"/>
                  </a:moveTo>
                  <a:lnTo>
                    <a:pt x="45719" y="2991611"/>
                  </a:lnTo>
                </a:path>
                <a:path w="45720" h="3823970" extrusionOk="0">
                  <a:moveTo>
                    <a:pt x="0" y="2825496"/>
                  </a:moveTo>
                  <a:lnTo>
                    <a:pt x="45719" y="2825496"/>
                  </a:lnTo>
                </a:path>
                <a:path w="45720" h="3823970" extrusionOk="0">
                  <a:moveTo>
                    <a:pt x="0" y="2659379"/>
                  </a:moveTo>
                  <a:lnTo>
                    <a:pt x="45719" y="2659379"/>
                  </a:lnTo>
                </a:path>
                <a:path w="45720" h="3823970" extrusionOk="0">
                  <a:moveTo>
                    <a:pt x="0" y="2493264"/>
                  </a:moveTo>
                  <a:lnTo>
                    <a:pt x="45719" y="2493264"/>
                  </a:lnTo>
                </a:path>
                <a:path w="45720" h="3823970" extrusionOk="0">
                  <a:moveTo>
                    <a:pt x="0" y="2327147"/>
                  </a:moveTo>
                  <a:lnTo>
                    <a:pt x="45719" y="2327147"/>
                  </a:lnTo>
                </a:path>
                <a:path w="45720" h="3823970" extrusionOk="0">
                  <a:moveTo>
                    <a:pt x="0" y="2161031"/>
                  </a:moveTo>
                  <a:lnTo>
                    <a:pt x="45719" y="2161031"/>
                  </a:lnTo>
                </a:path>
                <a:path w="45720" h="3823970" extrusionOk="0">
                  <a:moveTo>
                    <a:pt x="0" y="1994915"/>
                  </a:moveTo>
                  <a:lnTo>
                    <a:pt x="45719" y="1994915"/>
                  </a:lnTo>
                </a:path>
                <a:path w="45720" h="3823970" extrusionOk="0">
                  <a:moveTo>
                    <a:pt x="0" y="1828799"/>
                  </a:moveTo>
                  <a:lnTo>
                    <a:pt x="45719" y="1828799"/>
                  </a:lnTo>
                </a:path>
                <a:path w="45720" h="3823970" extrusionOk="0">
                  <a:moveTo>
                    <a:pt x="0" y="1662683"/>
                  </a:moveTo>
                  <a:lnTo>
                    <a:pt x="45719" y="1662683"/>
                  </a:lnTo>
                </a:path>
                <a:path w="45720" h="3823970" extrusionOk="0">
                  <a:moveTo>
                    <a:pt x="0" y="1496567"/>
                  </a:moveTo>
                  <a:lnTo>
                    <a:pt x="45719" y="1496567"/>
                  </a:lnTo>
                </a:path>
                <a:path w="45720" h="3823970" extrusionOk="0">
                  <a:moveTo>
                    <a:pt x="0" y="1328927"/>
                  </a:moveTo>
                  <a:lnTo>
                    <a:pt x="45719" y="1328927"/>
                  </a:lnTo>
                </a:path>
                <a:path w="45720" h="3823970" extrusionOk="0">
                  <a:moveTo>
                    <a:pt x="0" y="1162812"/>
                  </a:moveTo>
                  <a:lnTo>
                    <a:pt x="45719" y="1162812"/>
                  </a:lnTo>
                </a:path>
                <a:path w="45720" h="3823970" extrusionOk="0">
                  <a:moveTo>
                    <a:pt x="0" y="996695"/>
                  </a:moveTo>
                  <a:lnTo>
                    <a:pt x="45719" y="996695"/>
                  </a:lnTo>
                </a:path>
                <a:path w="45720" h="3823970" extrusionOk="0">
                  <a:moveTo>
                    <a:pt x="0" y="830579"/>
                  </a:moveTo>
                  <a:lnTo>
                    <a:pt x="45719" y="830579"/>
                  </a:lnTo>
                </a:path>
                <a:path w="45720" h="3823970" extrusionOk="0">
                  <a:moveTo>
                    <a:pt x="0" y="664463"/>
                  </a:moveTo>
                  <a:lnTo>
                    <a:pt x="45719" y="664463"/>
                  </a:lnTo>
                </a:path>
                <a:path w="45720" h="3823970" extrusionOk="0">
                  <a:moveTo>
                    <a:pt x="0" y="498348"/>
                  </a:moveTo>
                  <a:lnTo>
                    <a:pt x="45719" y="498348"/>
                  </a:lnTo>
                </a:path>
                <a:path w="45720" h="3823970" extrusionOk="0">
                  <a:moveTo>
                    <a:pt x="0" y="332231"/>
                  </a:moveTo>
                  <a:lnTo>
                    <a:pt x="45719" y="332231"/>
                  </a:lnTo>
                </a:path>
                <a:path w="45720" h="3823970" extrusionOk="0">
                  <a:moveTo>
                    <a:pt x="0" y="166115"/>
                  </a:moveTo>
                  <a:lnTo>
                    <a:pt x="45719" y="166115"/>
                  </a:lnTo>
                </a:path>
                <a:path w="45720" h="3823970" extrusionOk="0">
                  <a:moveTo>
                    <a:pt x="0" y="0"/>
                  </a:moveTo>
                  <a:lnTo>
                    <a:pt x="45719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8"/>
          <p:cNvSpPr txBox="1"/>
          <p:nvPr/>
        </p:nvSpPr>
        <p:spPr bwMode="auto">
          <a:xfrm>
            <a:off x="5256021" y="5423712"/>
            <a:ext cx="11176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8892667" y="509142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9060306" y="4925314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9124950" y="4758944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9136506" y="4426457"/>
            <a:ext cx="40894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ts val="1375"/>
              </a:lnSpc>
              <a:spcBef>
                <a:spcPts val="100"/>
              </a:spcBef>
              <a:defRPr/>
            </a:pPr>
            <a:r>
              <a:rPr sz="1200" spc="-10">
                <a:solidFill>
                  <a:srgbClr val="404040"/>
                </a:solidFill>
                <a:latin typeface="Arial MT"/>
                <a:cs typeface="Arial MT"/>
              </a:rPr>
              <a:t>64.44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64.32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9194418" y="4259960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273667" y="4093286"/>
            <a:ext cx="3155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66</a:t>
            </a:r>
            <a:r>
              <a:rPr sz="1200" spc="-40">
                <a:solidFill>
                  <a:srgbClr val="404040"/>
                </a:solidFill>
                <a:latin typeface="Arial MT"/>
                <a:cs typeface="Arial MT"/>
              </a:rPr>
              <a:t>.6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288906" y="392747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312656" y="3594860"/>
            <a:ext cx="410209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ts val="1375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67.24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371837" y="3262121"/>
            <a:ext cx="417195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">
              <a:lnSpc>
                <a:spcPts val="1375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68.22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462643" y="309600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582150" y="292950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623297" y="2430526"/>
            <a:ext cx="42418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ts val="1375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.78</a:t>
            </a:r>
            <a:endParaRPr sz="1200">
              <a:latin typeface="Arial MT"/>
              <a:cs typeface="Arial MT"/>
            </a:endParaRPr>
          </a:p>
          <a:p>
            <a:pPr marL="35560">
              <a:lnSpc>
                <a:spcPts val="1309"/>
              </a:lnSpc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72.39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9683622" y="226440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797542" y="2098040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9831451" y="1765553"/>
            <a:ext cx="401320" cy="374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ts val="1375"/>
              </a:lnSpc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5130546" y="5701995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683758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286880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6890131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7493254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8096504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8699754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9302877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9906127" y="5701995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3256026" y="5418201"/>
            <a:ext cx="1817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Serv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Profes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2654300" y="4753102"/>
            <a:ext cx="2416810" cy="541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55">
                <a:solidFill>
                  <a:srgbClr val="585858"/>
                </a:solidFill>
                <a:latin typeface="Arial MT"/>
                <a:cs typeface="Arial MT"/>
              </a:rPr>
              <a:t>APF</a:t>
            </a:r>
            <a:endParaRPr sz="1200">
              <a:latin typeface="Arial MT"/>
              <a:cs typeface="Arial MT"/>
            </a:endParaRPr>
          </a:p>
          <a:p>
            <a:pPr marR="48895" algn="r">
              <a:lnSpc>
                <a:spcPct val="100000"/>
              </a:lnSpc>
              <a:spcBef>
                <a:spcPts val="1180"/>
              </a:spcBef>
              <a:defRPr/>
            </a:pP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3710432" y="4420057"/>
            <a:ext cx="13633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Balan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jo-famil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 bwMode="auto">
          <a:xfrm>
            <a:off x="3934459" y="4087748"/>
            <a:ext cx="1137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 bwMode="auto">
          <a:xfrm>
            <a:off x="3371469" y="3755262"/>
            <a:ext cx="169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3277361" y="3422650"/>
            <a:ext cx="17951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Colabora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2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bja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equ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 txBox="1"/>
          <p:nvPr/>
        </p:nvSpPr>
        <p:spPr bwMode="auto">
          <a:xfrm>
            <a:off x="2891154" y="3089605"/>
            <a:ext cx="2179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ali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intaci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ón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ci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udad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nia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 bwMode="auto">
          <a:xfrm>
            <a:off x="3580257" y="2757296"/>
            <a:ext cx="149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 bwMode="auto">
          <a:xfrm>
            <a:off x="3966209" y="2424810"/>
            <a:ext cx="11055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razgo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pos</a:t>
            </a:r>
            <a:r>
              <a:rPr sz="1200" spc="-30">
                <a:solidFill>
                  <a:srgbClr val="585858"/>
                </a:solidFill>
                <a:latin typeface="Arial MT"/>
                <a:cs typeface="Arial MT"/>
              </a:rPr>
              <a:t>iti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 bwMode="auto">
          <a:xfrm>
            <a:off x="3375405" y="2092197"/>
            <a:ext cx="1695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Mejora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 bwMode="auto">
          <a:xfrm>
            <a:off x="2896870" y="1759153"/>
            <a:ext cx="217424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Identidad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con</a:t>
            </a:r>
            <a:r>
              <a:rPr sz="1200" spc="1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institución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valores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960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30"/>
              <a:t>Órgano</a:t>
            </a:r>
            <a:r>
              <a:rPr spc="-75"/>
              <a:t> </a:t>
            </a:r>
            <a:r>
              <a:rPr spc="-20"/>
              <a:t>Interno</a:t>
            </a:r>
            <a:r>
              <a:rPr spc="-75"/>
              <a:t> </a:t>
            </a:r>
            <a:r>
              <a:rPr spc="165"/>
              <a:t>de</a:t>
            </a:r>
            <a:r>
              <a:rPr spc="-75"/>
              <a:t> </a:t>
            </a:r>
            <a:r>
              <a:rPr spc="75"/>
              <a:t>Control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4491228" y="1281493"/>
            <a:ext cx="4274820" cy="4728210"/>
            <a:chOff x="4491228" y="1281493"/>
            <a:chExt cx="4274820" cy="4728210"/>
          </a:xfrm>
        </p:grpSpPr>
        <p:sp>
          <p:nvSpPr>
            <p:cNvPr id="5" name="object 5"/>
            <p:cNvSpPr/>
            <p:nvPr/>
          </p:nvSpPr>
          <p:spPr bwMode="auto">
            <a:xfrm>
              <a:off x="4536948" y="3616451"/>
              <a:ext cx="3759835" cy="2135505"/>
            </a:xfrm>
            <a:custGeom>
              <a:avLst/>
              <a:gdLst/>
              <a:ahLst/>
              <a:cxnLst/>
              <a:rect l="l" t="t" r="r" b="b"/>
              <a:pathLst>
                <a:path w="3759834" h="2135504" extrusionOk="0">
                  <a:moveTo>
                    <a:pt x="3029712" y="2075688"/>
                  </a:moveTo>
                  <a:lnTo>
                    <a:pt x="0" y="2075688"/>
                  </a:lnTo>
                  <a:lnTo>
                    <a:pt x="0" y="2135124"/>
                  </a:lnTo>
                  <a:lnTo>
                    <a:pt x="3029712" y="2135124"/>
                  </a:lnTo>
                  <a:lnTo>
                    <a:pt x="3029712" y="2075688"/>
                  </a:lnTo>
                  <a:close/>
                </a:path>
                <a:path w="3759834" h="2135504" extrusionOk="0">
                  <a:moveTo>
                    <a:pt x="3037332" y="1886712"/>
                  </a:moveTo>
                  <a:lnTo>
                    <a:pt x="0" y="1886712"/>
                  </a:lnTo>
                  <a:lnTo>
                    <a:pt x="0" y="1946148"/>
                  </a:lnTo>
                  <a:lnTo>
                    <a:pt x="3037332" y="1946148"/>
                  </a:lnTo>
                  <a:lnTo>
                    <a:pt x="3037332" y="1886712"/>
                  </a:lnTo>
                  <a:close/>
                </a:path>
                <a:path w="3759834" h="2135504" extrusionOk="0">
                  <a:moveTo>
                    <a:pt x="3102864" y="1699260"/>
                  </a:moveTo>
                  <a:lnTo>
                    <a:pt x="0" y="1699260"/>
                  </a:lnTo>
                  <a:lnTo>
                    <a:pt x="0" y="1757172"/>
                  </a:lnTo>
                  <a:lnTo>
                    <a:pt x="3102864" y="1757172"/>
                  </a:lnTo>
                  <a:lnTo>
                    <a:pt x="3102864" y="1699260"/>
                  </a:lnTo>
                  <a:close/>
                </a:path>
                <a:path w="3759834" h="2135504" extrusionOk="0">
                  <a:moveTo>
                    <a:pt x="3447288" y="1510284"/>
                  </a:moveTo>
                  <a:lnTo>
                    <a:pt x="0" y="1510284"/>
                  </a:lnTo>
                  <a:lnTo>
                    <a:pt x="0" y="1569720"/>
                  </a:lnTo>
                  <a:lnTo>
                    <a:pt x="3447288" y="1569720"/>
                  </a:lnTo>
                  <a:lnTo>
                    <a:pt x="3447288" y="1510284"/>
                  </a:lnTo>
                  <a:close/>
                </a:path>
                <a:path w="3759834" h="2135504" extrusionOk="0">
                  <a:moveTo>
                    <a:pt x="3503676" y="1321308"/>
                  </a:moveTo>
                  <a:lnTo>
                    <a:pt x="0" y="1321308"/>
                  </a:lnTo>
                  <a:lnTo>
                    <a:pt x="0" y="1380744"/>
                  </a:lnTo>
                  <a:lnTo>
                    <a:pt x="3503676" y="1380744"/>
                  </a:lnTo>
                  <a:lnTo>
                    <a:pt x="3503676" y="1321308"/>
                  </a:lnTo>
                  <a:close/>
                </a:path>
                <a:path w="3759834" h="2135504" extrusionOk="0">
                  <a:moveTo>
                    <a:pt x="3602736" y="1132332"/>
                  </a:moveTo>
                  <a:lnTo>
                    <a:pt x="0" y="1132332"/>
                  </a:lnTo>
                  <a:lnTo>
                    <a:pt x="0" y="1191768"/>
                  </a:lnTo>
                  <a:lnTo>
                    <a:pt x="3602736" y="1191768"/>
                  </a:lnTo>
                  <a:lnTo>
                    <a:pt x="3602736" y="1132332"/>
                  </a:lnTo>
                  <a:close/>
                </a:path>
                <a:path w="3759834" h="2135504" extrusionOk="0">
                  <a:moveTo>
                    <a:pt x="3642360" y="943356"/>
                  </a:moveTo>
                  <a:lnTo>
                    <a:pt x="0" y="943356"/>
                  </a:lnTo>
                  <a:lnTo>
                    <a:pt x="0" y="1002792"/>
                  </a:lnTo>
                  <a:lnTo>
                    <a:pt x="3642360" y="1002792"/>
                  </a:lnTo>
                  <a:lnTo>
                    <a:pt x="3642360" y="943356"/>
                  </a:lnTo>
                  <a:close/>
                </a:path>
                <a:path w="3759834" h="2135504" extrusionOk="0">
                  <a:moveTo>
                    <a:pt x="3656076" y="754380"/>
                  </a:moveTo>
                  <a:lnTo>
                    <a:pt x="0" y="754380"/>
                  </a:lnTo>
                  <a:lnTo>
                    <a:pt x="0" y="813816"/>
                  </a:lnTo>
                  <a:lnTo>
                    <a:pt x="3656076" y="813816"/>
                  </a:lnTo>
                  <a:lnTo>
                    <a:pt x="3656076" y="754380"/>
                  </a:lnTo>
                  <a:close/>
                </a:path>
                <a:path w="3759834" h="2135504" extrusionOk="0">
                  <a:moveTo>
                    <a:pt x="3666744" y="566928"/>
                  </a:moveTo>
                  <a:lnTo>
                    <a:pt x="0" y="566928"/>
                  </a:lnTo>
                  <a:lnTo>
                    <a:pt x="0" y="624840"/>
                  </a:lnTo>
                  <a:lnTo>
                    <a:pt x="3666744" y="624840"/>
                  </a:lnTo>
                  <a:lnTo>
                    <a:pt x="3666744" y="566928"/>
                  </a:lnTo>
                  <a:close/>
                </a:path>
                <a:path w="3759834" h="2135504" extrusionOk="0">
                  <a:moveTo>
                    <a:pt x="3729228" y="377952"/>
                  </a:moveTo>
                  <a:lnTo>
                    <a:pt x="0" y="377952"/>
                  </a:lnTo>
                  <a:lnTo>
                    <a:pt x="0" y="435864"/>
                  </a:lnTo>
                  <a:lnTo>
                    <a:pt x="3729228" y="435864"/>
                  </a:lnTo>
                  <a:lnTo>
                    <a:pt x="3729228" y="377952"/>
                  </a:lnTo>
                  <a:close/>
                </a:path>
                <a:path w="3759834" h="2135504" extrusionOk="0">
                  <a:moveTo>
                    <a:pt x="3759708" y="188976"/>
                  </a:moveTo>
                  <a:lnTo>
                    <a:pt x="0" y="188976"/>
                  </a:lnTo>
                  <a:lnTo>
                    <a:pt x="0" y="248412"/>
                  </a:lnTo>
                  <a:lnTo>
                    <a:pt x="3759708" y="248412"/>
                  </a:lnTo>
                  <a:lnTo>
                    <a:pt x="3759708" y="188976"/>
                  </a:lnTo>
                  <a:close/>
                </a:path>
                <a:path w="3759834" h="2135504" extrusionOk="0">
                  <a:moveTo>
                    <a:pt x="3759708" y="0"/>
                  </a:moveTo>
                  <a:lnTo>
                    <a:pt x="0" y="0"/>
                  </a:lnTo>
                  <a:lnTo>
                    <a:pt x="0" y="59436"/>
                  </a:lnTo>
                  <a:lnTo>
                    <a:pt x="3759708" y="59436"/>
                  </a:lnTo>
                  <a:lnTo>
                    <a:pt x="3759708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536948" y="1729739"/>
              <a:ext cx="4229100" cy="1757680"/>
            </a:xfrm>
            <a:custGeom>
              <a:avLst/>
              <a:gdLst/>
              <a:ahLst/>
              <a:cxnLst/>
              <a:rect l="l" t="t" r="r" b="b"/>
              <a:pathLst>
                <a:path w="4229100" h="1757679" extrusionOk="0">
                  <a:moveTo>
                    <a:pt x="3838956" y="1697736"/>
                  </a:moveTo>
                  <a:lnTo>
                    <a:pt x="0" y="1697736"/>
                  </a:lnTo>
                  <a:lnTo>
                    <a:pt x="0" y="1757172"/>
                  </a:lnTo>
                  <a:lnTo>
                    <a:pt x="3838956" y="1757172"/>
                  </a:lnTo>
                  <a:lnTo>
                    <a:pt x="3838956" y="1697736"/>
                  </a:lnTo>
                  <a:close/>
                </a:path>
                <a:path w="4229100" h="1757679" extrusionOk="0">
                  <a:moveTo>
                    <a:pt x="3838956" y="1508760"/>
                  </a:moveTo>
                  <a:lnTo>
                    <a:pt x="0" y="1508760"/>
                  </a:lnTo>
                  <a:lnTo>
                    <a:pt x="0" y="1568196"/>
                  </a:lnTo>
                  <a:lnTo>
                    <a:pt x="3838956" y="1568196"/>
                  </a:lnTo>
                  <a:lnTo>
                    <a:pt x="3838956" y="1508760"/>
                  </a:lnTo>
                  <a:close/>
                </a:path>
                <a:path w="4229100" h="1757679" extrusionOk="0">
                  <a:moveTo>
                    <a:pt x="3916680" y="1319784"/>
                  </a:moveTo>
                  <a:lnTo>
                    <a:pt x="0" y="1319784"/>
                  </a:lnTo>
                  <a:lnTo>
                    <a:pt x="0" y="1379220"/>
                  </a:lnTo>
                  <a:lnTo>
                    <a:pt x="3916680" y="1379220"/>
                  </a:lnTo>
                  <a:lnTo>
                    <a:pt x="3916680" y="1319784"/>
                  </a:lnTo>
                  <a:close/>
                </a:path>
                <a:path w="4229100" h="1757679" extrusionOk="0">
                  <a:moveTo>
                    <a:pt x="3916680" y="1132332"/>
                  </a:moveTo>
                  <a:lnTo>
                    <a:pt x="0" y="1132332"/>
                  </a:lnTo>
                  <a:lnTo>
                    <a:pt x="0" y="1190244"/>
                  </a:lnTo>
                  <a:lnTo>
                    <a:pt x="3916680" y="1190244"/>
                  </a:lnTo>
                  <a:lnTo>
                    <a:pt x="3916680" y="1132332"/>
                  </a:lnTo>
                  <a:close/>
                </a:path>
                <a:path w="4229100" h="1757679" extrusionOk="0">
                  <a:moveTo>
                    <a:pt x="4003548" y="943356"/>
                  </a:moveTo>
                  <a:lnTo>
                    <a:pt x="0" y="943356"/>
                  </a:lnTo>
                  <a:lnTo>
                    <a:pt x="0" y="1002792"/>
                  </a:lnTo>
                  <a:lnTo>
                    <a:pt x="4003548" y="1002792"/>
                  </a:lnTo>
                  <a:lnTo>
                    <a:pt x="4003548" y="943356"/>
                  </a:lnTo>
                  <a:close/>
                </a:path>
                <a:path w="4229100" h="1757679" extrusionOk="0">
                  <a:moveTo>
                    <a:pt x="4011168" y="754380"/>
                  </a:moveTo>
                  <a:lnTo>
                    <a:pt x="0" y="754380"/>
                  </a:lnTo>
                  <a:lnTo>
                    <a:pt x="0" y="813816"/>
                  </a:lnTo>
                  <a:lnTo>
                    <a:pt x="4011168" y="813816"/>
                  </a:lnTo>
                  <a:lnTo>
                    <a:pt x="4011168" y="754380"/>
                  </a:lnTo>
                  <a:close/>
                </a:path>
                <a:path w="4229100" h="1757679" extrusionOk="0">
                  <a:moveTo>
                    <a:pt x="4041648" y="565404"/>
                  </a:moveTo>
                  <a:lnTo>
                    <a:pt x="0" y="565404"/>
                  </a:lnTo>
                  <a:lnTo>
                    <a:pt x="0" y="624840"/>
                  </a:lnTo>
                  <a:lnTo>
                    <a:pt x="4041648" y="624840"/>
                  </a:lnTo>
                  <a:lnTo>
                    <a:pt x="4041648" y="565404"/>
                  </a:lnTo>
                  <a:close/>
                </a:path>
                <a:path w="4229100" h="1757679" extrusionOk="0">
                  <a:moveTo>
                    <a:pt x="4151376" y="376428"/>
                  </a:moveTo>
                  <a:lnTo>
                    <a:pt x="0" y="376428"/>
                  </a:lnTo>
                  <a:lnTo>
                    <a:pt x="0" y="435864"/>
                  </a:lnTo>
                  <a:lnTo>
                    <a:pt x="4151376" y="435864"/>
                  </a:lnTo>
                  <a:lnTo>
                    <a:pt x="4151376" y="376428"/>
                  </a:lnTo>
                  <a:close/>
                </a:path>
                <a:path w="4229100" h="1757679" extrusionOk="0">
                  <a:moveTo>
                    <a:pt x="4229100" y="187452"/>
                  </a:moveTo>
                  <a:lnTo>
                    <a:pt x="0" y="187452"/>
                  </a:lnTo>
                  <a:lnTo>
                    <a:pt x="0" y="246888"/>
                  </a:lnTo>
                  <a:lnTo>
                    <a:pt x="4229100" y="246888"/>
                  </a:lnTo>
                  <a:lnTo>
                    <a:pt x="4229100" y="187452"/>
                  </a:lnTo>
                  <a:close/>
                </a:path>
                <a:path w="4229100" h="1757679" extrusionOk="0">
                  <a:moveTo>
                    <a:pt x="4229100" y="0"/>
                  </a:moveTo>
                  <a:lnTo>
                    <a:pt x="0" y="0"/>
                  </a:lnTo>
                  <a:lnTo>
                    <a:pt x="0" y="57912"/>
                  </a:lnTo>
                  <a:lnTo>
                    <a:pt x="4229100" y="57912"/>
                  </a:lnTo>
                  <a:lnTo>
                    <a:pt x="4229100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91228" y="1286255"/>
              <a:ext cx="45720" cy="4718685"/>
            </a:xfrm>
            <a:custGeom>
              <a:avLst/>
              <a:gdLst/>
              <a:ahLst/>
              <a:cxnLst/>
              <a:rect l="l" t="t" r="r" b="b"/>
              <a:pathLst>
                <a:path w="45720" h="4718685" extrusionOk="0">
                  <a:moveTo>
                    <a:pt x="45720" y="4718304"/>
                  </a:moveTo>
                  <a:lnTo>
                    <a:pt x="45720" y="0"/>
                  </a:lnTo>
                </a:path>
                <a:path w="45720" h="4718685" extrusionOk="0">
                  <a:moveTo>
                    <a:pt x="0" y="4718304"/>
                  </a:moveTo>
                  <a:lnTo>
                    <a:pt x="45720" y="4718304"/>
                  </a:lnTo>
                </a:path>
                <a:path w="45720" h="4718685" extrusionOk="0">
                  <a:moveTo>
                    <a:pt x="0" y="4530852"/>
                  </a:moveTo>
                  <a:lnTo>
                    <a:pt x="45720" y="4530852"/>
                  </a:lnTo>
                </a:path>
                <a:path w="45720" h="4718685" extrusionOk="0">
                  <a:moveTo>
                    <a:pt x="0" y="4341876"/>
                  </a:moveTo>
                  <a:lnTo>
                    <a:pt x="45720" y="4341876"/>
                  </a:lnTo>
                </a:path>
                <a:path w="45720" h="4718685" extrusionOk="0">
                  <a:moveTo>
                    <a:pt x="0" y="4152900"/>
                  </a:moveTo>
                  <a:lnTo>
                    <a:pt x="45720" y="4152900"/>
                  </a:lnTo>
                </a:path>
                <a:path w="45720" h="4718685" extrusionOk="0">
                  <a:moveTo>
                    <a:pt x="0" y="3963924"/>
                  </a:moveTo>
                  <a:lnTo>
                    <a:pt x="45720" y="3963924"/>
                  </a:lnTo>
                </a:path>
                <a:path w="45720" h="4718685" extrusionOk="0">
                  <a:moveTo>
                    <a:pt x="0" y="3774948"/>
                  </a:moveTo>
                  <a:lnTo>
                    <a:pt x="45720" y="3774948"/>
                  </a:lnTo>
                </a:path>
                <a:path w="45720" h="4718685" extrusionOk="0">
                  <a:moveTo>
                    <a:pt x="0" y="3585972"/>
                  </a:moveTo>
                  <a:lnTo>
                    <a:pt x="45720" y="3585972"/>
                  </a:lnTo>
                </a:path>
                <a:path w="45720" h="4718685" extrusionOk="0">
                  <a:moveTo>
                    <a:pt x="0" y="3398520"/>
                  </a:moveTo>
                  <a:lnTo>
                    <a:pt x="45720" y="3398520"/>
                  </a:lnTo>
                </a:path>
                <a:path w="45720" h="4718685" extrusionOk="0">
                  <a:moveTo>
                    <a:pt x="0" y="3209544"/>
                  </a:moveTo>
                  <a:lnTo>
                    <a:pt x="45720" y="3209544"/>
                  </a:lnTo>
                </a:path>
                <a:path w="45720" h="4718685" extrusionOk="0">
                  <a:moveTo>
                    <a:pt x="0" y="3020568"/>
                  </a:moveTo>
                  <a:lnTo>
                    <a:pt x="45720" y="3020568"/>
                  </a:lnTo>
                </a:path>
                <a:path w="45720" h="4718685" extrusionOk="0">
                  <a:moveTo>
                    <a:pt x="0" y="2831592"/>
                  </a:moveTo>
                  <a:lnTo>
                    <a:pt x="45720" y="2831592"/>
                  </a:lnTo>
                </a:path>
                <a:path w="45720" h="4718685" extrusionOk="0">
                  <a:moveTo>
                    <a:pt x="0" y="2642616"/>
                  </a:moveTo>
                  <a:lnTo>
                    <a:pt x="45720" y="2642616"/>
                  </a:lnTo>
                </a:path>
                <a:path w="45720" h="4718685" extrusionOk="0">
                  <a:moveTo>
                    <a:pt x="0" y="2453640"/>
                  </a:moveTo>
                  <a:lnTo>
                    <a:pt x="45720" y="2453640"/>
                  </a:lnTo>
                </a:path>
                <a:path w="45720" h="4718685" extrusionOk="0">
                  <a:moveTo>
                    <a:pt x="0" y="2264664"/>
                  </a:moveTo>
                  <a:lnTo>
                    <a:pt x="45720" y="2264664"/>
                  </a:lnTo>
                </a:path>
                <a:path w="45720" h="4718685" extrusionOk="0">
                  <a:moveTo>
                    <a:pt x="0" y="2077212"/>
                  </a:moveTo>
                  <a:lnTo>
                    <a:pt x="45720" y="2077212"/>
                  </a:lnTo>
                </a:path>
                <a:path w="45720" h="4718685" extrusionOk="0">
                  <a:moveTo>
                    <a:pt x="0" y="1888236"/>
                  </a:moveTo>
                  <a:lnTo>
                    <a:pt x="45720" y="1888236"/>
                  </a:lnTo>
                </a:path>
                <a:path w="45720" h="4718685" extrusionOk="0">
                  <a:moveTo>
                    <a:pt x="0" y="1699260"/>
                  </a:moveTo>
                  <a:lnTo>
                    <a:pt x="45720" y="1699260"/>
                  </a:lnTo>
                </a:path>
                <a:path w="45720" h="4718685" extrusionOk="0">
                  <a:moveTo>
                    <a:pt x="0" y="1510284"/>
                  </a:moveTo>
                  <a:lnTo>
                    <a:pt x="45720" y="1510284"/>
                  </a:lnTo>
                </a:path>
                <a:path w="45720" h="4718685" extrusionOk="0">
                  <a:moveTo>
                    <a:pt x="0" y="1321308"/>
                  </a:moveTo>
                  <a:lnTo>
                    <a:pt x="45720" y="1321308"/>
                  </a:lnTo>
                </a:path>
                <a:path w="45720" h="4718685" extrusionOk="0">
                  <a:moveTo>
                    <a:pt x="0" y="1132332"/>
                  </a:moveTo>
                  <a:lnTo>
                    <a:pt x="45720" y="1132332"/>
                  </a:lnTo>
                </a:path>
                <a:path w="45720" h="4718685" extrusionOk="0">
                  <a:moveTo>
                    <a:pt x="0" y="944880"/>
                  </a:moveTo>
                  <a:lnTo>
                    <a:pt x="45720" y="944880"/>
                  </a:lnTo>
                </a:path>
                <a:path w="45720" h="4718685" extrusionOk="0">
                  <a:moveTo>
                    <a:pt x="0" y="755904"/>
                  </a:moveTo>
                  <a:lnTo>
                    <a:pt x="45720" y="755904"/>
                  </a:lnTo>
                </a:path>
                <a:path w="45720" h="4718685" extrusionOk="0">
                  <a:moveTo>
                    <a:pt x="0" y="566928"/>
                  </a:moveTo>
                  <a:lnTo>
                    <a:pt x="45720" y="566928"/>
                  </a:lnTo>
                </a:path>
                <a:path w="45720" h="4718685" extrusionOk="0">
                  <a:moveTo>
                    <a:pt x="0" y="377952"/>
                  </a:moveTo>
                  <a:lnTo>
                    <a:pt x="45720" y="377952"/>
                  </a:lnTo>
                </a:path>
                <a:path w="45720" h="4718685" extrusionOk="0">
                  <a:moveTo>
                    <a:pt x="0" y="188976"/>
                  </a:moveTo>
                  <a:lnTo>
                    <a:pt x="45720" y="188976"/>
                  </a:lnTo>
                </a:path>
                <a:path w="45720" h="4718685" extrusionOk="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8"/>
          <p:cNvSpPr txBox="1"/>
          <p:nvPr/>
        </p:nvSpPr>
        <p:spPr bwMode="auto">
          <a:xfrm>
            <a:off x="7630414" y="5420105"/>
            <a:ext cx="40894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.38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55.24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7704201" y="5231383"/>
            <a:ext cx="401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0">
                <a:solidFill>
                  <a:srgbClr val="404040"/>
                </a:solidFill>
                <a:latin typeface="Arial MT"/>
                <a:cs typeface="Arial MT"/>
              </a:rPr>
              <a:t>56.59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8048370" y="5042103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104758" y="485368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204454" y="4665091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244077" y="4098797"/>
            <a:ext cx="424180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.86</a:t>
            </a:r>
            <a:endParaRPr sz="1200">
              <a:latin typeface="Arial MT"/>
              <a:cs typeface="Arial MT"/>
            </a:endParaRPr>
          </a:p>
          <a:p>
            <a:pPr marL="254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66.67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66.43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8330565" y="3532378"/>
            <a:ext cx="431799" cy="58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.57</a:t>
            </a:r>
            <a:endParaRPr sz="1200">
              <a:latin typeface="Arial MT"/>
              <a:cs typeface="Arial MT"/>
            </a:endParaRPr>
          </a:p>
          <a:p>
            <a:pPr marL="4318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.57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68.01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8439404" y="3154807"/>
            <a:ext cx="19685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8518397" y="2777490"/>
            <a:ext cx="401320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8603995" y="2588209"/>
            <a:ext cx="1962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8611869" y="2211070"/>
            <a:ext cx="432434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73.14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8753093" y="2021789"/>
            <a:ext cx="4013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.71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831326" y="1644776"/>
            <a:ext cx="401320" cy="397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.14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.14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474845" y="6086652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521577" y="608665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6618478" y="608665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7715250" y="608665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8812148" y="6086652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9858882" y="6086652"/>
            <a:ext cx="3257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1941322" y="1639061"/>
            <a:ext cx="2770505" cy="4367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02260" algn="r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Identid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lores</a:t>
            </a:r>
            <a:endParaRPr sz="1200">
              <a:latin typeface="Arial MT"/>
              <a:cs typeface="Arial MT"/>
            </a:endParaRPr>
          </a:p>
          <a:p>
            <a:pPr marL="790575" marR="301625" indent="336550" algn="r">
              <a:lnSpc>
                <a:spcPts val="1490"/>
              </a:lnSpc>
              <a:spcBef>
                <a:spcPts val="50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Mejora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R="301625" algn="r">
              <a:lnSpc>
                <a:spcPts val="1425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nos</a:t>
            </a:r>
            <a:endParaRPr sz="1200">
              <a:latin typeface="Arial MT"/>
              <a:cs typeface="Arial MT"/>
            </a:endParaRPr>
          </a:p>
          <a:p>
            <a:pPr marL="12700" marR="300355" indent="293370" algn="r">
              <a:lnSpc>
                <a:spcPts val="1490"/>
              </a:lnSpc>
              <a:spcBef>
                <a:spcPts val="55"/>
              </a:spcBef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inta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iuda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nia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 </a:t>
            </a:r>
            <a:r>
              <a:rPr sz="1200" spc="-32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olabora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bjao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equipo</a:t>
            </a:r>
            <a:endParaRPr sz="1200">
              <a:latin typeface="Arial MT"/>
              <a:cs typeface="Arial MT"/>
            </a:endParaRPr>
          </a:p>
          <a:p>
            <a:pPr marR="301625" algn="r">
              <a:lnSpc>
                <a:spcPts val="1420"/>
              </a:lnSpc>
              <a:defRPr/>
            </a:pP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os</a:t>
            </a:r>
            <a:endParaRPr sz="1200">
              <a:latin typeface="Arial MT"/>
              <a:cs typeface="Arial MT"/>
            </a:endParaRPr>
          </a:p>
          <a:p>
            <a:pPr marR="343534" algn="r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</a:t>
            </a:r>
            <a:endParaRPr sz="1200">
              <a:latin typeface="Arial MT"/>
              <a:cs typeface="Arial MT"/>
            </a:endParaRPr>
          </a:p>
          <a:p>
            <a:pPr marR="300355" algn="r">
              <a:lnSpc>
                <a:spcPct val="100000"/>
              </a:lnSpc>
              <a:spcBef>
                <a:spcPts val="45"/>
              </a:spcBef>
              <a:defRPr/>
            </a:pP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Liderazg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po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itiv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R="302895" algn="r">
              <a:lnSpc>
                <a:spcPct val="100000"/>
              </a:lnSpc>
              <a:spcBef>
                <a:spcPts val="50"/>
              </a:spcBef>
              <a:defRPr/>
            </a:pP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Disponibilidad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endParaRPr sz="1200">
              <a:latin typeface="Arial MT"/>
              <a:cs typeface="Arial MT"/>
            </a:endParaRPr>
          </a:p>
          <a:p>
            <a:pPr marL="786765" marR="300355" indent="1133475" algn="r">
              <a:lnSpc>
                <a:spcPts val="1490"/>
              </a:lnSpc>
              <a:spcBef>
                <a:spcPts val="50"/>
              </a:spcBef>
              <a:defRPr/>
            </a:pP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Covi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d-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9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R="301625" algn="r">
              <a:lnSpc>
                <a:spcPts val="1425"/>
              </a:lnSpc>
              <a:defRPr/>
            </a:pP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55">
                <a:solidFill>
                  <a:srgbClr val="585858"/>
                </a:solidFill>
                <a:latin typeface="Arial MT"/>
                <a:cs typeface="Arial MT"/>
              </a:rPr>
              <a:t>APF</a:t>
            </a:r>
            <a:endParaRPr sz="1200">
              <a:latin typeface="Arial MT"/>
              <a:cs typeface="Arial MT"/>
            </a:endParaRPr>
          </a:p>
          <a:p>
            <a:pPr marL="1125855" marR="298450" indent="-48260" algn="r">
              <a:lnSpc>
                <a:spcPct val="103099"/>
              </a:lnSpc>
              <a:spcBef>
                <a:spcPts val="5"/>
              </a:spcBef>
              <a:defRPr/>
            </a:pP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Au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terida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Rep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ub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an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jo-fami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L="1079500" marR="299720" indent="632459" algn="r">
              <a:lnSpc>
                <a:spcPct val="103200"/>
              </a:lnSpc>
              <a:defRPr/>
            </a:pP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Sector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Salud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Recono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mie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laboral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  <a:p>
            <a:pPr marL="74930" marR="302260" indent="-5080" algn="r">
              <a:lnSpc>
                <a:spcPct val="103200"/>
              </a:lnSpc>
              <a:defRPr/>
            </a:pP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ues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ión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Apli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ienteme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TIC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'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endParaRPr sz="1200">
              <a:latin typeface="Arial MT"/>
              <a:cs typeface="Arial MT"/>
            </a:endParaRPr>
          </a:p>
          <a:p>
            <a:pPr marL="671195">
              <a:lnSpc>
                <a:spcPct val="100000"/>
              </a:lnSpc>
              <a:spcBef>
                <a:spcPts val="95"/>
              </a:spcBef>
              <a:tabLst>
                <a:tab pos="2671445" algn="l"/>
              </a:tabLst>
              <a:defRPr/>
            </a:pPr>
            <a:r>
              <a:rPr sz="1800" spc="-187" baseline="30000">
                <a:solidFill>
                  <a:srgbClr val="585858"/>
                </a:solidFill>
                <a:latin typeface="Arial MT"/>
                <a:cs typeface="Arial MT"/>
              </a:rPr>
              <a:t>Se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2" baseline="3000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225" baseline="3000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800" spc="-12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12" baseline="30000">
                <a:solidFill>
                  <a:srgbClr val="585858"/>
                </a:solidFill>
                <a:latin typeface="Arial MT"/>
                <a:cs typeface="Arial MT"/>
              </a:rPr>
              <a:t>ofesional</a:t>
            </a:r>
            <a:r>
              <a:rPr sz="1800" spc="7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50" baseline="300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800" spc="-142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-7" baseline="300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800" spc="-165" baseline="300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800" spc="-120" baseline="3000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800" spc="-82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800" spc="-67" baseline="3000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800" spc="-179" baseline="3000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800" baseline="30000">
                <a:solidFill>
                  <a:srgbClr val="585858"/>
                </a:solidFill>
                <a:latin typeface="Arial MT"/>
                <a:cs typeface="Arial MT"/>
              </a:rPr>
              <a:t>	</a:t>
            </a: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7339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00"/>
              <a:t>Subdirección</a:t>
            </a:r>
            <a:r>
              <a:rPr spc="-85"/>
              <a:t> </a:t>
            </a:r>
            <a:r>
              <a:rPr spc="165"/>
              <a:t>de</a:t>
            </a:r>
            <a:r>
              <a:rPr spc="-90"/>
              <a:t> </a:t>
            </a:r>
            <a:r>
              <a:rPr spc="80"/>
              <a:t>Enfermería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4646676" y="1366837"/>
            <a:ext cx="4989830" cy="4764405"/>
            <a:chOff x="4646676" y="1366837"/>
            <a:chExt cx="4989830" cy="4764405"/>
          </a:xfrm>
        </p:grpSpPr>
        <p:sp>
          <p:nvSpPr>
            <p:cNvPr id="5" name="object 5"/>
            <p:cNvSpPr/>
            <p:nvPr/>
          </p:nvSpPr>
          <p:spPr bwMode="auto">
            <a:xfrm>
              <a:off x="4692396" y="1650491"/>
              <a:ext cx="4895215" cy="4198620"/>
            </a:xfrm>
            <a:custGeom>
              <a:avLst/>
              <a:gdLst/>
              <a:ahLst/>
              <a:cxnLst/>
              <a:rect l="l" t="t" r="r" b="b"/>
              <a:pathLst>
                <a:path w="4895215" h="4198620" extrusionOk="0">
                  <a:moveTo>
                    <a:pt x="4180332" y="4133088"/>
                  </a:moveTo>
                  <a:lnTo>
                    <a:pt x="0" y="4133088"/>
                  </a:lnTo>
                  <a:lnTo>
                    <a:pt x="0" y="4198620"/>
                  </a:lnTo>
                  <a:lnTo>
                    <a:pt x="4180332" y="4198620"/>
                  </a:lnTo>
                  <a:lnTo>
                    <a:pt x="4180332" y="4133088"/>
                  </a:lnTo>
                  <a:close/>
                </a:path>
                <a:path w="4895215" h="4198620" extrusionOk="0">
                  <a:moveTo>
                    <a:pt x="4189476" y="3927348"/>
                  </a:moveTo>
                  <a:lnTo>
                    <a:pt x="0" y="3927348"/>
                  </a:lnTo>
                  <a:lnTo>
                    <a:pt x="0" y="3991356"/>
                  </a:lnTo>
                  <a:lnTo>
                    <a:pt x="4189476" y="3991356"/>
                  </a:lnTo>
                  <a:lnTo>
                    <a:pt x="4189476" y="3927348"/>
                  </a:lnTo>
                  <a:close/>
                </a:path>
                <a:path w="4895215" h="4198620" extrusionOk="0">
                  <a:moveTo>
                    <a:pt x="4236720" y="3720096"/>
                  </a:moveTo>
                  <a:lnTo>
                    <a:pt x="0" y="3720096"/>
                  </a:lnTo>
                  <a:lnTo>
                    <a:pt x="0" y="3785616"/>
                  </a:lnTo>
                  <a:lnTo>
                    <a:pt x="4236720" y="3785616"/>
                  </a:lnTo>
                  <a:lnTo>
                    <a:pt x="4236720" y="3720096"/>
                  </a:lnTo>
                  <a:close/>
                </a:path>
                <a:path w="4895215" h="4198620" extrusionOk="0">
                  <a:moveTo>
                    <a:pt x="4248912" y="3512820"/>
                  </a:moveTo>
                  <a:lnTo>
                    <a:pt x="0" y="3512820"/>
                  </a:lnTo>
                  <a:lnTo>
                    <a:pt x="0" y="3578352"/>
                  </a:lnTo>
                  <a:lnTo>
                    <a:pt x="4248912" y="3578352"/>
                  </a:lnTo>
                  <a:lnTo>
                    <a:pt x="4248912" y="3512820"/>
                  </a:lnTo>
                  <a:close/>
                </a:path>
                <a:path w="4895215" h="4198620" extrusionOk="0">
                  <a:moveTo>
                    <a:pt x="4319016" y="3307080"/>
                  </a:moveTo>
                  <a:lnTo>
                    <a:pt x="0" y="3307080"/>
                  </a:lnTo>
                  <a:lnTo>
                    <a:pt x="0" y="3371088"/>
                  </a:lnTo>
                  <a:lnTo>
                    <a:pt x="4319016" y="3371088"/>
                  </a:lnTo>
                  <a:lnTo>
                    <a:pt x="4319016" y="3307080"/>
                  </a:lnTo>
                  <a:close/>
                </a:path>
                <a:path w="4895215" h="4198620" extrusionOk="0">
                  <a:moveTo>
                    <a:pt x="4326636" y="3099816"/>
                  </a:moveTo>
                  <a:lnTo>
                    <a:pt x="0" y="3099816"/>
                  </a:lnTo>
                  <a:lnTo>
                    <a:pt x="0" y="3165348"/>
                  </a:lnTo>
                  <a:lnTo>
                    <a:pt x="4326636" y="3165348"/>
                  </a:lnTo>
                  <a:lnTo>
                    <a:pt x="4326636" y="3099816"/>
                  </a:lnTo>
                  <a:close/>
                </a:path>
                <a:path w="4895215" h="4198620" extrusionOk="0">
                  <a:moveTo>
                    <a:pt x="4378452" y="2894076"/>
                  </a:moveTo>
                  <a:lnTo>
                    <a:pt x="0" y="2894076"/>
                  </a:lnTo>
                  <a:lnTo>
                    <a:pt x="0" y="2958084"/>
                  </a:lnTo>
                  <a:lnTo>
                    <a:pt x="4378452" y="2958084"/>
                  </a:lnTo>
                  <a:lnTo>
                    <a:pt x="4378452" y="2894076"/>
                  </a:lnTo>
                  <a:close/>
                </a:path>
                <a:path w="4895215" h="4198620" extrusionOk="0">
                  <a:moveTo>
                    <a:pt x="4454652" y="2479560"/>
                  </a:moveTo>
                  <a:lnTo>
                    <a:pt x="0" y="2479560"/>
                  </a:lnTo>
                  <a:lnTo>
                    <a:pt x="0" y="2545080"/>
                  </a:lnTo>
                  <a:lnTo>
                    <a:pt x="4454652" y="2545080"/>
                  </a:lnTo>
                  <a:lnTo>
                    <a:pt x="4454652" y="2479560"/>
                  </a:lnTo>
                  <a:close/>
                </a:path>
                <a:path w="4895215" h="4198620" extrusionOk="0">
                  <a:moveTo>
                    <a:pt x="4472940" y="2273808"/>
                  </a:moveTo>
                  <a:lnTo>
                    <a:pt x="0" y="2273808"/>
                  </a:lnTo>
                  <a:lnTo>
                    <a:pt x="0" y="2337816"/>
                  </a:lnTo>
                  <a:lnTo>
                    <a:pt x="4472940" y="2337816"/>
                  </a:lnTo>
                  <a:lnTo>
                    <a:pt x="4472940" y="2273808"/>
                  </a:lnTo>
                  <a:close/>
                </a:path>
                <a:path w="4895215" h="4198620" extrusionOk="0">
                  <a:moveTo>
                    <a:pt x="4489704" y="2066544"/>
                  </a:moveTo>
                  <a:lnTo>
                    <a:pt x="0" y="2066544"/>
                  </a:lnTo>
                  <a:lnTo>
                    <a:pt x="0" y="2132076"/>
                  </a:lnTo>
                  <a:lnTo>
                    <a:pt x="4489704" y="2132076"/>
                  </a:lnTo>
                  <a:lnTo>
                    <a:pt x="4489704" y="2066544"/>
                  </a:lnTo>
                  <a:close/>
                </a:path>
                <a:path w="4895215" h="4198620" extrusionOk="0">
                  <a:moveTo>
                    <a:pt x="4491228" y="1859280"/>
                  </a:moveTo>
                  <a:lnTo>
                    <a:pt x="0" y="1859280"/>
                  </a:lnTo>
                  <a:lnTo>
                    <a:pt x="0" y="1924812"/>
                  </a:lnTo>
                  <a:lnTo>
                    <a:pt x="4491228" y="1924812"/>
                  </a:lnTo>
                  <a:lnTo>
                    <a:pt x="4491228" y="1859280"/>
                  </a:lnTo>
                  <a:close/>
                </a:path>
                <a:path w="4895215" h="4198620" extrusionOk="0">
                  <a:moveTo>
                    <a:pt x="4567428" y="1446276"/>
                  </a:moveTo>
                  <a:lnTo>
                    <a:pt x="0" y="1446276"/>
                  </a:lnTo>
                  <a:lnTo>
                    <a:pt x="0" y="1511808"/>
                  </a:lnTo>
                  <a:lnTo>
                    <a:pt x="4567428" y="1511808"/>
                  </a:lnTo>
                  <a:lnTo>
                    <a:pt x="4567428" y="1446276"/>
                  </a:lnTo>
                  <a:close/>
                </a:path>
                <a:path w="4895215" h="4198620" extrusionOk="0">
                  <a:moveTo>
                    <a:pt x="4575048" y="1239012"/>
                  </a:moveTo>
                  <a:lnTo>
                    <a:pt x="0" y="1239012"/>
                  </a:lnTo>
                  <a:lnTo>
                    <a:pt x="0" y="1304544"/>
                  </a:lnTo>
                  <a:lnTo>
                    <a:pt x="4575048" y="1304544"/>
                  </a:lnTo>
                  <a:lnTo>
                    <a:pt x="4575048" y="1239012"/>
                  </a:lnTo>
                  <a:close/>
                </a:path>
                <a:path w="4895215" h="4198620" extrusionOk="0">
                  <a:moveTo>
                    <a:pt x="4663440" y="618744"/>
                  </a:moveTo>
                  <a:lnTo>
                    <a:pt x="0" y="618744"/>
                  </a:lnTo>
                  <a:lnTo>
                    <a:pt x="0" y="684276"/>
                  </a:lnTo>
                  <a:lnTo>
                    <a:pt x="4663440" y="684276"/>
                  </a:lnTo>
                  <a:lnTo>
                    <a:pt x="4663440" y="618744"/>
                  </a:lnTo>
                  <a:close/>
                </a:path>
                <a:path w="4895215" h="4198620" extrusionOk="0">
                  <a:moveTo>
                    <a:pt x="4735055" y="413004"/>
                  </a:moveTo>
                  <a:lnTo>
                    <a:pt x="0" y="413004"/>
                  </a:lnTo>
                  <a:lnTo>
                    <a:pt x="0" y="477012"/>
                  </a:lnTo>
                  <a:lnTo>
                    <a:pt x="4735055" y="477012"/>
                  </a:lnTo>
                  <a:lnTo>
                    <a:pt x="4735055" y="413004"/>
                  </a:lnTo>
                  <a:close/>
                </a:path>
                <a:path w="4895215" h="4198620" extrusionOk="0">
                  <a:moveTo>
                    <a:pt x="4895088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4895088" y="64008"/>
                  </a:lnTo>
                  <a:lnTo>
                    <a:pt x="489508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692396" y="1443227"/>
              <a:ext cx="4944110" cy="64135"/>
            </a:xfrm>
            <a:custGeom>
              <a:avLst/>
              <a:gdLst/>
              <a:ahLst/>
              <a:cxnLst/>
              <a:rect l="l" t="t" r="r" b="b"/>
              <a:pathLst>
                <a:path w="4944109" h="64134" extrusionOk="0">
                  <a:moveTo>
                    <a:pt x="4943856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4943856" y="64008"/>
                  </a:lnTo>
                  <a:lnTo>
                    <a:pt x="494385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692396" y="1856231"/>
              <a:ext cx="4768850" cy="2545080"/>
            </a:xfrm>
            <a:custGeom>
              <a:avLst/>
              <a:gdLst/>
              <a:ahLst/>
              <a:cxnLst/>
              <a:rect l="l" t="t" r="r" b="b"/>
              <a:pathLst>
                <a:path w="4768850" h="2545079" extrusionOk="0">
                  <a:moveTo>
                    <a:pt x="4410456" y="2481072"/>
                  </a:moveTo>
                  <a:lnTo>
                    <a:pt x="0" y="2481072"/>
                  </a:lnTo>
                  <a:lnTo>
                    <a:pt x="0" y="2545080"/>
                  </a:lnTo>
                  <a:lnTo>
                    <a:pt x="4410456" y="2545080"/>
                  </a:lnTo>
                  <a:lnTo>
                    <a:pt x="4410456" y="2481072"/>
                  </a:lnTo>
                  <a:close/>
                </a:path>
                <a:path w="4768850" h="2545079" extrusionOk="0">
                  <a:moveTo>
                    <a:pt x="4547616" y="1447800"/>
                  </a:moveTo>
                  <a:lnTo>
                    <a:pt x="0" y="1447800"/>
                  </a:lnTo>
                  <a:lnTo>
                    <a:pt x="0" y="1511808"/>
                  </a:lnTo>
                  <a:lnTo>
                    <a:pt x="4547616" y="1511808"/>
                  </a:lnTo>
                  <a:lnTo>
                    <a:pt x="4547616" y="1447800"/>
                  </a:lnTo>
                  <a:close/>
                </a:path>
                <a:path w="4768850" h="2545079" extrusionOk="0">
                  <a:moveTo>
                    <a:pt x="4614672" y="827532"/>
                  </a:moveTo>
                  <a:lnTo>
                    <a:pt x="0" y="827532"/>
                  </a:lnTo>
                  <a:lnTo>
                    <a:pt x="0" y="891540"/>
                  </a:lnTo>
                  <a:lnTo>
                    <a:pt x="4614672" y="891540"/>
                  </a:lnTo>
                  <a:lnTo>
                    <a:pt x="4614672" y="827532"/>
                  </a:lnTo>
                  <a:close/>
                </a:path>
                <a:path w="4768850" h="2545079" extrusionOk="0">
                  <a:moveTo>
                    <a:pt x="4631436" y="620268"/>
                  </a:moveTo>
                  <a:lnTo>
                    <a:pt x="0" y="620268"/>
                  </a:lnTo>
                  <a:lnTo>
                    <a:pt x="0" y="685800"/>
                  </a:lnTo>
                  <a:lnTo>
                    <a:pt x="4631436" y="685800"/>
                  </a:lnTo>
                  <a:lnTo>
                    <a:pt x="4631436" y="620268"/>
                  </a:lnTo>
                  <a:close/>
                </a:path>
                <a:path w="4768850" h="2545079" extrusionOk="0">
                  <a:moveTo>
                    <a:pt x="4768596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4768596" y="65532"/>
                  </a:lnTo>
                  <a:lnTo>
                    <a:pt x="4768596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4646676" y="1371600"/>
              <a:ext cx="45720" cy="4754880"/>
            </a:xfrm>
            <a:custGeom>
              <a:avLst/>
              <a:gdLst/>
              <a:ahLst/>
              <a:cxnLst/>
              <a:rect l="l" t="t" r="r" b="b"/>
              <a:pathLst>
                <a:path w="45720" h="4754880" extrusionOk="0">
                  <a:moveTo>
                    <a:pt x="45720" y="4754880"/>
                  </a:moveTo>
                  <a:lnTo>
                    <a:pt x="45720" y="0"/>
                  </a:lnTo>
                </a:path>
                <a:path w="45720" h="4754880" extrusionOk="0">
                  <a:moveTo>
                    <a:pt x="0" y="4754880"/>
                  </a:moveTo>
                  <a:lnTo>
                    <a:pt x="45720" y="4754880"/>
                  </a:lnTo>
                </a:path>
                <a:path w="45720" h="4754880" extrusionOk="0">
                  <a:moveTo>
                    <a:pt x="0" y="4547616"/>
                  </a:moveTo>
                  <a:lnTo>
                    <a:pt x="45720" y="4547616"/>
                  </a:lnTo>
                </a:path>
                <a:path w="45720" h="4754880" extrusionOk="0">
                  <a:moveTo>
                    <a:pt x="0" y="4341876"/>
                  </a:moveTo>
                  <a:lnTo>
                    <a:pt x="45720" y="4341876"/>
                  </a:lnTo>
                </a:path>
                <a:path w="45720" h="4754880" extrusionOk="0">
                  <a:moveTo>
                    <a:pt x="0" y="4134612"/>
                  </a:moveTo>
                  <a:lnTo>
                    <a:pt x="45720" y="4134612"/>
                  </a:lnTo>
                </a:path>
                <a:path w="45720" h="4754880" extrusionOk="0">
                  <a:moveTo>
                    <a:pt x="0" y="3928872"/>
                  </a:moveTo>
                  <a:lnTo>
                    <a:pt x="45720" y="3928872"/>
                  </a:lnTo>
                </a:path>
                <a:path w="45720" h="4754880" extrusionOk="0">
                  <a:moveTo>
                    <a:pt x="0" y="3721607"/>
                  </a:moveTo>
                  <a:lnTo>
                    <a:pt x="45720" y="3721607"/>
                  </a:lnTo>
                </a:path>
                <a:path w="45720" h="4754880" extrusionOk="0">
                  <a:moveTo>
                    <a:pt x="0" y="3514344"/>
                  </a:moveTo>
                  <a:lnTo>
                    <a:pt x="45720" y="3514344"/>
                  </a:lnTo>
                </a:path>
                <a:path w="45720" h="4754880" extrusionOk="0">
                  <a:moveTo>
                    <a:pt x="0" y="3308604"/>
                  </a:moveTo>
                  <a:lnTo>
                    <a:pt x="45720" y="3308604"/>
                  </a:lnTo>
                </a:path>
                <a:path w="45720" h="4754880" extrusionOk="0">
                  <a:moveTo>
                    <a:pt x="0" y="3101340"/>
                  </a:moveTo>
                  <a:lnTo>
                    <a:pt x="45720" y="3101340"/>
                  </a:lnTo>
                </a:path>
                <a:path w="45720" h="4754880" extrusionOk="0">
                  <a:moveTo>
                    <a:pt x="0" y="2894076"/>
                  </a:moveTo>
                  <a:lnTo>
                    <a:pt x="45720" y="2894076"/>
                  </a:lnTo>
                </a:path>
                <a:path w="45720" h="4754880" extrusionOk="0">
                  <a:moveTo>
                    <a:pt x="0" y="2688336"/>
                  </a:moveTo>
                  <a:lnTo>
                    <a:pt x="45720" y="2688336"/>
                  </a:lnTo>
                </a:path>
                <a:path w="45720" h="4754880" extrusionOk="0">
                  <a:moveTo>
                    <a:pt x="0" y="2481072"/>
                  </a:moveTo>
                  <a:lnTo>
                    <a:pt x="45720" y="2481072"/>
                  </a:lnTo>
                </a:path>
                <a:path w="45720" h="4754880" extrusionOk="0">
                  <a:moveTo>
                    <a:pt x="0" y="2273808"/>
                  </a:moveTo>
                  <a:lnTo>
                    <a:pt x="45720" y="2273808"/>
                  </a:lnTo>
                </a:path>
                <a:path w="45720" h="4754880" extrusionOk="0">
                  <a:moveTo>
                    <a:pt x="0" y="2068067"/>
                  </a:moveTo>
                  <a:lnTo>
                    <a:pt x="45720" y="2068067"/>
                  </a:lnTo>
                </a:path>
                <a:path w="45720" h="4754880" extrusionOk="0">
                  <a:moveTo>
                    <a:pt x="0" y="1860803"/>
                  </a:moveTo>
                  <a:lnTo>
                    <a:pt x="45720" y="1860803"/>
                  </a:lnTo>
                </a:path>
                <a:path w="45720" h="4754880" extrusionOk="0">
                  <a:moveTo>
                    <a:pt x="0" y="1653539"/>
                  </a:moveTo>
                  <a:lnTo>
                    <a:pt x="45720" y="1653539"/>
                  </a:lnTo>
                </a:path>
                <a:path w="45720" h="4754880" extrusionOk="0">
                  <a:moveTo>
                    <a:pt x="0" y="1447800"/>
                  </a:moveTo>
                  <a:lnTo>
                    <a:pt x="45720" y="1447800"/>
                  </a:lnTo>
                </a:path>
                <a:path w="45720" h="4754880" extrusionOk="0">
                  <a:moveTo>
                    <a:pt x="0" y="1240536"/>
                  </a:moveTo>
                  <a:lnTo>
                    <a:pt x="45720" y="1240536"/>
                  </a:lnTo>
                </a:path>
                <a:path w="45720" h="4754880" extrusionOk="0">
                  <a:moveTo>
                    <a:pt x="0" y="1034796"/>
                  </a:moveTo>
                  <a:lnTo>
                    <a:pt x="45720" y="1034796"/>
                  </a:lnTo>
                </a:path>
                <a:path w="45720" h="4754880" extrusionOk="0">
                  <a:moveTo>
                    <a:pt x="0" y="827532"/>
                  </a:moveTo>
                  <a:lnTo>
                    <a:pt x="45720" y="827532"/>
                  </a:lnTo>
                </a:path>
                <a:path w="45720" h="4754880" extrusionOk="0">
                  <a:moveTo>
                    <a:pt x="0" y="620267"/>
                  </a:moveTo>
                  <a:lnTo>
                    <a:pt x="45720" y="620267"/>
                  </a:lnTo>
                </a:path>
                <a:path w="45720" h="4754880" extrusionOk="0">
                  <a:moveTo>
                    <a:pt x="0" y="414527"/>
                  </a:moveTo>
                  <a:lnTo>
                    <a:pt x="45720" y="414527"/>
                  </a:lnTo>
                </a:path>
                <a:path w="45720" h="4754880" extrusionOk="0">
                  <a:moveTo>
                    <a:pt x="0" y="207263"/>
                  </a:moveTo>
                  <a:lnTo>
                    <a:pt x="45720" y="207263"/>
                  </a:lnTo>
                </a:path>
                <a:path w="45720" h="4754880" extrusionOk="0">
                  <a:moveTo>
                    <a:pt x="0" y="0"/>
                  </a:moveTo>
                  <a:lnTo>
                    <a:pt x="4572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4757419" y="5910173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8938641" y="5472480"/>
            <a:ext cx="409575" cy="4394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0955">
              <a:lnSpc>
                <a:spcPct val="100000"/>
              </a:lnSpc>
              <a:spcBef>
                <a:spcPts val="29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.06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71.91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993885" y="5059553"/>
            <a:ext cx="414655" cy="43878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28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3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.09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8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72.86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9076435" y="4645914"/>
            <a:ext cx="408940" cy="43878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28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4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.41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74.28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9136760" y="4231894"/>
            <a:ext cx="431799" cy="4394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3180">
              <a:lnSpc>
                <a:spcPct val="100000"/>
              </a:lnSpc>
              <a:spcBef>
                <a:spcPts val="29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.85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75.32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9211818" y="4049395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6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9230994" y="3405378"/>
            <a:ext cx="418465" cy="6457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9845">
              <a:lnSpc>
                <a:spcPct val="100000"/>
              </a:lnSpc>
              <a:spcBef>
                <a:spcPts val="28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.24</a:t>
            </a:r>
            <a:endParaRPr sz="1200">
              <a:latin typeface="Arial MT"/>
              <a:cs typeface="Arial MT"/>
            </a:endParaRPr>
          </a:p>
          <a:p>
            <a:pPr marL="29209">
              <a:lnSpc>
                <a:spcPct val="100000"/>
              </a:lnSpc>
              <a:spcBef>
                <a:spcPts val="18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.23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76.94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304781" y="2785110"/>
            <a:ext cx="429259" cy="6457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285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.69</a:t>
            </a:r>
            <a:endParaRPr sz="1200">
              <a:latin typeface="Arial MT"/>
              <a:cs typeface="Arial MT"/>
            </a:endParaRPr>
          </a:p>
          <a:p>
            <a:pPr marL="32384">
              <a:lnSpc>
                <a:spcPct val="100000"/>
              </a:lnSpc>
              <a:spcBef>
                <a:spcPts val="18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78.55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78.21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9372345" y="2602229"/>
            <a:ext cx="4013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.37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388602" y="2164841"/>
            <a:ext cx="401320" cy="438784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285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80.2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7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9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.65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9493122" y="1750822"/>
            <a:ext cx="433705" cy="43942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290"/>
              </a:spcBef>
              <a:defRPr/>
            </a:pPr>
            <a:r>
              <a:rPr sz="1200" spc="5">
                <a:solidFill>
                  <a:srgbClr val="404040"/>
                </a:solidFill>
                <a:latin typeface="Arial MT"/>
                <a:cs typeface="Arial MT"/>
              </a:rPr>
              <a:t>8</a:t>
            </a: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2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.01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15">
                <a:solidFill>
                  <a:srgbClr val="404040"/>
                </a:solidFill>
                <a:latin typeface="Arial MT"/>
                <a:cs typeface="Arial MT"/>
              </a:rPr>
              <a:t>81.45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9652761" y="1336891"/>
            <a:ext cx="450215" cy="44005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290"/>
              </a:spcBef>
              <a:defRPr/>
            </a:pPr>
            <a:r>
              <a:rPr sz="1200">
                <a:solidFill>
                  <a:srgbClr val="404040"/>
                </a:solidFill>
                <a:latin typeface="Arial MT"/>
                <a:cs typeface="Arial MT"/>
              </a:rPr>
              <a:t>85</a:t>
            </a:r>
            <a:r>
              <a:rPr sz="1200" spc="-25">
                <a:solidFill>
                  <a:srgbClr val="404040"/>
                </a:solidFill>
                <a:latin typeface="Arial MT"/>
                <a:cs typeface="Arial MT"/>
              </a:rPr>
              <a:t>.03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20">
                <a:solidFill>
                  <a:srgbClr val="404040"/>
                </a:solidFill>
                <a:latin typeface="Arial MT"/>
                <a:cs typeface="Arial MT"/>
              </a:rPr>
              <a:t>84.2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630928" y="6208267"/>
            <a:ext cx="1257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5162550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5743702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6325361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6906514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487793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069326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650605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9231883" y="6208267"/>
            <a:ext cx="2273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5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9813417" y="6208267"/>
            <a:ext cx="2266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2097785" y="1331594"/>
            <a:ext cx="2475865" cy="478155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290"/>
              </a:spcBef>
              <a:defRPr/>
            </a:pP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Identid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nst</a:t>
            </a:r>
            <a:r>
              <a:rPr sz="1200" spc="-3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tu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lores</a:t>
            </a:r>
            <a:endParaRPr sz="1200">
              <a:latin typeface="Arial MT"/>
              <a:cs typeface="Arial MT"/>
            </a:endParaRPr>
          </a:p>
          <a:p>
            <a:pPr marL="306070" marR="6985" indent="821055" algn="r">
              <a:lnSpc>
                <a:spcPct val="113100"/>
              </a:lnSpc>
              <a:defRPr/>
            </a:pP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l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Calid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inta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iuda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nia  </a:t>
            </a:r>
            <a:r>
              <a:rPr sz="1200" spc="-150">
                <a:solidFill>
                  <a:srgbClr val="585858"/>
                </a:solidFill>
                <a:latin typeface="Arial MT"/>
                <a:cs typeface="Arial MT"/>
              </a:rPr>
              <a:t>P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rofesiona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liz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ac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APF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Dere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ho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H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um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nos</a:t>
            </a:r>
            <a:endParaRPr sz="1200">
              <a:latin typeface="Arial MT"/>
              <a:cs typeface="Arial MT"/>
            </a:endParaRPr>
          </a:p>
          <a:p>
            <a:pPr marR="6985" algn="r">
              <a:lnSpc>
                <a:spcPct val="100000"/>
              </a:lnSpc>
              <a:spcBef>
                <a:spcPts val="185"/>
              </a:spcBef>
              <a:defRPr/>
            </a:pP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pro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114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os</a:t>
            </a:r>
            <a:endParaRPr sz="1200">
              <a:latin typeface="Arial MT"/>
              <a:cs typeface="Arial MT"/>
            </a:endParaRPr>
          </a:p>
          <a:p>
            <a:pPr marL="786765" marR="5080" indent="925194" algn="r">
              <a:lnSpc>
                <a:spcPct val="113100"/>
              </a:lnSpc>
              <a:defRPr/>
            </a:pP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Sector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Salud 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cri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na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endParaRPr sz="1200">
              <a:latin typeface="Arial MT"/>
              <a:cs typeface="Arial MT"/>
            </a:endParaRPr>
          </a:p>
          <a:p>
            <a:pPr marL="790575" marR="5080" indent="1129030" algn="r">
              <a:lnSpc>
                <a:spcPts val="1630"/>
              </a:lnSpc>
              <a:spcBef>
                <a:spcPts val="80"/>
              </a:spcBef>
              <a:defRPr/>
            </a:pPr>
            <a:r>
              <a:rPr sz="1200" spc="-140">
                <a:solidFill>
                  <a:srgbClr val="585858"/>
                </a:solidFill>
                <a:latin typeface="Arial MT"/>
                <a:cs typeface="Arial MT"/>
              </a:rPr>
              <a:t>Co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id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-19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Mejora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sti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publi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Austerid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epub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ic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ana</a:t>
            </a:r>
            <a:endParaRPr sz="1200">
              <a:latin typeface="Arial MT"/>
              <a:cs typeface="Arial MT"/>
            </a:endParaRPr>
          </a:p>
          <a:p>
            <a:pPr marR="49530" algn="r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Transparencia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combate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la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corrupción</a:t>
            </a:r>
            <a:endParaRPr sz="1200">
              <a:latin typeface="Arial MT"/>
              <a:cs typeface="Arial MT"/>
            </a:endParaRPr>
          </a:p>
          <a:p>
            <a:pPr marL="692150" marR="5715" indent="899794" algn="r">
              <a:lnSpc>
                <a:spcPct val="113100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Comunicación 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B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ance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rab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jo-fami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li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  Liderazgo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positivo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olabora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65">
                <a:solidFill>
                  <a:srgbClr val="585858"/>
                </a:solidFill>
                <a:latin typeface="Arial MT"/>
                <a:cs typeface="Arial MT"/>
              </a:rPr>
              <a:t>ión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3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bjao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y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equipo</a:t>
            </a:r>
            <a:endParaRPr sz="1200">
              <a:latin typeface="Arial MT"/>
              <a:cs typeface="Arial MT"/>
            </a:endParaRPr>
          </a:p>
          <a:p>
            <a:pPr marL="1350010" marR="5715" indent="-33020" algn="r">
              <a:lnSpc>
                <a:spcPct val="112999"/>
              </a:lnSpc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Igu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é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ne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o 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Traba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j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sta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nc</a:t>
            </a:r>
            <a:r>
              <a:rPr sz="1200" spc="-4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  <a:p>
            <a:pPr marL="74930" marR="6985" indent="-5715" algn="r">
              <a:lnSpc>
                <a:spcPct val="113100"/>
              </a:lnSpc>
              <a:defRPr/>
            </a:pP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Imp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5">
                <a:solidFill>
                  <a:srgbClr val="585858"/>
                </a:solidFill>
                <a:latin typeface="Arial MT"/>
                <a:cs typeface="Arial MT"/>
              </a:rPr>
              <a:t>encue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ta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200" spc="1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ins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titu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ión  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Apli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efi</a:t>
            </a:r>
            <a:r>
              <a:rPr sz="1200" spc="-9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ienteme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los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cu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TIC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'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s  Disponibilidad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de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recursos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materiales</a:t>
            </a:r>
            <a:endParaRPr sz="12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21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econoc</a:t>
            </a:r>
            <a:r>
              <a:rPr sz="1200" spc="-5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200" spc="-70">
                <a:solidFill>
                  <a:srgbClr val="585858"/>
                </a:solidFill>
                <a:latin typeface="Arial MT"/>
                <a:cs typeface="Arial MT"/>
              </a:rPr>
              <a:t>mient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75">
                <a:solidFill>
                  <a:srgbClr val="585858"/>
                </a:solidFill>
                <a:latin typeface="Arial MT"/>
                <a:cs typeface="Arial MT"/>
              </a:rPr>
              <a:t>labo</a:t>
            </a:r>
            <a:r>
              <a:rPr sz="1200" spc="-6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al</a:t>
            </a:r>
            <a:endParaRPr sz="1200">
              <a:latin typeface="Arial MT"/>
              <a:cs typeface="Arial MT"/>
            </a:endParaRPr>
          </a:p>
          <a:p>
            <a:pPr marR="6350" algn="r">
              <a:lnSpc>
                <a:spcPct val="100000"/>
              </a:lnSpc>
              <a:spcBef>
                <a:spcPts val="190"/>
              </a:spcBef>
              <a:defRPr/>
            </a:pP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Servi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85">
                <a:solidFill>
                  <a:srgbClr val="585858"/>
                </a:solidFill>
                <a:latin typeface="Arial MT"/>
                <a:cs typeface="Arial MT"/>
              </a:rPr>
              <a:t>Profesi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onal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1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200" spc="-80">
                <a:solidFill>
                  <a:srgbClr val="585858"/>
                </a:solidFill>
                <a:latin typeface="Arial MT"/>
                <a:cs typeface="Arial MT"/>
              </a:rPr>
              <a:t>ar</a:t>
            </a:r>
            <a:r>
              <a:rPr sz="1200" spc="-5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-45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4006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55"/>
              <a:t>Global</a:t>
            </a:r>
            <a:r>
              <a:rPr spc="-100"/>
              <a:t> </a:t>
            </a:r>
            <a:r>
              <a:rPr spc="85"/>
              <a:t>por</a:t>
            </a:r>
            <a:r>
              <a:rPr spc="-100"/>
              <a:t> </a:t>
            </a:r>
            <a:r>
              <a:rPr spc="25"/>
              <a:t>área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856297" y="1716023"/>
            <a:ext cx="10774045" cy="3813175"/>
            <a:chOff x="856297" y="1716023"/>
            <a:chExt cx="10774045" cy="3813175"/>
          </a:xfrm>
        </p:grpSpPr>
        <p:sp>
          <p:nvSpPr>
            <p:cNvPr id="5" name="object 5"/>
            <p:cNvSpPr/>
            <p:nvPr/>
          </p:nvSpPr>
          <p:spPr bwMode="auto">
            <a:xfrm>
              <a:off x="1388364" y="1716023"/>
              <a:ext cx="483234" cy="3758565"/>
            </a:xfrm>
            <a:custGeom>
              <a:avLst/>
              <a:gdLst/>
              <a:ahLst/>
              <a:cxnLst/>
              <a:rect l="l" t="t" r="r" b="b"/>
              <a:pathLst>
                <a:path w="483235" h="3758565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758184"/>
                  </a:lnTo>
                  <a:lnTo>
                    <a:pt x="483107" y="3758184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2926080" y="2063495"/>
              <a:ext cx="483234" cy="3411220"/>
            </a:xfrm>
            <a:custGeom>
              <a:avLst/>
              <a:gdLst/>
              <a:ahLst/>
              <a:cxnLst/>
              <a:rect l="l" t="t" r="r" b="b"/>
              <a:pathLst>
                <a:path w="483235" h="3411220" extrusionOk="0">
                  <a:moveTo>
                    <a:pt x="483107" y="0"/>
                  </a:moveTo>
                  <a:lnTo>
                    <a:pt x="0" y="0"/>
                  </a:lnTo>
                  <a:lnTo>
                    <a:pt x="0" y="3410712"/>
                  </a:lnTo>
                  <a:lnTo>
                    <a:pt x="483107" y="3410712"/>
                  </a:lnTo>
                  <a:lnTo>
                    <a:pt x="483107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463795" y="1757171"/>
              <a:ext cx="483234" cy="3717290"/>
            </a:xfrm>
            <a:custGeom>
              <a:avLst/>
              <a:gdLst/>
              <a:ahLst/>
              <a:cxnLst/>
              <a:rect l="l" t="t" r="r" b="b"/>
              <a:pathLst>
                <a:path w="483235" h="371729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717036"/>
                  </a:lnTo>
                  <a:lnTo>
                    <a:pt x="483108" y="3717036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001512" y="2023871"/>
              <a:ext cx="483234" cy="3450590"/>
            </a:xfrm>
            <a:custGeom>
              <a:avLst/>
              <a:gdLst/>
              <a:ahLst/>
              <a:cxnLst/>
              <a:rect l="l" t="t" r="r" b="b"/>
              <a:pathLst>
                <a:path w="483235" h="345059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450336"/>
                  </a:lnTo>
                  <a:lnTo>
                    <a:pt x="483108" y="3450336"/>
                  </a:lnTo>
                  <a:lnTo>
                    <a:pt x="483108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539228" y="2382011"/>
              <a:ext cx="2021205" cy="3092450"/>
            </a:xfrm>
            <a:custGeom>
              <a:avLst/>
              <a:gdLst/>
              <a:ahLst/>
              <a:cxnLst/>
              <a:rect l="l" t="t" r="r" b="b"/>
              <a:pathLst>
                <a:path w="2021204" h="3092450" extrusionOk="0">
                  <a:moveTo>
                    <a:pt x="483108" y="0"/>
                  </a:moveTo>
                  <a:lnTo>
                    <a:pt x="0" y="0"/>
                  </a:lnTo>
                  <a:lnTo>
                    <a:pt x="0" y="3092196"/>
                  </a:lnTo>
                  <a:lnTo>
                    <a:pt x="483108" y="3092196"/>
                  </a:lnTo>
                  <a:lnTo>
                    <a:pt x="483108" y="0"/>
                  </a:lnTo>
                  <a:close/>
                </a:path>
                <a:path w="2021204" h="3092450" extrusionOk="0">
                  <a:moveTo>
                    <a:pt x="2020824" y="9156"/>
                  </a:moveTo>
                  <a:lnTo>
                    <a:pt x="1539240" y="9156"/>
                  </a:lnTo>
                  <a:lnTo>
                    <a:pt x="1539240" y="3092196"/>
                  </a:lnTo>
                  <a:lnTo>
                    <a:pt x="2020824" y="3092196"/>
                  </a:lnTo>
                  <a:lnTo>
                    <a:pt x="2020824" y="9156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616183" y="1964435"/>
              <a:ext cx="481965" cy="3510279"/>
            </a:xfrm>
            <a:custGeom>
              <a:avLst/>
              <a:gdLst/>
              <a:ahLst/>
              <a:cxnLst/>
              <a:rect l="l" t="t" r="r" b="b"/>
              <a:pathLst>
                <a:path w="481965" h="3510279" extrusionOk="0">
                  <a:moveTo>
                    <a:pt x="481583" y="0"/>
                  </a:moveTo>
                  <a:lnTo>
                    <a:pt x="0" y="0"/>
                  </a:lnTo>
                  <a:lnTo>
                    <a:pt x="0" y="3509772"/>
                  </a:lnTo>
                  <a:lnTo>
                    <a:pt x="481583" y="3509772"/>
                  </a:lnTo>
                  <a:lnTo>
                    <a:pt x="481583" y="0"/>
                  </a:lnTo>
                  <a:close/>
                </a:path>
              </a:pathLst>
            </a:custGeom>
            <a:solidFill>
              <a:srgbClr val="9DC3E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861060" y="5474208"/>
              <a:ext cx="10764520" cy="55243"/>
            </a:xfrm>
            <a:custGeom>
              <a:avLst/>
              <a:gdLst/>
              <a:ahLst/>
              <a:cxnLst/>
              <a:rect l="l" t="t" r="r" b="b"/>
              <a:pathLst>
                <a:path w="10764520" h="55245" extrusionOk="0">
                  <a:moveTo>
                    <a:pt x="0" y="0"/>
                  </a:moveTo>
                  <a:lnTo>
                    <a:pt x="10764012" y="0"/>
                  </a:lnTo>
                </a:path>
                <a:path w="10764520" h="55245" extrusionOk="0">
                  <a:moveTo>
                    <a:pt x="0" y="0"/>
                  </a:moveTo>
                  <a:lnTo>
                    <a:pt x="0" y="54863"/>
                  </a:lnTo>
                </a:path>
                <a:path w="10764520" h="55245" extrusionOk="0">
                  <a:moveTo>
                    <a:pt x="1537716" y="0"/>
                  </a:moveTo>
                  <a:lnTo>
                    <a:pt x="1537716" y="54863"/>
                  </a:lnTo>
                </a:path>
                <a:path w="10764520" h="55245" extrusionOk="0">
                  <a:moveTo>
                    <a:pt x="3075431" y="0"/>
                  </a:moveTo>
                  <a:lnTo>
                    <a:pt x="3075431" y="54863"/>
                  </a:lnTo>
                </a:path>
                <a:path w="10764520" h="55245" extrusionOk="0">
                  <a:moveTo>
                    <a:pt x="4613148" y="0"/>
                  </a:moveTo>
                  <a:lnTo>
                    <a:pt x="4613148" y="54863"/>
                  </a:lnTo>
                </a:path>
                <a:path w="10764520" h="55245" extrusionOk="0">
                  <a:moveTo>
                    <a:pt x="6150864" y="0"/>
                  </a:moveTo>
                  <a:lnTo>
                    <a:pt x="6150864" y="54863"/>
                  </a:lnTo>
                </a:path>
                <a:path w="10764520" h="55245" extrusionOk="0">
                  <a:moveTo>
                    <a:pt x="7688580" y="0"/>
                  </a:moveTo>
                  <a:lnTo>
                    <a:pt x="7688580" y="54863"/>
                  </a:lnTo>
                </a:path>
                <a:path w="10764520" h="55245" extrusionOk="0">
                  <a:moveTo>
                    <a:pt x="9226296" y="0"/>
                  </a:moveTo>
                  <a:lnTo>
                    <a:pt x="9226296" y="54863"/>
                  </a:lnTo>
                </a:path>
                <a:path w="10764520" h="55245" extrusionOk="0">
                  <a:moveTo>
                    <a:pt x="10764012" y="0"/>
                  </a:moveTo>
                  <a:lnTo>
                    <a:pt x="10764012" y="54863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2933826" y="177406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471796" y="146773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6009894" y="173469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7547864" y="2092579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9085833" y="2101976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68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10674222" y="1674317"/>
            <a:ext cx="36703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91439" y="2620517"/>
            <a:ext cx="226695" cy="2957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defRPr/>
            </a:pPr>
            <a:endParaRPr sz="1600">
              <a:latin typeface="Arial MT"/>
              <a:cs typeface="Arial MT"/>
            </a:endParaRPr>
          </a:p>
          <a:p>
            <a:pPr marL="112395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491439" y="216750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491439" y="171462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491439" y="1261363"/>
            <a:ext cx="1370965" cy="405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9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90</a:t>
            </a:r>
            <a:endParaRPr sz="1400">
              <a:latin typeface="Arial MT"/>
              <a:cs typeface="Arial MT"/>
            </a:endParaRPr>
          </a:p>
          <a:p>
            <a:pPr marL="916940">
              <a:lnSpc>
                <a:spcPts val="1490"/>
              </a:lnSpc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82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07465" y="5556300"/>
            <a:ext cx="12446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254">
                <a:solidFill>
                  <a:srgbClr val="585858"/>
                </a:solidFill>
                <a:latin typeface="Arial MT"/>
                <a:cs typeface="Arial MT"/>
              </a:rPr>
              <a:t>G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ener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585858"/>
                </a:solidFill>
                <a:latin typeface="Arial MT"/>
                <a:cs typeface="Arial MT"/>
              </a:rPr>
              <a:t>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562225" y="5556300"/>
            <a:ext cx="1211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edica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573015" y="5556300"/>
            <a:ext cx="2667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40">
                <a:solidFill>
                  <a:srgbClr val="585858"/>
                </a:solidFill>
                <a:latin typeface="Arial MT"/>
                <a:cs typeface="Arial MT"/>
              </a:rPr>
              <a:t>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5799582" y="5556300"/>
            <a:ext cx="88963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Oper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cio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7323581" y="5556300"/>
            <a:ext cx="916940" cy="855344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 indent="14604" algn="just">
              <a:lnSpc>
                <a:spcPct val="96200"/>
              </a:lnSpc>
              <a:spcBef>
                <a:spcPts val="165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irec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Planeacion,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5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señ</a:t>
            </a: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nza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120">
                <a:solidFill>
                  <a:srgbClr val="585858"/>
                </a:solidFill>
                <a:latin typeface="Arial MT"/>
                <a:cs typeface="Arial MT"/>
              </a:rPr>
              <a:t>v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es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t</a:t>
            </a:r>
            <a:r>
              <a:rPr sz="1400" spc="-100">
                <a:solidFill>
                  <a:srgbClr val="585858"/>
                </a:solidFill>
                <a:latin typeface="Arial MT"/>
                <a:cs typeface="Arial MT"/>
              </a:rPr>
              <a:t>igac</a:t>
            </a:r>
            <a:r>
              <a:rPr sz="1400" spc="-60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ó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8671686" y="5556300"/>
            <a:ext cx="129730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98780" marR="5080" indent="-386715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14">
                <a:solidFill>
                  <a:srgbClr val="585858"/>
                </a:solidFill>
                <a:latin typeface="Arial MT"/>
                <a:cs typeface="Arial MT"/>
              </a:rPr>
              <a:t>Org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o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terno</a:t>
            </a:r>
            <a:r>
              <a:rPr sz="14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585858"/>
                </a:solidFill>
                <a:latin typeface="Arial MT"/>
                <a:cs typeface="Arial MT"/>
              </a:rPr>
              <a:t>de  </a:t>
            </a:r>
            <a:r>
              <a:rPr sz="1400" spc="-90">
                <a:solidFill>
                  <a:srgbClr val="585858"/>
                </a:solidFill>
                <a:latin typeface="Arial MT"/>
                <a:cs typeface="Arial MT"/>
              </a:rPr>
              <a:t>Control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10293857" y="5556300"/>
            <a:ext cx="1128395" cy="4445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92405" marR="5080" indent="-180340">
              <a:lnSpc>
                <a:spcPts val="1620"/>
              </a:lnSpc>
              <a:spcBef>
                <a:spcPts val="204"/>
              </a:spcBef>
              <a:defRPr/>
            </a:pPr>
            <a:r>
              <a:rPr sz="1400" spc="-130">
                <a:solidFill>
                  <a:srgbClr val="585858"/>
                </a:solidFill>
                <a:latin typeface="Arial MT"/>
                <a:cs typeface="Arial MT"/>
              </a:rPr>
              <a:t>Sub</a:t>
            </a:r>
            <a:r>
              <a:rPr sz="1400" spc="-75">
                <a:solidFill>
                  <a:srgbClr val="585858"/>
                </a:solidFill>
                <a:latin typeface="Arial MT"/>
                <a:cs typeface="Arial MT"/>
              </a:rPr>
              <a:t>di</a:t>
            </a:r>
            <a:r>
              <a:rPr sz="1400" spc="-70">
                <a:solidFill>
                  <a:srgbClr val="585858"/>
                </a:solidFill>
                <a:latin typeface="Arial MT"/>
                <a:cs typeface="Arial MT"/>
              </a:rPr>
              <a:t>r</a:t>
            </a:r>
            <a:r>
              <a:rPr sz="1400" spc="-125">
                <a:solidFill>
                  <a:srgbClr val="585858"/>
                </a:solidFill>
                <a:latin typeface="Arial MT"/>
                <a:cs typeface="Arial MT"/>
              </a:rPr>
              <a:t>ecc</a:t>
            </a:r>
            <a:r>
              <a:rPr sz="1400" spc="-65">
                <a:solidFill>
                  <a:srgbClr val="585858"/>
                </a:solidFill>
                <a:latin typeface="Arial MT"/>
                <a:cs typeface="Arial MT"/>
              </a:rPr>
              <a:t>io</a:t>
            </a:r>
            <a:r>
              <a:rPr sz="1400" spc="-95">
                <a:solidFill>
                  <a:srgbClr val="585858"/>
                </a:solidFill>
                <a:latin typeface="Arial MT"/>
                <a:cs typeface="Arial MT"/>
              </a:rPr>
              <a:t>n</a:t>
            </a:r>
            <a:r>
              <a:rPr sz="14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400" spc="-80">
                <a:solidFill>
                  <a:srgbClr val="585858"/>
                </a:solidFill>
                <a:latin typeface="Arial MT"/>
                <a:cs typeface="Arial MT"/>
              </a:rPr>
              <a:t>e  </a:t>
            </a:r>
            <a:r>
              <a:rPr sz="1400" spc="-110">
                <a:solidFill>
                  <a:srgbClr val="585858"/>
                </a:solidFill>
                <a:latin typeface="Arial MT"/>
                <a:cs typeface="Arial MT"/>
              </a:rPr>
              <a:t>Enfermería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5985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90"/>
              <a:t>Factor</a:t>
            </a:r>
            <a:r>
              <a:rPr spc="-90"/>
              <a:t> </a:t>
            </a:r>
            <a:r>
              <a:rPr spc="25"/>
              <a:t>Mejor</a:t>
            </a:r>
            <a:r>
              <a:rPr spc="-85"/>
              <a:t> </a:t>
            </a:r>
            <a:r>
              <a:rPr spc="55"/>
              <a:t>calificado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819465" y="1824227"/>
            <a:ext cx="9816465" cy="2360930"/>
            <a:chOff x="1819465" y="1824227"/>
            <a:chExt cx="9816465" cy="2360930"/>
          </a:xfrm>
        </p:grpSpPr>
        <p:sp>
          <p:nvSpPr>
            <p:cNvPr id="5" name="object 5"/>
            <p:cNvSpPr/>
            <p:nvPr/>
          </p:nvSpPr>
          <p:spPr bwMode="auto">
            <a:xfrm>
              <a:off x="2130552" y="1824227"/>
              <a:ext cx="279400" cy="2306320"/>
            </a:xfrm>
            <a:custGeom>
              <a:avLst/>
              <a:gdLst/>
              <a:ahLst/>
              <a:cxnLst/>
              <a:rect l="l" t="t" r="r" b="b"/>
              <a:pathLst>
                <a:path w="279400" h="2306320" extrusionOk="0">
                  <a:moveTo>
                    <a:pt x="278892" y="0"/>
                  </a:moveTo>
                  <a:lnTo>
                    <a:pt x="0" y="0"/>
                  </a:lnTo>
                  <a:lnTo>
                    <a:pt x="0" y="2305812"/>
                  </a:lnTo>
                  <a:lnTo>
                    <a:pt x="278892" y="2305812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3022091" y="2348483"/>
              <a:ext cx="279400" cy="1781810"/>
            </a:xfrm>
            <a:custGeom>
              <a:avLst/>
              <a:gdLst/>
              <a:ahLst/>
              <a:cxnLst/>
              <a:rect l="l" t="t" r="r" b="b"/>
              <a:pathLst>
                <a:path w="279400" h="1781810" extrusionOk="0">
                  <a:moveTo>
                    <a:pt x="278892" y="0"/>
                  </a:moveTo>
                  <a:lnTo>
                    <a:pt x="0" y="0"/>
                  </a:lnTo>
                  <a:lnTo>
                    <a:pt x="0" y="1781556"/>
                  </a:lnTo>
                  <a:lnTo>
                    <a:pt x="278892" y="1781556"/>
                  </a:lnTo>
                  <a:lnTo>
                    <a:pt x="278892" y="0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3913632" y="2570987"/>
              <a:ext cx="1170940" cy="1559560"/>
            </a:xfrm>
            <a:custGeom>
              <a:avLst/>
              <a:gdLst/>
              <a:ahLst/>
              <a:cxnLst/>
              <a:rect l="l" t="t" r="r" b="b"/>
              <a:pathLst>
                <a:path w="1170939" h="1559560" extrusionOk="0">
                  <a:moveTo>
                    <a:pt x="278892" y="0"/>
                  </a:moveTo>
                  <a:lnTo>
                    <a:pt x="0" y="0"/>
                  </a:lnTo>
                  <a:lnTo>
                    <a:pt x="0" y="1559052"/>
                  </a:lnTo>
                  <a:lnTo>
                    <a:pt x="278892" y="1559052"/>
                  </a:lnTo>
                  <a:lnTo>
                    <a:pt x="278892" y="0"/>
                  </a:lnTo>
                  <a:close/>
                </a:path>
                <a:path w="1170939" h="1559560" extrusionOk="0">
                  <a:moveTo>
                    <a:pt x="1170432" y="64008"/>
                  </a:moveTo>
                  <a:lnTo>
                    <a:pt x="891540" y="64008"/>
                  </a:lnTo>
                  <a:lnTo>
                    <a:pt x="891540" y="1559052"/>
                  </a:lnTo>
                  <a:lnTo>
                    <a:pt x="1170432" y="1559052"/>
                  </a:lnTo>
                  <a:lnTo>
                    <a:pt x="1170432" y="64008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696712" y="3000755"/>
              <a:ext cx="2062480" cy="1129665"/>
            </a:xfrm>
            <a:custGeom>
              <a:avLst/>
              <a:gdLst/>
              <a:ahLst/>
              <a:cxnLst/>
              <a:rect l="l" t="t" r="r" b="b"/>
              <a:pathLst>
                <a:path w="2062479" h="1129664" extrusionOk="0">
                  <a:moveTo>
                    <a:pt x="278892" y="0"/>
                  </a:moveTo>
                  <a:lnTo>
                    <a:pt x="0" y="0"/>
                  </a:lnTo>
                  <a:lnTo>
                    <a:pt x="0" y="1129284"/>
                  </a:lnTo>
                  <a:lnTo>
                    <a:pt x="278892" y="1129284"/>
                  </a:lnTo>
                  <a:lnTo>
                    <a:pt x="278892" y="0"/>
                  </a:lnTo>
                  <a:close/>
                </a:path>
                <a:path w="2062479" h="1129664" extrusionOk="0">
                  <a:moveTo>
                    <a:pt x="1170432" y="27432"/>
                  </a:moveTo>
                  <a:lnTo>
                    <a:pt x="891540" y="27432"/>
                  </a:lnTo>
                  <a:lnTo>
                    <a:pt x="891540" y="1129284"/>
                  </a:lnTo>
                  <a:lnTo>
                    <a:pt x="1170432" y="1129284"/>
                  </a:lnTo>
                  <a:lnTo>
                    <a:pt x="1170432" y="27432"/>
                  </a:lnTo>
                  <a:close/>
                </a:path>
                <a:path w="2062479" h="1129664" extrusionOk="0">
                  <a:moveTo>
                    <a:pt x="2061972" y="131064"/>
                  </a:moveTo>
                  <a:lnTo>
                    <a:pt x="1783080" y="131064"/>
                  </a:lnTo>
                  <a:lnTo>
                    <a:pt x="1783080" y="1129284"/>
                  </a:lnTo>
                  <a:lnTo>
                    <a:pt x="2061972" y="1129284"/>
                  </a:lnTo>
                  <a:lnTo>
                    <a:pt x="2061972" y="131064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8371332" y="3246119"/>
              <a:ext cx="2954020" cy="883919"/>
            </a:xfrm>
            <a:custGeom>
              <a:avLst/>
              <a:gdLst/>
              <a:ahLst/>
              <a:cxnLst/>
              <a:rect l="l" t="t" r="r" b="b"/>
              <a:pathLst>
                <a:path w="2954020" h="883920" extrusionOk="0">
                  <a:moveTo>
                    <a:pt x="278892" y="0"/>
                  </a:moveTo>
                  <a:lnTo>
                    <a:pt x="0" y="0"/>
                  </a:lnTo>
                  <a:lnTo>
                    <a:pt x="0" y="883920"/>
                  </a:lnTo>
                  <a:lnTo>
                    <a:pt x="278892" y="883920"/>
                  </a:lnTo>
                  <a:lnTo>
                    <a:pt x="278892" y="0"/>
                  </a:lnTo>
                  <a:close/>
                </a:path>
                <a:path w="2954020" h="883920" extrusionOk="0">
                  <a:moveTo>
                    <a:pt x="1170432" y="56388"/>
                  </a:moveTo>
                  <a:lnTo>
                    <a:pt x="890016" y="56388"/>
                  </a:lnTo>
                  <a:lnTo>
                    <a:pt x="890016" y="883920"/>
                  </a:lnTo>
                  <a:lnTo>
                    <a:pt x="1170432" y="883920"/>
                  </a:lnTo>
                  <a:lnTo>
                    <a:pt x="1170432" y="56388"/>
                  </a:lnTo>
                  <a:close/>
                </a:path>
                <a:path w="2954020" h="883920" extrusionOk="0">
                  <a:moveTo>
                    <a:pt x="2061972" y="77724"/>
                  </a:moveTo>
                  <a:lnTo>
                    <a:pt x="1781556" y="77724"/>
                  </a:lnTo>
                  <a:lnTo>
                    <a:pt x="1781556" y="883920"/>
                  </a:lnTo>
                  <a:lnTo>
                    <a:pt x="2061972" y="883920"/>
                  </a:lnTo>
                  <a:lnTo>
                    <a:pt x="2061972" y="77724"/>
                  </a:lnTo>
                  <a:close/>
                </a:path>
                <a:path w="2954020" h="883920" extrusionOk="0">
                  <a:moveTo>
                    <a:pt x="2953512" y="77724"/>
                  </a:moveTo>
                  <a:lnTo>
                    <a:pt x="2673096" y="77724"/>
                  </a:lnTo>
                  <a:lnTo>
                    <a:pt x="2673096" y="883920"/>
                  </a:lnTo>
                  <a:lnTo>
                    <a:pt x="2953512" y="883920"/>
                  </a:lnTo>
                  <a:lnTo>
                    <a:pt x="2953512" y="7772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824227" y="4130039"/>
              <a:ext cx="9806940" cy="55243"/>
            </a:xfrm>
            <a:custGeom>
              <a:avLst/>
              <a:gdLst/>
              <a:ahLst/>
              <a:cxnLst/>
              <a:rect l="l" t="t" r="r" b="b"/>
              <a:pathLst>
                <a:path w="9806940" h="55245" extrusionOk="0">
                  <a:moveTo>
                    <a:pt x="0" y="0"/>
                  </a:moveTo>
                  <a:lnTo>
                    <a:pt x="9806940" y="0"/>
                  </a:lnTo>
                </a:path>
                <a:path w="9806940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9806940" h="55245" extrusionOk="0">
                  <a:moveTo>
                    <a:pt x="891540" y="0"/>
                  </a:moveTo>
                  <a:lnTo>
                    <a:pt x="891540" y="54864"/>
                  </a:lnTo>
                </a:path>
                <a:path w="9806940" h="55245" extrusionOk="0">
                  <a:moveTo>
                    <a:pt x="1783080" y="0"/>
                  </a:moveTo>
                  <a:lnTo>
                    <a:pt x="1783080" y="54864"/>
                  </a:lnTo>
                </a:path>
                <a:path w="9806940" h="55245" extrusionOk="0">
                  <a:moveTo>
                    <a:pt x="2674620" y="0"/>
                  </a:moveTo>
                  <a:lnTo>
                    <a:pt x="2674620" y="54864"/>
                  </a:lnTo>
                </a:path>
                <a:path w="9806940" h="55245" extrusionOk="0">
                  <a:moveTo>
                    <a:pt x="3566160" y="0"/>
                  </a:moveTo>
                  <a:lnTo>
                    <a:pt x="3566160" y="54864"/>
                  </a:lnTo>
                </a:path>
                <a:path w="9806940" h="55245" extrusionOk="0">
                  <a:moveTo>
                    <a:pt x="4457700" y="0"/>
                  </a:moveTo>
                  <a:lnTo>
                    <a:pt x="4457700" y="54864"/>
                  </a:lnTo>
                </a:path>
                <a:path w="9806940" h="55245" extrusionOk="0">
                  <a:moveTo>
                    <a:pt x="5349240" y="0"/>
                  </a:moveTo>
                  <a:lnTo>
                    <a:pt x="5349240" y="54864"/>
                  </a:lnTo>
                </a:path>
                <a:path w="9806940" h="55245" extrusionOk="0">
                  <a:moveTo>
                    <a:pt x="6240780" y="0"/>
                  </a:moveTo>
                  <a:lnTo>
                    <a:pt x="6240780" y="54864"/>
                  </a:lnTo>
                </a:path>
                <a:path w="9806940" h="55245" extrusionOk="0">
                  <a:moveTo>
                    <a:pt x="7132320" y="0"/>
                  </a:moveTo>
                  <a:lnTo>
                    <a:pt x="7132320" y="54864"/>
                  </a:lnTo>
                </a:path>
                <a:path w="9806940" h="55245" extrusionOk="0">
                  <a:moveTo>
                    <a:pt x="8023860" y="0"/>
                  </a:moveTo>
                  <a:lnTo>
                    <a:pt x="8023860" y="54864"/>
                  </a:lnTo>
                </a:path>
                <a:path w="9806940" h="55245" extrusionOk="0">
                  <a:moveTo>
                    <a:pt x="8915400" y="0"/>
                  </a:moveTo>
                  <a:lnTo>
                    <a:pt x="8915400" y="54864"/>
                  </a:lnTo>
                </a:path>
                <a:path w="9806940" h="55245" extrusionOk="0">
                  <a:moveTo>
                    <a:pt x="9806940" y="0"/>
                  </a:moveTo>
                  <a:lnTo>
                    <a:pt x="9806940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1" name="object 11"/>
          <p:cNvSpPr txBox="1"/>
          <p:nvPr/>
        </p:nvSpPr>
        <p:spPr bwMode="auto">
          <a:xfrm>
            <a:off x="2926841" y="205905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3818635" y="228092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4710176" y="2345257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80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5601715" y="271094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493509" y="273875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7385050" y="284264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32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8276590" y="2955798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9168510" y="301371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10060051" y="303441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10951591" y="303441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77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454911" y="3531870"/>
            <a:ext cx="226695" cy="701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7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454911" y="3069463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454911" y="260731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454911" y="2145030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454911" y="1682623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1454911" y="1120496"/>
            <a:ext cx="1047115" cy="65341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86</a:t>
            </a:r>
            <a:endParaRPr sz="1400">
              <a:latin typeface="Arial MT"/>
              <a:cs typeface="Arial MT"/>
            </a:endParaRPr>
          </a:p>
          <a:p>
            <a:pPr marL="592455">
              <a:lnSpc>
                <a:spcPct val="100000"/>
              </a:lnSpc>
              <a:spcBef>
                <a:spcPts val="790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98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/>
          <a:stretch/>
        </p:blipFill>
        <p:spPr bwMode="auto">
          <a:xfrm>
            <a:off x="464743" y="4270628"/>
            <a:ext cx="8971864" cy="207538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/>
          <a:stretch/>
        </p:blipFill>
        <p:spPr bwMode="auto">
          <a:xfrm>
            <a:off x="9649714" y="4276852"/>
            <a:ext cx="678433" cy="681990"/>
          </a:xfrm>
          <a:prstGeom prst="rect">
            <a:avLst/>
          </a:prstGeom>
        </p:spPr>
      </p:pic>
      <p:sp>
        <p:nvSpPr>
          <p:cNvPr id="29" name="object 29"/>
          <p:cNvSpPr/>
          <p:nvPr/>
        </p:nvSpPr>
        <p:spPr bwMode="auto">
          <a:xfrm>
            <a:off x="10636883" y="4295521"/>
            <a:ext cx="565150" cy="564515"/>
          </a:xfrm>
          <a:custGeom>
            <a:avLst/>
            <a:gdLst/>
            <a:ahLst/>
            <a:cxnLst/>
            <a:rect l="l" t="t" r="r" b="b"/>
            <a:pathLst>
              <a:path w="565150" h="564514" extrusionOk="0">
                <a:moveTo>
                  <a:pt x="47373" y="443356"/>
                </a:moveTo>
                <a:lnTo>
                  <a:pt x="41912" y="444626"/>
                </a:lnTo>
                <a:lnTo>
                  <a:pt x="36451" y="446404"/>
                </a:lnTo>
                <a:lnTo>
                  <a:pt x="30736" y="448817"/>
                </a:lnTo>
                <a:lnTo>
                  <a:pt x="25148" y="451103"/>
                </a:lnTo>
                <a:lnTo>
                  <a:pt x="1018" y="484885"/>
                </a:lnTo>
                <a:lnTo>
                  <a:pt x="0" y="494791"/>
                </a:lnTo>
                <a:lnTo>
                  <a:pt x="637" y="507745"/>
                </a:lnTo>
                <a:lnTo>
                  <a:pt x="2415" y="515365"/>
                </a:lnTo>
                <a:lnTo>
                  <a:pt x="5844" y="522858"/>
                </a:lnTo>
                <a:lnTo>
                  <a:pt x="9146" y="530351"/>
                </a:lnTo>
                <a:lnTo>
                  <a:pt x="13845" y="537336"/>
                </a:lnTo>
                <a:lnTo>
                  <a:pt x="20322" y="543686"/>
                </a:lnTo>
                <a:lnTo>
                  <a:pt x="26037" y="549401"/>
                </a:lnTo>
                <a:lnTo>
                  <a:pt x="62105" y="563752"/>
                </a:lnTo>
                <a:lnTo>
                  <a:pt x="69725" y="564387"/>
                </a:lnTo>
                <a:lnTo>
                  <a:pt x="77091" y="563498"/>
                </a:lnTo>
                <a:lnTo>
                  <a:pt x="90934" y="558926"/>
                </a:lnTo>
                <a:lnTo>
                  <a:pt x="97157" y="554989"/>
                </a:lnTo>
                <a:lnTo>
                  <a:pt x="97331" y="554815"/>
                </a:lnTo>
                <a:lnTo>
                  <a:pt x="65184" y="554815"/>
                </a:lnTo>
                <a:lnTo>
                  <a:pt x="58636" y="554043"/>
                </a:lnTo>
                <a:lnTo>
                  <a:pt x="21742" y="531377"/>
                </a:lnTo>
                <a:lnTo>
                  <a:pt x="9130" y="499078"/>
                </a:lnTo>
                <a:lnTo>
                  <a:pt x="9224" y="490981"/>
                </a:lnTo>
                <a:lnTo>
                  <a:pt x="9751" y="486409"/>
                </a:lnTo>
                <a:lnTo>
                  <a:pt x="11305" y="477646"/>
                </a:lnTo>
                <a:lnTo>
                  <a:pt x="14734" y="470661"/>
                </a:lnTo>
                <a:lnTo>
                  <a:pt x="20195" y="465327"/>
                </a:lnTo>
                <a:lnTo>
                  <a:pt x="23370" y="462152"/>
                </a:lnTo>
                <a:lnTo>
                  <a:pt x="42166" y="453516"/>
                </a:lnTo>
                <a:lnTo>
                  <a:pt x="45468" y="452627"/>
                </a:lnTo>
                <a:lnTo>
                  <a:pt x="49532" y="451992"/>
                </a:lnTo>
                <a:lnTo>
                  <a:pt x="53977" y="451230"/>
                </a:lnTo>
                <a:lnTo>
                  <a:pt x="53977" y="449833"/>
                </a:lnTo>
                <a:lnTo>
                  <a:pt x="47373" y="443356"/>
                </a:lnTo>
                <a:close/>
              </a:path>
              <a:path w="565150" h="564514" extrusionOk="0">
                <a:moveTo>
                  <a:pt x="112651" y="508507"/>
                </a:moveTo>
                <a:lnTo>
                  <a:pt x="105031" y="533653"/>
                </a:lnTo>
                <a:lnTo>
                  <a:pt x="103126" y="537209"/>
                </a:lnTo>
                <a:lnTo>
                  <a:pt x="100586" y="540638"/>
                </a:lnTo>
                <a:lnTo>
                  <a:pt x="97538" y="543686"/>
                </a:lnTo>
                <a:lnTo>
                  <a:pt x="92585" y="548766"/>
                </a:lnTo>
                <a:lnTo>
                  <a:pt x="85981" y="552068"/>
                </a:lnTo>
                <a:lnTo>
                  <a:pt x="77853" y="553846"/>
                </a:lnTo>
                <a:lnTo>
                  <a:pt x="71590" y="554753"/>
                </a:lnTo>
                <a:lnTo>
                  <a:pt x="65184" y="554815"/>
                </a:lnTo>
                <a:lnTo>
                  <a:pt x="97331" y="554815"/>
                </a:lnTo>
                <a:lnTo>
                  <a:pt x="118366" y="522604"/>
                </a:lnTo>
                <a:lnTo>
                  <a:pt x="120144" y="516127"/>
                </a:lnTo>
                <a:lnTo>
                  <a:pt x="112651" y="508507"/>
                </a:lnTo>
                <a:close/>
              </a:path>
              <a:path w="565150" h="564514" extrusionOk="0">
                <a:moveTo>
                  <a:pt x="114302" y="378713"/>
                </a:moveTo>
                <a:lnTo>
                  <a:pt x="77239" y="398224"/>
                </a:lnTo>
                <a:lnTo>
                  <a:pt x="69070" y="425438"/>
                </a:lnTo>
                <a:lnTo>
                  <a:pt x="69598" y="432815"/>
                </a:lnTo>
                <a:lnTo>
                  <a:pt x="85393" y="467675"/>
                </a:lnTo>
                <a:lnTo>
                  <a:pt x="116842" y="490981"/>
                </a:lnTo>
                <a:lnTo>
                  <a:pt x="139194" y="494791"/>
                </a:lnTo>
                <a:lnTo>
                  <a:pt x="146433" y="494156"/>
                </a:lnTo>
                <a:lnTo>
                  <a:pt x="160022" y="489838"/>
                </a:lnTo>
                <a:lnTo>
                  <a:pt x="165508" y="486409"/>
                </a:lnTo>
                <a:lnTo>
                  <a:pt x="138686" y="486409"/>
                </a:lnTo>
                <a:lnTo>
                  <a:pt x="130431" y="485647"/>
                </a:lnTo>
                <a:lnTo>
                  <a:pt x="92307" y="461607"/>
                </a:lnTo>
                <a:lnTo>
                  <a:pt x="77980" y="425438"/>
                </a:lnTo>
                <a:lnTo>
                  <a:pt x="77939" y="422909"/>
                </a:lnTo>
                <a:lnTo>
                  <a:pt x="78219" y="418083"/>
                </a:lnTo>
                <a:lnTo>
                  <a:pt x="106682" y="388365"/>
                </a:lnTo>
                <a:lnTo>
                  <a:pt x="112651" y="387857"/>
                </a:lnTo>
                <a:lnTo>
                  <a:pt x="146708" y="387857"/>
                </a:lnTo>
                <a:lnTo>
                  <a:pt x="143766" y="386333"/>
                </a:lnTo>
                <a:lnTo>
                  <a:pt x="136527" y="382777"/>
                </a:lnTo>
                <a:lnTo>
                  <a:pt x="129288" y="380618"/>
                </a:lnTo>
                <a:lnTo>
                  <a:pt x="121795" y="379729"/>
                </a:lnTo>
                <a:lnTo>
                  <a:pt x="114302" y="378713"/>
                </a:lnTo>
                <a:close/>
              </a:path>
              <a:path w="565150" h="564514" extrusionOk="0">
                <a:moveTo>
                  <a:pt x="146708" y="387857"/>
                </a:moveTo>
                <a:lnTo>
                  <a:pt x="112651" y="387857"/>
                </a:lnTo>
                <a:lnTo>
                  <a:pt x="125732" y="389127"/>
                </a:lnTo>
                <a:lnTo>
                  <a:pt x="132209" y="391032"/>
                </a:lnTo>
                <a:lnTo>
                  <a:pt x="165229" y="417067"/>
                </a:lnTo>
                <a:lnTo>
                  <a:pt x="175935" y="447547"/>
                </a:lnTo>
                <a:lnTo>
                  <a:pt x="175912" y="453516"/>
                </a:lnTo>
                <a:lnTo>
                  <a:pt x="165229" y="475995"/>
                </a:lnTo>
                <a:lnTo>
                  <a:pt x="160530" y="480694"/>
                </a:lnTo>
                <a:lnTo>
                  <a:pt x="154307" y="483742"/>
                </a:lnTo>
                <a:lnTo>
                  <a:pt x="146433" y="485012"/>
                </a:lnTo>
                <a:lnTo>
                  <a:pt x="138686" y="486409"/>
                </a:lnTo>
                <a:lnTo>
                  <a:pt x="165508" y="486409"/>
                </a:lnTo>
                <a:lnTo>
                  <a:pt x="166118" y="486028"/>
                </a:lnTo>
                <a:lnTo>
                  <a:pt x="171325" y="480821"/>
                </a:lnTo>
                <a:lnTo>
                  <a:pt x="176405" y="475868"/>
                </a:lnTo>
                <a:lnTo>
                  <a:pt x="179961" y="470026"/>
                </a:lnTo>
                <a:lnTo>
                  <a:pt x="181993" y="463422"/>
                </a:lnTo>
                <a:lnTo>
                  <a:pt x="184152" y="456691"/>
                </a:lnTo>
                <a:lnTo>
                  <a:pt x="173992" y="413130"/>
                </a:lnTo>
                <a:lnTo>
                  <a:pt x="150878" y="390016"/>
                </a:lnTo>
                <a:lnTo>
                  <a:pt x="146708" y="387857"/>
                </a:lnTo>
                <a:close/>
              </a:path>
              <a:path w="565150" h="564514" extrusionOk="0">
                <a:moveTo>
                  <a:pt x="131066" y="346201"/>
                </a:moveTo>
                <a:lnTo>
                  <a:pt x="125097" y="352297"/>
                </a:lnTo>
                <a:lnTo>
                  <a:pt x="242318" y="407034"/>
                </a:lnTo>
                <a:lnTo>
                  <a:pt x="247906" y="401446"/>
                </a:lnTo>
                <a:lnTo>
                  <a:pt x="246205" y="397890"/>
                </a:lnTo>
                <a:lnTo>
                  <a:pt x="238508" y="397890"/>
                </a:lnTo>
                <a:lnTo>
                  <a:pt x="131066" y="346201"/>
                </a:lnTo>
                <a:close/>
              </a:path>
              <a:path w="565150" h="564514" extrusionOk="0">
                <a:moveTo>
                  <a:pt x="192280" y="285114"/>
                </a:moveTo>
                <a:lnTo>
                  <a:pt x="186311" y="291083"/>
                </a:lnTo>
                <a:lnTo>
                  <a:pt x="238762" y="397636"/>
                </a:lnTo>
                <a:lnTo>
                  <a:pt x="238508" y="397890"/>
                </a:lnTo>
                <a:lnTo>
                  <a:pt x="246205" y="397890"/>
                </a:lnTo>
                <a:lnTo>
                  <a:pt x="192280" y="285114"/>
                </a:lnTo>
                <a:close/>
              </a:path>
              <a:path w="565150" h="564514" extrusionOk="0">
                <a:moveTo>
                  <a:pt x="208663" y="268731"/>
                </a:moveTo>
                <a:lnTo>
                  <a:pt x="202948" y="274446"/>
                </a:lnTo>
                <a:lnTo>
                  <a:pt x="288927" y="360425"/>
                </a:lnTo>
                <a:lnTo>
                  <a:pt x="294642" y="354710"/>
                </a:lnTo>
                <a:lnTo>
                  <a:pt x="208663" y="268731"/>
                </a:lnTo>
                <a:close/>
              </a:path>
              <a:path w="565150" h="564514" extrusionOk="0">
                <a:moveTo>
                  <a:pt x="289562" y="202564"/>
                </a:moveTo>
                <a:lnTo>
                  <a:pt x="282577" y="203834"/>
                </a:lnTo>
                <a:lnTo>
                  <a:pt x="269242" y="209930"/>
                </a:lnTo>
                <a:lnTo>
                  <a:pt x="262511" y="214756"/>
                </a:lnTo>
                <a:lnTo>
                  <a:pt x="255780" y="221614"/>
                </a:lnTo>
                <a:lnTo>
                  <a:pt x="229745" y="247522"/>
                </a:lnTo>
                <a:lnTo>
                  <a:pt x="315724" y="333628"/>
                </a:lnTo>
                <a:lnTo>
                  <a:pt x="326646" y="322706"/>
                </a:lnTo>
                <a:lnTo>
                  <a:pt x="316232" y="322706"/>
                </a:lnTo>
                <a:lnTo>
                  <a:pt x="240667" y="247141"/>
                </a:lnTo>
                <a:lnTo>
                  <a:pt x="264670" y="223011"/>
                </a:lnTo>
                <a:lnTo>
                  <a:pt x="270893" y="218058"/>
                </a:lnTo>
                <a:lnTo>
                  <a:pt x="281053" y="212978"/>
                </a:lnTo>
                <a:lnTo>
                  <a:pt x="286641" y="211581"/>
                </a:lnTo>
                <a:lnTo>
                  <a:pt x="324215" y="211581"/>
                </a:lnTo>
                <a:lnTo>
                  <a:pt x="323052" y="210835"/>
                </a:lnTo>
                <a:lnTo>
                  <a:pt x="317502" y="208025"/>
                </a:lnTo>
                <a:lnTo>
                  <a:pt x="310136" y="204723"/>
                </a:lnTo>
                <a:lnTo>
                  <a:pt x="303278" y="202945"/>
                </a:lnTo>
                <a:lnTo>
                  <a:pt x="297055" y="202945"/>
                </a:lnTo>
                <a:lnTo>
                  <a:pt x="289562" y="202564"/>
                </a:lnTo>
                <a:close/>
              </a:path>
              <a:path w="565150" h="564514" extrusionOk="0">
                <a:moveTo>
                  <a:pt x="324215" y="211581"/>
                </a:moveTo>
                <a:lnTo>
                  <a:pt x="300230" y="211581"/>
                </a:lnTo>
                <a:lnTo>
                  <a:pt x="307342" y="213232"/>
                </a:lnTo>
                <a:lnTo>
                  <a:pt x="320804" y="220090"/>
                </a:lnTo>
                <a:lnTo>
                  <a:pt x="349210" y="257970"/>
                </a:lnTo>
                <a:lnTo>
                  <a:pt x="350649" y="273176"/>
                </a:lnTo>
                <a:lnTo>
                  <a:pt x="349887" y="278002"/>
                </a:lnTo>
                <a:lnTo>
                  <a:pt x="348363" y="282701"/>
                </a:lnTo>
                <a:lnTo>
                  <a:pt x="346712" y="287400"/>
                </a:lnTo>
                <a:lnTo>
                  <a:pt x="344299" y="291845"/>
                </a:lnTo>
                <a:lnTo>
                  <a:pt x="340997" y="296290"/>
                </a:lnTo>
                <a:lnTo>
                  <a:pt x="337822" y="300608"/>
                </a:lnTo>
                <a:lnTo>
                  <a:pt x="333758" y="305180"/>
                </a:lnTo>
                <a:lnTo>
                  <a:pt x="329186" y="309879"/>
                </a:lnTo>
                <a:lnTo>
                  <a:pt x="316232" y="322706"/>
                </a:lnTo>
                <a:lnTo>
                  <a:pt x="326646" y="322706"/>
                </a:lnTo>
                <a:lnTo>
                  <a:pt x="352266" y="292746"/>
                </a:lnTo>
                <a:lnTo>
                  <a:pt x="359793" y="269747"/>
                </a:lnTo>
                <a:lnTo>
                  <a:pt x="359031" y="262127"/>
                </a:lnTo>
                <a:lnTo>
                  <a:pt x="358142" y="254380"/>
                </a:lnTo>
                <a:lnTo>
                  <a:pt x="355983" y="247395"/>
                </a:lnTo>
                <a:lnTo>
                  <a:pt x="352300" y="240918"/>
                </a:lnTo>
                <a:lnTo>
                  <a:pt x="348744" y="234441"/>
                </a:lnTo>
                <a:lnTo>
                  <a:pt x="344299" y="228599"/>
                </a:lnTo>
                <a:lnTo>
                  <a:pt x="338965" y="223265"/>
                </a:lnTo>
                <a:lnTo>
                  <a:pt x="333771" y="218455"/>
                </a:lnTo>
                <a:lnTo>
                  <a:pt x="328471" y="214312"/>
                </a:lnTo>
                <a:lnTo>
                  <a:pt x="324215" y="211581"/>
                </a:lnTo>
                <a:close/>
              </a:path>
              <a:path w="565150" h="564514" extrusionOk="0">
                <a:moveTo>
                  <a:pt x="460123" y="208279"/>
                </a:moveTo>
                <a:lnTo>
                  <a:pt x="395607" y="272795"/>
                </a:lnTo>
                <a:lnTo>
                  <a:pt x="401830" y="279018"/>
                </a:lnTo>
                <a:lnTo>
                  <a:pt x="466346" y="214502"/>
                </a:lnTo>
                <a:lnTo>
                  <a:pt x="460123" y="208279"/>
                </a:lnTo>
                <a:close/>
              </a:path>
              <a:path w="565150" h="564514" extrusionOk="0">
                <a:moveTo>
                  <a:pt x="432564" y="105028"/>
                </a:moveTo>
                <a:lnTo>
                  <a:pt x="421515" y="105028"/>
                </a:lnTo>
                <a:lnTo>
                  <a:pt x="482856" y="166496"/>
                </a:lnTo>
                <a:lnTo>
                  <a:pt x="488444" y="160908"/>
                </a:lnTo>
                <a:lnTo>
                  <a:pt x="432564" y="105028"/>
                </a:lnTo>
                <a:close/>
              </a:path>
              <a:path w="565150" h="564514" extrusionOk="0">
                <a:moveTo>
                  <a:pt x="406656" y="79120"/>
                </a:moveTo>
                <a:lnTo>
                  <a:pt x="401830" y="83946"/>
                </a:lnTo>
                <a:lnTo>
                  <a:pt x="408942" y="91058"/>
                </a:lnTo>
                <a:lnTo>
                  <a:pt x="410974" y="95757"/>
                </a:lnTo>
                <a:lnTo>
                  <a:pt x="409958" y="105409"/>
                </a:lnTo>
                <a:lnTo>
                  <a:pt x="407418" y="110108"/>
                </a:lnTo>
                <a:lnTo>
                  <a:pt x="397512" y="120014"/>
                </a:lnTo>
                <a:lnTo>
                  <a:pt x="402084" y="124586"/>
                </a:lnTo>
                <a:lnTo>
                  <a:pt x="421515" y="105028"/>
                </a:lnTo>
                <a:lnTo>
                  <a:pt x="432564" y="105028"/>
                </a:lnTo>
                <a:lnTo>
                  <a:pt x="406656" y="79120"/>
                </a:lnTo>
                <a:close/>
              </a:path>
              <a:path w="565150" h="564514" extrusionOk="0">
                <a:moveTo>
                  <a:pt x="546859" y="26542"/>
                </a:moveTo>
                <a:lnTo>
                  <a:pt x="534291" y="26542"/>
                </a:lnTo>
                <a:lnTo>
                  <a:pt x="538228" y="30733"/>
                </a:lnTo>
                <a:lnTo>
                  <a:pt x="541276" y="34035"/>
                </a:lnTo>
                <a:lnTo>
                  <a:pt x="545340" y="38861"/>
                </a:lnTo>
                <a:lnTo>
                  <a:pt x="547499" y="42163"/>
                </a:lnTo>
                <a:lnTo>
                  <a:pt x="549658" y="46227"/>
                </a:lnTo>
                <a:lnTo>
                  <a:pt x="551944" y="50418"/>
                </a:lnTo>
                <a:lnTo>
                  <a:pt x="556897" y="74294"/>
                </a:lnTo>
                <a:lnTo>
                  <a:pt x="555500" y="80136"/>
                </a:lnTo>
                <a:lnTo>
                  <a:pt x="554230" y="85851"/>
                </a:lnTo>
                <a:lnTo>
                  <a:pt x="522607" y="104774"/>
                </a:lnTo>
                <a:lnTo>
                  <a:pt x="529211" y="111505"/>
                </a:lnTo>
                <a:lnTo>
                  <a:pt x="560580" y="89534"/>
                </a:lnTo>
                <a:lnTo>
                  <a:pt x="564829" y="71373"/>
                </a:lnTo>
                <a:lnTo>
                  <a:pt x="564820" y="69849"/>
                </a:lnTo>
                <a:lnTo>
                  <a:pt x="564009" y="63245"/>
                </a:lnTo>
                <a:lnTo>
                  <a:pt x="563247" y="56006"/>
                </a:lnTo>
                <a:lnTo>
                  <a:pt x="560961" y="48767"/>
                </a:lnTo>
                <a:lnTo>
                  <a:pt x="557132" y="41528"/>
                </a:lnTo>
                <a:lnTo>
                  <a:pt x="554253" y="36498"/>
                </a:lnTo>
                <a:lnTo>
                  <a:pt x="550705" y="31321"/>
                </a:lnTo>
                <a:lnTo>
                  <a:pt x="546859" y="26542"/>
                </a:lnTo>
                <a:close/>
              </a:path>
              <a:path w="565150" h="564514" extrusionOk="0">
                <a:moveTo>
                  <a:pt x="498477" y="0"/>
                </a:moveTo>
                <a:lnTo>
                  <a:pt x="463044" y="22224"/>
                </a:lnTo>
                <a:lnTo>
                  <a:pt x="461393" y="28701"/>
                </a:lnTo>
                <a:lnTo>
                  <a:pt x="459615" y="35178"/>
                </a:lnTo>
                <a:lnTo>
                  <a:pt x="471553" y="64769"/>
                </a:lnTo>
                <a:lnTo>
                  <a:pt x="476506" y="69849"/>
                </a:lnTo>
                <a:lnTo>
                  <a:pt x="482094" y="73024"/>
                </a:lnTo>
                <a:lnTo>
                  <a:pt x="488317" y="74294"/>
                </a:lnTo>
                <a:lnTo>
                  <a:pt x="494540" y="75691"/>
                </a:lnTo>
                <a:lnTo>
                  <a:pt x="518162" y="67690"/>
                </a:lnTo>
                <a:lnTo>
                  <a:pt x="490222" y="67690"/>
                </a:lnTo>
                <a:lnTo>
                  <a:pt x="483364" y="64769"/>
                </a:lnTo>
                <a:lnTo>
                  <a:pt x="467997" y="40639"/>
                </a:lnTo>
                <a:lnTo>
                  <a:pt x="467997" y="32892"/>
                </a:lnTo>
                <a:lnTo>
                  <a:pt x="484507" y="11048"/>
                </a:lnTo>
                <a:lnTo>
                  <a:pt x="487936" y="9397"/>
                </a:lnTo>
                <a:lnTo>
                  <a:pt x="491873" y="8508"/>
                </a:lnTo>
                <a:lnTo>
                  <a:pt x="502541" y="7873"/>
                </a:lnTo>
                <a:lnTo>
                  <a:pt x="524690" y="7873"/>
                </a:lnTo>
                <a:lnTo>
                  <a:pt x="517400" y="3936"/>
                </a:lnTo>
                <a:lnTo>
                  <a:pt x="511050" y="1777"/>
                </a:lnTo>
                <a:lnTo>
                  <a:pt x="498477" y="0"/>
                </a:lnTo>
                <a:close/>
              </a:path>
              <a:path w="565150" h="564514" extrusionOk="0">
                <a:moveTo>
                  <a:pt x="524690" y="7873"/>
                </a:moveTo>
                <a:lnTo>
                  <a:pt x="502541" y="7873"/>
                </a:lnTo>
                <a:lnTo>
                  <a:pt x="508256" y="8762"/>
                </a:lnTo>
                <a:lnTo>
                  <a:pt x="518162" y="13334"/>
                </a:lnTo>
                <a:lnTo>
                  <a:pt x="522861" y="16255"/>
                </a:lnTo>
                <a:lnTo>
                  <a:pt x="527433" y="19557"/>
                </a:lnTo>
                <a:lnTo>
                  <a:pt x="527941" y="24764"/>
                </a:lnTo>
                <a:lnTo>
                  <a:pt x="528047" y="29971"/>
                </a:lnTo>
                <a:lnTo>
                  <a:pt x="527306" y="39115"/>
                </a:lnTo>
                <a:lnTo>
                  <a:pt x="497842" y="67309"/>
                </a:lnTo>
                <a:lnTo>
                  <a:pt x="490222" y="67690"/>
                </a:lnTo>
                <a:lnTo>
                  <a:pt x="518162" y="67690"/>
                </a:lnTo>
                <a:lnTo>
                  <a:pt x="534371" y="31321"/>
                </a:lnTo>
                <a:lnTo>
                  <a:pt x="534291" y="26542"/>
                </a:lnTo>
                <a:lnTo>
                  <a:pt x="546859" y="26542"/>
                </a:lnTo>
                <a:lnTo>
                  <a:pt x="546633" y="26263"/>
                </a:lnTo>
                <a:lnTo>
                  <a:pt x="542038" y="21335"/>
                </a:lnTo>
                <a:lnTo>
                  <a:pt x="536196" y="15493"/>
                </a:lnTo>
                <a:lnTo>
                  <a:pt x="530100" y="10794"/>
                </a:lnTo>
                <a:lnTo>
                  <a:pt x="524690" y="7873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64452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90"/>
              <a:t>Factor</a:t>
            </a:r>
            <a:r>
              <a:rPr spc="-90"/>
              <a:t> </a:t>
            </a:r>
            <a:r>
              <a:rPr spc="114"/>
              <a:t>Menor</a:t>
            </a:r>
            <a:r>
              <a:rPr spc="-85"/>
              <a:t> </a:t>
            </a:r>
            <a:r>
              <a:rPr spc="50"/>
              <a:t>calificados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959673" y="1812034"/>
            <a:ext cx="9606280" cy="2578735"/>
            <a:chOff x="1959673" y="1812034"/>
            <a:chExt cx="9606280" cy="2578735"/>
          </a:xfrm>
        </p:grpSpPr>
        <p:sp>
          <p:nvSpPr>
            <p:cNvPr id="5" name="object 5"/>
            <p:cNvSpPr/>
            <p:nvPr/>
          </p:nvSpPr>
          <p:spPr bwMode="auto">
            <a:xfrm>
              <a:off x="2264664" y="3377183"/>
              <a:ext cx="1146175" cy="958850"/>
            </a:xfrm>
            <a:custGeom>
              <a:avLst/>
              <a:gdLst/>
              <a:ahLst/>
              <a:cxnLst/>
              <a:rect l="l" t="t" r="r" b="b"/>
              <a:pathLst>
                <a:path w="1146175" h="958850" extrusionOk="0">
                  <a:moveTo>
                    <a:pt x="272783" y="76200"/>
                  </a:moveTo>
                  <a:lnTo>
                    <a:pt x="0" y="76200"/>
                  </a:lnTo>
                  <a:lnTo>
                    <a:pt x="0" y="958596"/>
                  </a:lnTo>
                  <a:lnTo>
                    <a:pt x="272783" y="958596"/>
                  </a:lnTo>
                  <a:lnTo>
                    <a:pt x="272783" y="76200"/>
                  </a:lnTo>
                  <a:close/>
                </a:path>
                <a:path w="1146175" h="958850" extrusionOk="0">
                  <a:moveTo>
                    <a:pt x="1146048" y="0"/>
                  </a:moveTo>
                  <a:lnTo>
                    <a:pt x="871728" y="0"/>
                  </a:lnTo>
                  <a:lnTo>
                    <a:pt x="871728" y="958596"/>
                  </a:lnTo>
                  <a:lnTo>
                    <a:pt x="1146048" y="958596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FDA48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4009643" y="3300983"/>
              <a:ext cx="273050" cy="1035050"/>
            </a:xfrm>
            <a:custGeom>
              <a:avLst/>
              <a:gdLst/>
              <a:ahLst/>
              <a:cxnLst/>
              <a:rect l="l" t="t" r="r" b="b"/>
              <a:pathLst>
                <a:path w="273050" h="1035050" extrusionOk="0">
                  <a:moveTo>
                    <a:pt x="272796" y="0"/>
                  </a:moveTo>
                  <a:lnTo>
                    <a:pt x="0" y="0"/>
                  </a:lnTo>
                  <a:lnTo>
                    <a:pt x="0" y="1034795"/>
                  </a:lnTo>
                  <a:lnTo>
                    <a:pt x="272796" y="103479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4881372" y="2810255"/>
              <a:ext cx="1146175" cy="1525905"/>
            </a:xfrm>
            <a:custGeom>
              <a:avLst/>
              <a:gdLst/>
              <a:ahLst/>
              <a:cxnLst/>
              <a:rect l="l" t="t" r="r" b="b"/>
              <a:pathLst>
                <a:path w="1146175" h="1525904" extrusionOk="0">
                  <a:moveTo>
                    <a:pt x="274320" y="44196"/>
                  </a:moveTo>
                  <a:lnTo>
                    <a:pt x="0" y="44196"/>
                  </a:lnTo>
                  <a:lnTo>
                    <a:pt x="0" y="1525524"/>
                  </a:lnTo>
                  <a:lnTo>
                    <a:pt x="274320" y="1525524"/>
                  </a:lnTo>
                  <a:lnTo>
                    <a:pt x="274320" y="44196"/>
                  </a:lnTo>
                  <a:close/>
                </a:path>
                <a:path w="1146175" h="1525904" extrusionOk="0">
                  <a:moveTo>
                    <a:pt x="1146048" y="0"/>
                  </a:moveTo>
                  <a:lnTo>
                    <a:pt x="873252" y="0"/>
                  </a:lnTo>
                  <a:lnTo>
                    <a:pt x="873252" y="1525524"/>
                  </a:lnTo>
                  <a:lnTo>
                    <a:pt x="1146048" y="1525524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AC9D5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7499603" y="2348483"/>
              <a:ext cx="273050" cy="1987550"/>
            </a:xfrm>
            <a:custGeom>
              <a:avLst/>
              <a:gdLst/>
              <a:ahLst/>
              <a:cxnLst/>
              <a:rect l="l" t="t" r="r" b="b"/>
              <a:pathLst>
                <a:path w="273050" h="1987550" extrusionOk="0">
                  <a:moveTo>
                    <a:pt x="272796" y="0"/>
                  </a:moveTo>
                  <a:lnTo>
                    <a:pt x="0" y="0"/>
                  </a:lnTo>
                  <a:lnTo>
                    <a:pt x="0" y="1987295"/>
                  </a:lnTo>
                  <a:lnTo>
                    <a:pt x="272796" y="1987295"/>
                  </a:lnTo>
                  <a:lnTo>
                    <a:pt x="272796" y="0"/>
                  </a:lnTo>
                  <a:close/>
                </a:path>
              </a:pathLst>
            </a:custGeom>
            <a:solidFill>
              <a:srgbClr val="CC66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8371332" y="2121407"/>
              <a:ext cx="1146175" cy="2214880"/>
            </a:xfrm>
            <a:custGeom>
              <a:avLst/>
              <a:gdLst/>
              <a:ahLst/>
              <a:cxnLst/>
              <a:rect l="l" t="t" r="r" b="b"/>
              <a:pathLst>
                <a:path w="1146175" h="2214879" extrusionOk="0">
                  <a:moveTo>
                    <a:pt x="274320" y="27444"/>
                  </a:moveTo>
                  <a:lnTo>
                    <a:pt x="0" y="27444"/>
                  </a:lnTo>
                  <a:lnTo>
                    <a:pt x="0" y="2214372"/>
                  </a:lnTo>
                  <a:lnTo>
                    <a:pt x="274320" y="2214372"/>
                  </a:lnTo>
                  <a:lnTo>
                    <a:pt x="274320" y="27444"/>
                  </a:lnTo>
                  <a:close/>
                </a:path>
                <a:path w="1146175" h="2214879" extrusionOk="0">
                  <a:moveTo>
                    <a:pt x="1146048" y="0"/>
                  </a:moveTo>
                  <a:lnTo>
                    <a:pt x="873252" y="0"/>
                  </a:lnTo>
                  <a:lnTo>
                    <a:pt x="873252" y="2214372"/>
                  </a:lnTo>
                  <a:lnTo>
                    <a:pt x="1146048" y="2214372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0116312" y="1812034"/>
              <a:ext cx="1146175" cy="2524125"/>
            </a:xfrm>
            <a:custGeom>
              <a:avLst/>
              <a:gdLst/>
              <a:ahLst/>
              <a:cxnLst/>
              <a:rect l="l" t="t" r="r" b="b"/>
              <a:pathLst>
                <a:path w="1146175" h="2524125" extrusionOk="0">
                  <a:moveTo>
                    <a:pt x="274320" y="213360"/>
                  </a:moveTo>
                  <a:lnTo>
                    <a:pt x="0" y="213360"/>
                  </a:lnTo>
                  <a:lnTo>
                    <a:pt x="0" y="2523744"/>
                  </a:lnTo>
                  <a:lnTo>
                    <a:pt x="274320" y="2523744"/>
                  </a:lnTo>
                  <a:lnTo>
                    <a:pt x="274320" y="213360"/>
                  </a:lnTo>
                  <a:close/>
                </a:path>
                <a:path w="1146175" h="2524125" extrusionOk="0">
                  <a:moveTo>
                    <a:pt x="1146048" y="0"/>
                  </a:moveTo>
                  <a:lnTo>
                    <a:pt x="871728" y="0"/>
                  </a:lnTo>
                  <a:lnTo>
                    <a:pt x="871728" y="2523744"/>
                  </a:lnTo>
                  <a:lnTo>
                    <a:pt x="1146048" y="2523744"/>
                  </a:lnTo>
                  <a:lnTo>
                    <a:pt x="1146048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6626351" y="2781299"/>
              <a:ext cx="274320" cy="1554480"/>
            </a:xfrm>
            <a:custGeom>
              <a:avLst/>
              <a:gdLst/>
              <a:ahLst/>
              <a:cxnLst/>
              <a:rect l="l" t="t" r="r" b="b"/>
              <a:pathLst>
                <a:path w="274320" h="1554479" extrusionOk="0">
                  <a:moveTo>
                    <a:pt x="274320" y="0"/>
                  </a:moveTo>
                  <a:lnTo>
                    <a:pt x="0" y="0"/>
                  </a:lnTo>
                  <a:lnTo>
                    <a:pt x="0" y="1554480"/>
                  </a:lnTo>
                  <a:lnTo>
                    <a:pt x="274320" y="1554480"/>
                  </a:lnTo>
                  <a:lnTo>
                    <a:pt x="2743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964435" y="4335779"/>
              <a:ext cx="9596755" cy="55243"/>
            </a:xfrm>
            <a:custGeom>
              <a:avLst/>
              <a:gdLst/>
              <a:ahLst/>
              <a:cxnLst/>
              <a:rect l="l" t="t" r="r" b="b"/>
              <a:pathLst>
                <a:path w="9596755" h="55245" extrusionOk="0">
                  <a:moveTo>
                    <a:pt x="0" y="0"/>
                  </a:moveTo>
                  <a:lnTo>
                    <a:pt x="9596628" y="0"/>
                  </a:lnTo>
                </a:path>
                <a:path w="9596755" h="55245" extrusionOk="0">
                  <a:moveTo>
                    <a:pt x="0" y="0"/>
                  </a:moveTo>
                  <a:lnTo>
                    <a:pt x="0" y="54864"/>
                  </a:lnTo>
                </a:path>
                <a:path w="9596755" h="55245" extrusionOk="0">
                  <a:moveTo>
                    <a:pt x="873251" y="0"/>
                  </a:moveTo>
                  <a:lnTo>
                    <a:pt x="873251" y="54864"/>
                  </a:lnTo>
                </a:path>
                <a:path w="9596755" h="55245" extrusionOk="0">
                  <a:moveTo>
                    <a:pt x="1744979" y="0"/>
                  </a:moveTo>
                  <a:lnTo>
                    <a:pt x="1744979" y="54864"/>
                  </a:lnTo>
                </a:path>
                <a:path w="9596755" h="55245" extrusionOk="0">
                  <a:moveTo>
                    <a:pt x="2618231" y="0"/>
                  </a:moveTo>
                  <a:lnTo>
                    <a:pt x="2618231" y="54864"/>
                  </a:lnTo>
                </a:path>
                <a:path w="9596755" h="55245" extrusionOk="0">
                  <a:moveTo>
                    <a:pt x="3489960" y="0"/>
                  </a:moveTo>
                  <a:lnTo>
                    <a:pt x="3489960" y="54864"/>
                  </a:lnTo>
                </a:path>
                <a:path w="9596755" h="55245" extrusionOk="0">
                  <a:moveTo>
                    <a:pt x="4363212" y="0"/>
                  </a:moveTo>
                  <a:lnTo>
                    <a:pt x="4363212" y="54864"/>
                  </a:lnTo>
                </a:path>
                <a:path w="9596755" h="55245" extrusionOk="0">
                  <a:moveTo>
                    <a:pt x="5234940" y="0"/>
                  </a:moveTo>
                  <a:lnTo>
                    <a:pt x="5234940" y="54864"/>
                  </a:lnTo>
                </a:path>
                <a:path w="9596755" h="55245" extrusionOk="0">
                  <a:moveTo>
                    <a:pt x="6108192" y="0"/>
                  </a:moveTo>
                  <a:lnTo>
                    <a:pt x="6108192" y="54864"/>
                  </a:lnTo>
                </a:path>
                <a:path w="9596755" h="55245" extrusionOk="0">
                  <a:moveTo>
                    <a:pt x="6979919" y="0"/>
                  </a:moveTo>
                  <a:lnTo>
                    <a:pt x="6979919" y="54864"/>
                  </a:lnTo>
                </a:path>
                <a:path w="9596755" h="55245" extrusionOk="0">
                  <a:moveTo>
                    <a:pt x="7853171" y="0"/>
                  </a:moveTo>
                  <a:lnTo>
                    <a:pt x="7853171" y="54864"/>
                  </a:lnTo>
                </a:path>
                <a:path w="9596755" h="55245" extrusionOk="0">
                  <a:moveTo>
                    <a:pt x="8724900" y="0"/>
                  </a:moveTo>
                  <a:lnTo>
                    <a:pt x="8724900" y="54864"/>
                  </a:lnTo>
                </a:path>
                <a:path w="9596755" h="55245" extrusionOk="0">
                  <a:moveTo>
                    <a:pt x="9596628" y="0"/>
                  </a:moveTo>
                  <a:lnTo>
                    <a:pt x="9596628" y="54864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3" name="object 13"/>
          <p:cNvSpPr txBox="1"/>
          <p:nvPr/>
        </p:nvSpPr>
        <p:spPr bwMode="auto">
          <a:xfrm>
            <a:off x="2166873" y="316395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14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3039617" y="308800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71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3911853" y="3012186"/>
            <a:ext cx="4692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5">
                <a:solidFill>
                  <a:srgbClr val="404040"/>
                </a:solidFill>
                <a:latin typeface="Arial MT"/>
                <a:cs typeface="Arial MT"/>
              </a:rPr>
              <a:t>71.68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4784597" y="256527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5657215" y="2520187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43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6529577" y="2492120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73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53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7402194" y="2059305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07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274811" y="1859661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9147175" y="1831593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75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88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0019792" y="1735657"/>
            <a:ext cx="467359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25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1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10892155" y="1522602"/>
            <a:ext cx="4667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76</a:t>
            </a:r>
            <a:r>
              <a:rPr sz="1400" spc="-85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r>
              <a:rPr sz="1400" spc="10">
                <a:solidFill>
                  <a:srgbClr val="404040"/>
                </a:solidFill>
                <a:latin typeface="Arial MT"/>
                <a:cs typeface="Arial MT"/>
              </a:rPr>
              <a:t>98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1596008" y="1883764"/>
            <a:ext cx="226695" cy="255524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76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75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74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73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72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71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69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68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1596008" y="1321664"/>
            <a:ext cx="226695" cy="58801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78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  <a:defRPr/>
            </a:pPr>
            <a:r>
              <a:rPr sz="1400" spc="10">
                <a:solidFill>
                  <a:srgbClr val="585858"/>
                </a:solidFill>
                <a:latin typeface="Arial MT"/>
                <a:cs typeface="Arial MT"/>
              </a:rPr>
              <a:t>77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/>
          <a:stretch/>
        </p:blipFill>
        <p:spPr bwMode="auto">
          <a:xfrm>
            <a:off x="405307" y="4483100"/>
            <a:ext cx="7254824" cy="205902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/>
          <a:stretch/>
        </p:blipFill>
        <p:spPr bwMode="auto">
          <a:xfrm>
            <a:off x="7775193" y="4520184"/>
            <a:ext cx="3391407" cy="1180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1936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90"/>
              <a:t>Género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2805683" y="1101852"/>
            <a:ext cx="6573774" cy="495376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 bwMode="auto">
          <a:xfrm>
            <a:off x="1630253" y="2348781"/>
            <a:ext cx="448945" cy="633095"/>
            <a:chOff x="1630253" y="2348781"/>
            <a:chExt cx="448945" cy="633095"/>
          </a:xfrm>
        </p:grpSpPr>
        <p:pic>
          <p:nvPicPr>
            <p:cNvPr id="6" name="object 6"/>
            <p:cNvPicPr/>
            <p:nvPr/>
          </p:nvPicPr>
          <p:blipFill>
            <a:blip r:embed="rId4"/>
            <a:stretch/>
          </p:blipFill>
          <p:spPr bwMode="auto">
            <a:xfrm>
              <a:off x="1792197" y="2348781"/>
              <a:ext cx="185078" cy="18518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 bwMode="auto">
            <a:xfrm>
              <a:off x="1630253" y="2557109"/>
              <a:ext cx="448945" cy="424180"/>
            </a:xfrm>
            <a:custGeom>
              <a:avLst/>
              <a:gdLst/>
              <a:ahLst/>
              <a:cxnLst/>
              <a:rect l="l" t="t" r="r" b="b"/>
              <a:pathLst>
                <a:path w="448944" h="424180" extrusionOk="0">
                  <a:moveTo>
                    <a:pt x="370156" y="185180"/>
                  </a:moveTo>
                  <a:lnTo>
                    <a:pt x="138808" y="185180"/>
                  </a:lnTo>
                  <a:lnTo>
                    <a:pt x="138808" y="424155"/>
                  </a:lnTo>
                  <a:lnTo>
                    <a:pt x="370156" y="192817"/>
                  </a:lnTo>
                  <a:lnTo>
                    <a:pt x="370156" y="185180"/>
                  </a:lnTo>
                  <a:close/>
                </a:path>
                <a:path w="448944" h="424180" extrusionOk="0">
                  <a:moveTo>
                    <a:pt x="254482" y="0"/>
                  </a:moveTo>
                  <a:lnTo>
                    <a:pt x="216310" y="3182"/>
                  </a:lnTo>
                  <a:lnTo>
                    <a:pt x="178137" y="11573"/>
                  </a:lnTo>
                  <a:lnTo>
                    <a:pt x="126084" y="31827"/>
                  </a:lnTo>
                  <a:lnTo>
                    <a:pt x="80971" y="62498"/>
                  </a:lnTo>
                  <a:lnTo>
                    <a:pt x="2313" y="363416"/>
                  </a:lnTo>
                  <a:lnTo>
                    <a:pt x="2313" y="365730"/>
                  </a:lnTo>
                  <a:lnTo>
                    <a:pt x="0" y="370360"/>
                  </a:lnTo>
                  <a:lnTo>
                    <a:pt x="13591" y="407685"/>
                  </a:lnTo>
                  <a:lnTo>
                    <a:pt x="46269" y="421284"/>
                  </a:lnTo>
                  <a:lnTo>
                    <a:pt x="61271" y="418463"/>
                  </a:lnTo>
                  <a:lnTo>
                    <a:pt x="74320" y="410868"/>
                  </a:lnTo>
                  <a:lnTo>
                    <a:pt x="84333" y="399801"/>
                  </a:lnTo>
                  <a:lnTo>
                    <a:pt x="90225" y="386563"/>
                  </a:lnTo>
                  <a:lnTo>
                    <a:pt x="138808" y="185180"/>
                  </a:lnTo>
                  <a:lnTo>
                    <a:pt x="370156" y="185180"/>
                  </a:lnTo>
                  <a:lnTo>
                    <a:pt x="370156" y="182865"/>
                  </a:lnTo>
                  <a:lnTo>
                    <a:pt x="380109" y="182865"/>
                  </a:lnTo>
                  <a:lnTo>
                    <a:pt x="448625" y="114352"/>
                  </a:lnTo>
                  <a:lnTo>
                    <a:pt x="436669" y="72046"/>
                  </a:lnTo>
                  <a:lnTo>
                    <a:pt x="406304" y="44088"/>
                  </a:lnTo>
                  <a:lnTo>
                    <a:pt x="357721" y="18843"/>
                  </a:lnTo>
                  <a:lnTo>
                    <a:pt x="311741" y="5859"/>
                  </a:lnTo>
                  <a:lnTo>
                    <a:pt x="273568" y="795"/>
                  </a:lnTo>
                  <a:lnTo>
                    <a:pt x="254482" y="0"/>
                  </a:lnTo>
                  <a:close/>
                </a:path>
                <a:path w="448944" h="424180" extrusionOk="0">
                  <a:moveTo>
                    <a:pt x="380109" y="182865"/>
                  </a:moveTo>
                  <a:lnTo>
                    <a:pt x="370156" y="182865"/>
                  </a:lnTo>
                  <a:lnTo>
                    <a:pt x="372091" y="190883"/>
                  </a:lnTo>
                  <a:lnTo>
                    <a:pt x="380109" y="18286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8" name="object 8"/>
          <p:cNvSpPr txBox="1"/>
          <p:nvPr/>
        </p:nvSpPr>
        <p:spPr bwMode="auto">
          <a:xfrm>
            <a:off x="1615439" y="3619500"/>
            <a:ext cx="535305" cy="37084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50"/>
              </a:spcBef>
              <a:defRPr/>
            </a:pPr>
            <a:r>
              <a:rPr sz="1800" b="1" spc="-5">
                <a:solidFill>
                  <a:srgbClr val="691B33"/>
                </a:solidFill>
                <a:latin typeface="Calibri"/>
                <a:cs typeface="Calibri"/>
              </a:rPr>
              <a:t>335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 bwMode="auto">
          <a:xfrm>
            <a:off x="10133540" y="2414749"/>
            <a:ext cx="461645" cy="942975"/>
            <a:chOff x="10133540" y="2414749"/>
            <a:chExt cx="461645" cy="942975"/>
          </a:xfrm>
        </p:grpSpPr>
        <p:pic>
          <p:nvPicPr>
            <p:cNvPr id="10" name="object 10"/>
            <p:cNvPicPr/>
            <p:nvPr/>
          </p:nvPicPr>
          <p:blipFill>
            <a:blip r:embed="rId5"/>
            <a:stretch/>
          </p:blipFill>
          <p:spPr bwMode="auto">
            <a:xfrm>
              <a:off x="10281419" y="2414749"/>
              <a:ext cx="167509" cy="16760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 bwMode="auto">
            <a:xfrm>
              <a:off x="10133540" y="2603300"/>
              <a:ext cx="461645" cy="754379"/>
            </a:xfrm>
            <a:custGeom>
              <a:avLst/>
              <a:gdLst/>
              <a:ahLst/>
              <a:cxnLst/>
              <a:rect l="l" t="t" r="r" b="b"/>
              <a:pathLst>
                <a:path w="461645" h="754379" extrusionOk="0">
                  <a:moveTo>
                    <a:pt x="231633" y="0"/>
                  </a:moveTo>
                  <a:lnTo>
                    <a:pt x="183475" y="4190"/>
                  </a:lnTo>
                  <a:lnTo>
                    <a:pt x="136363" y="18069"/>
                  </a:lnTo>
                  <a:lnTo>
                    <a:pt x="95532" y="39805"/>
                  </a:lnTo>
                  <a:lnTo>
                    <a:pt x="1308" y="322632"/>
                  </a:lnTo>
                  <a:lnTo>
                    <a:pt x="0" y="339654"/>
                  </a:lnTo>
                  <a:lnTo>
                    <a:pt x="4972" y="355105"/>
                  </a:lnTo>
                  <a:lnTo>
                    <a:pt x="15442" y="367413"/>
                  </a:lnTo>
                  <a:lnTo>
                    <a:pt x="34810" y="377103"/>
                  </a:lnTo>
                  <a:lnTo>
                    <a:pt x="43185" y="377103"/>
                  </a:lnTo>
                  <a:lnTo>
                    <a:pt x="56763" y="374877"/>
                  </a:lnTo>
                  <a:lnTo>
                    <a:pt x="68574" y="368723"/>
                  </a:lnTo>
                  <a:lnTo>
                    <a:pt x="77636" y="359426"/>
                  </a:lnTo>
                  <a:lnTo>
                    <a:pt x="82969" y="347772"/>
                  </a:lnTo>
                  <a:lnTo>
                    <a:pt x="147879" y="127796"/>
                  </a:lnTo>
                  <a:lnTo>
                    <a:pt x="147879" y="201121"/>
                  </a:lnTo>
                  <a:lnTo>
                    <a:pt x="70406" y="460903"/>
                  </a:lnTo>
                  <a:lnTo>
                    <a:pt x="126940" y="460903"/>
                  </a:lnTo>
                  <a:lnTo>
                    <a:pt x="126940" y="754206"/>
                  </a:lnTo>
                  <a:lnTo>
                    <a:pt x="210695" y="754206"/>
                  </a:lnTo>
                  <a:lnTo>
                    <a:pt x="210695" y="460903"/>
                  </a:lnTo>
                  <a:lnTo>
                    <a:pt x="252572" y="460903"/>
                  </a:lnTo>
                  <a:lnTo>
                    <a:pt x="252572" y="754206"/>
                  </a:lnTo>
                  <a:lnTo>
                    <a:pt x="336327" y="754206"/>
                  </a:lnTo>
                  <a:lnTo>
                    <a:pt x="336327" y="460903"/>
                  </a:lnTo>
                  <a:lnTo>
                    <a:pt x="392861" y="460903"/>
                  </a:lnTo>
                  <a:lnTo>
                    <a:pt x="315388" y="201121"/>
                  </a:lnTo>
                  <a:lnTo>
                    <a:pt x="315388" y="127796"/>
                  </a:lnTo>
                  <a:lnTo>
                    <a:pt x="380298" y="347773"/>
                  </a:lnTo>
                  <a:lnTo>
                    <a:pt x="386809" y="360310"/>
                  </a:lnTo>
                  <a:lnTo>
                    <a:pt x="396264" y="369508"/>
                  </a:lnTo>
                  <a:lnTo>
                    <a:pt x="407682" y="375171"/>
                  </a:lnTo>
                  <a:lnTo>
                    <a:pt x="428457" y="377103"/>
                  </a:lnTo>
                  <a:lnTo>
                    <a:pt x="446615" y="367413"/>
                  </a:lnTo>
                  <a:lnTo>
                    <a:pt x="456462" y="355105"/>
                  </a:lnTo>
                  <a:lnTo>
                    <a:pt x="461206" y="339654"/>
                  </a:lnTo>
                  <a:lnTo>
                    <a:pt x="459865" y="322632"/>
                  </a:lnTo>
                  <a:lnTo>
                    <a:pt x="382163" y="55419"/>
                  </a:lnTo>
                  <a:lnTo>
                    <a:pt x="348105" y="28348"/>
                  </a:lnTo>
                  <a:lnTo>
                    <a:pt x="304134" y="10933"/>
                  </a:lnTo>
                  <a:lnTo>
                    <a:pt x="279792" y="4190"/>
                  </a:lnTo>
                  <a:lnTo>
                    <a:pt x="231633" y="0"/>
                  </a:lnTo>
                  <a:close/>
                </a:path>
              </a:pathLst>
            </a:custGeom>
            <a:solidFill>
              <a:srgbClr val="8496A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2" name="object 12"/>
          <p:cNvSpPr txBox="1"/>
          <p:nvPr/>
        </p:nvSpPr>
        <p:spPr bwMode="auto">
          <a:xfrm>
            <a:off x="10222738" y="3638550"/>
            <a:ext cx="373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spc="-5">
                <a:solidFill>
                  <a:srgbClr val="691B33"/>
                </a:solidFill>
                <a:latin typeface="Calibri"/>
                <a:cs typeface="Calibri"/>
              </a:rPr>
              <a:t>890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258682" y="1249806"/>
            <a:ext cx="29724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20">
                <a:latin typeface="Arial MT"/>
                <a:cs typeface="Arial MT"/>
              </a:rPr>
              <a:t>La</a:t>
            </a:r>
            <a:r>
              <a:rPr sz="1400" spc="145">
                <a:latin typeface="Arial MT"/>
                <a:cs typeface="Arial MT"/>
              </a:rPr>
              <a:t> </a:t>
            </a:r>
            <a:r>
              <a:rPr sz="1400" spc="-90">
                <a:latin typeface="Arial MT"/>
                <a:cs typeface="Arial MT"/>
              </a:rPr>
              <a:t>población registrada </a:t>
            </a:r>
            <a:r>
              <a:rPr sz="1400" spc="-110">
                <a:latin typeface="Arial MT"/>
                <a:cs typeface="Arial MT"/>
              </a:rPr>
              <a:t>para</a:t>
            </a:r>
            <a:r>
              <a:rPr sz="1400" spc="170">
                <a:latin typeface="Arial MT"/>
                <a:cs typeface="Arial MT"/>
              </a:rPr>
              <a:t> </a:t>
            </a:r>
            <a:r>
              <a:rPr sz="1400" spc="-75">
                <a:latin typeface="Arial MT"/>
                <a:cs typeface="Arial MT"/>
              </a:rPr>
              <a:t>participar </a:t>
            </a:r>
            <a:r>
              <a:rPr sz="1400" spc="-110">
                <a:latin typeface="Arial MT"/>
                <a:cs typeface="Arial MT"/>
              </a:rPr>
              <a:t>en </a:t>
            </a:r>
            <a:r>
              <a:rPr sz="1400" spc="-105">
                <a:latin typeface="Arial MT"/>
                <a:cs typeface="Arial MT"/>
              </a:rPr>
              <a:t> </a:t>
            </a:r>
            <a:r>
              <a:rPr sz="1400" spc="-85">
                <a:latin typeface="Arial MT"/>
                <a:cs typeface="Arial MT"/>
              </a:rPr>
              <a:t>el </a:t>
            </a:r>
            <a:r>
              <a:rPr sz="1400" spc="-90">
                <a:latin typeface="Arial MT"/>
                <a:cs typeface="Arial MT"/>
              </a:rPr>
              <a:t>ejercicio </a:t>
            </a:r>
            <a:r>
              <a:rPr sz="1400" spc="5">
                <a:latin typeface="Arial MT"/>
                <a:cs typeface="Arial MT"/>
              </a:rPr>
              <a:t>2021 </a:t>
            </a:r>
            <a:r>
              <a:rPr sz="1400" spc="-95">
                <a:latin typeface="Arial MT"/>
                <a:cs typeface="Arial MT"/>
              </a:rPr>
              <a:t>fue </a:t>
            </a:r>
            <a:r>
              <a:rPr sz="1400" spc="-110">
                <a:latin typeface="Arial MT"/>
                <a:cs typeface="Arial MT"/>
              </a:rPr>
              <a:t>de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 </a:t>
            </a:r>
            <a:r>
              <a:rPr sz="1400" spc="-95">
                <a:latin typeface="Arial MT"/>
                <a:cs typeface="Arial MT"/>
              </a:rPr>
              <a:t>servidores </a:t>
            </a:r>
            <a:r>
              <a:rPr sz="1400" spc="-90">
                <a:latin typeface="Arial MT"/>
                <a:cs typeface="Arial MT"/>
              </a:rPr>
              <a:t> </a:t>
            </a:r>
            <a:r>
              <a:rPr sz="1400" spc="-95">
                <a:latin typeface="Arial MT"/>
                <a:cs typeface="Arial MT"/>
              </a:rPr>
              <a:t>públicos,</a:t>
            </a:r>
            <a:r>
              <a:rPr sz="1400" spc="75">
                <a:latin typeface="Arial MT"/>
                <a:cs typeface="Arial MT"/>
              </a:rPr>
              <a:t> </a:t>
            </a:r>
            <a:r>
              <a:rPr sz="1400" spc="-90">
                <a:latin typeface="Arial MT"/>
                <a:cs typeface="Arial MT"/>
              </a:rPr>
              <a:t>siendo</a:t>
            </a:r>
            <a:r>
              <a:rPr sz="1400" spc="60">
                <a:latin typeface="Arial MT"/>
                <a:cs typeface="Arial MT"/>
              </a:rPr>
              <a:t> </a:t>
            </a:r>
            <a:r>
              <a:rPr sz="1400" spc="5">
                <a:latin typeface="Arial MT"/>
                <a:cs typeface="Arial MT"/>
              </a:rPr>
              <a:t>890</a:t>
            </a:r>
            <a:r>
              <a:rPr sz="1400" spc="355">
                <a:latin typeface="Arial MT"/>
                <a:cs typeface="Arial MT"/>
              </a:rPr>
              <a:t> </a:t>
            </a:r>
            <a:r>
              <a:rPr sz="1400" spc="-105">
                <a:latin typeface="Arial MT"/>
                <a:cs typeface="Arial MT"/>
              </a:rPr>
              <a:t>mujeres</a:t>
            </a:r>
            <a:r>
              <a:rPr sz="1400" spc="90">
                <a:latin typeface="Arial MT"/>
                <a:cs typeface="Arial MT"/>
              </a:rPr>
              <a:t> </a:t>
            </a:r>
            <a:r>
              <a:rPr sz="1400" spc="25">
                <a:latin typeface="Arial MT"/>
                <a:cs typeface="Arial MT"/>
              </a:rPr>
              <a:t>(73%)</a:t>
            </a:r>
            <a:r>
              <a:rPr sz="1400" spc="355">
                <a:latin typeface="Arial MT"/>
                <a:cs typeface="Arial MT"/>
              </a:rPr>
              <a:t> </a:t>
            </a:r>
            <a:r>
              <a:rPr sz="1400" spc="-114">
                <a:latin typeface="Arial MT"/>
                <a:cs typeface="Arial MT"/>
              </a:rPr>
              <a:t>y</a:t>
            </a:r>
            <a:endParaRPr sz="140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defRPr/>
            </a:pPr>
            <a:r>
              <a:rPr sz="1400" spc="10">
                <a:latin typeface="Arial MT"/>
                <a:cs typeface="Arial MT"/>
              </a:rPr>
              <a:t>335</a:t>
            </a:r>
            <a:r>
              <a:rPr sz="1400" spc="-15">
                <a:latin typeface="Arial MT"/>
                <a:cs typeface="Arial MT"/>
              </a:rPr>
              <a:t> </a:t>
            </a:r>
            <a:r>
              <a:rPr sz="1400" spc="-90">
                <a:latin typeface="Arial MT"/>
                <a:cs typeface="Arial MT"/>
              </a:rPr>
              <a:t>ho</a:t>
            </a:r>
            <a:r>
              <a:rPr sz="1400" spc="-125">
                <a:latin typeface="Arial MT"/>
                <a:cs typeface="Arial MT"/>
              </a:rPr>
              <a:t>m</a:t>
            </a:r>
            <a:r>
              <a:rPr sz="1400" spc="-80">
                <a:latin typeface="Arial MT"/>
                <a:cs typeface="Arial MT"/>
              </a:rPr>
              <a:t>b</a:t>
            </a:r>
            <a:r>
              <a:rPr sz="1400" spc="-90">
                <a:latin typeface="Arial MT"/>
                <a:cs typeface="Arial MT"/>
              </a:rPr>
              <a:t>r</a:t>
            </a:r>
            <a:r>
              <a:rPr sz="1400" spc="-130">
                <a:latin typeface="Arial MT"/>
                <a:cs typeface="Arial MT"/>
              </a:rPr>
              <a:t>e</a:t>
            </a:r>
            <a:r>
              <a:rPr sz="1400" spc="-114">
                <a:latin typeface="Arial MT"/>
                <a:cs typeface="Arial MT"/>
              </a:rPr>
              <a:t>s</a:t>
            </a:r>
            <a:r>
              <a:rPr sz="1400">
                <a:latin typeface="Arial MT"/>
                <a:cs typeface="Arial MT"/>
              </a:rPr>
              <a:t> </a:t>
            </a:r>
            <a:r>
              <a:rPr sz="1400" spc="114">
                <a:latin typeface="Arial MT"/>
                <a:cs typeface="Arial MT"/>
              </a:rPr>
              <a:t>(</a:t>
            </a:r>
            <a:r>
              <a:rPr sz="1400" spc="10">
                <a:latin typeface="Arial MT"/>
                <a:cs typeface="Arial MT"/>
              </a:rPr>
              <a:t>27</a:t>
            </a:r>
            <a:r>
              <a:rPr sz="1400" spc="-135">
                <a:latin typeface="Arial MT"/>
                <a:cs typeface="Arial MT"/>
              </a:rPr>
              <a:t>%</a:t>
            </a:r>
            <a:r>
              <a:rPr sz="1400" spc="114">
                <a:latin typeface="Arial MT"/>
                <a:cs typeface="Arial MT"/>
              </a:rPr>
              <a:t>)</a:t>
            </a:r>
            <a:r>
              <a:rPr sz="1400" spc="-85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325627" y="2241930"/>
            <a:ext cx="4044315" cy="20167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065" marR="5080" algn="ctr">
              <a:lnSpc>
                <a:spcPts val="4320"/>
              </a:lnSpc>
              <a:spcBef>
                <a:spcPts val="640"/>
              </a:spcBef>
              <a:defRPr/>
            </a:pPr>
            <a:r>
              <a:rPr spc="90"/>
              <a:t>Administración  </a:t>
            </a:r>
            <a:r>
              <a:rPr spc="95"/>
              <a:t>del </a:t>
            </a:r>
            <a:r>
              <a:rPr spc="150"/>
              <a:t>cambio </a:t>
            </a:r>
            <a:r>
              <a:rPr spc="155"/>
              <a:t> </a:t>
            </a:r>
            <a:r>
              <a:rPr spc="70"/>
              <a:t>estratégico</a:t>
            </a:r>
            <a:endParaRPr/>
          </a:p>
          <a:p>
            <a:pPr algn="ctr">
              <a:lnSpc>
                <a:spcPts val="2180"/>
              </a:lnSpc>
              <a:defRPr/>
            </a:pPr>
            <a:r>
              <a:rPr sz="2000" b="0" spc="-395">
                <a:latin typeface="Arial MT"/>
                <a:cs typeface="Arial MT"/>
              </a:rPr>
              <a:t>T</a:t>
            </a:r>
            <a:r>
              <a:rPr sz="2000" b="0" spc="-145">
                <a:latin typeface="Arial MT"/>
                <a:cs typeface="Arial MT"/>
              </a:rPr>
              <a:t>eorí</a:t>
            </a:r>
            <a:r>
              <a:rPr sz="2000" b="0" spc="-180">
                <a:latin typeface="Arial MT"/>
                <a:cs typeface="Arial MT"/>
              </a:rPr>
              <a:t>a</a:t>
            </a:r>
            <a:r>
              <a:rPr sz="2000" b="0" spc="-10">
                <a:latin typeface="Arial MT"/>
                <a:cs typeface="Arial MT"/>
              </a:rPr>
              <a:t> </a:t>
            </a:r>
            <a:r>
              <a:rPr sz="2000" b="0" spc="-160">
                <a:latin typeface="Arial MT"/>
                <a:cs typeface="Arial MT"/>
              </a:rPr>
              <a:t>d</a:t>
            </a:r>
            <a:r>
              <a:rPr sz="2000" b="0" spc="-155">
                <a:latin typeface="Arial MT"/>
                <a:cs typeface="Arial MT"/>
              </a:rPr>
              <a:t>e</a:t>
            </a:r>
            <a:r>
              <a:rPr sz="2000" b="0" spc="10">
                <a:latin typeface="Arial MT"/>
                <a:cs typeface="Arial MT"/>
              </a:rPr>
              <a:t> </a:t>
            </a:r>
            <a:r>
              <a:rPr sz="2000" b="0" spc="-155">
                <a:latin typeface="Arial MT"/>
                <a:cs typeface="Arial MT"/>
              </a:rPr>
              <a:t>Ti</a:t>
            </a:r>
            <a:r>
              <a:rPr sz="2000" b="0" spc="-110">
                <a:latin typeface="Arial MT"/>
                <a:cs typeface="Arial MT"/>
              </a:rPr>
              <a:t>c</a:t>
            </a:r>
            <a:r>
              <a:rPr sz="2000" b="0" spc="-155">
                <a:latin typeface="Arial MT"/>
                <a:cs typeface="Arial MT"/>
              </a:rPr>
              <a:t>h</a:t>
            </a:r>
            <a:r>
              <a:rPr sz="2000" b="0" spc="-165">
                <a:latin typeface="Arial MT"/>
                <a:cs typeface="Arial MT"/>
              </a:rPr>
              <a:t>y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/>
          <a:stretch/>
        </p:blipFill>
        <p:spPr bwMode="auto">
          <a:xfrm>
            <a:off x="4981955" y="1562100"/>
            <a:ext cx="6358128" cy="3816096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3286125" y="865758"/>
            <a:ext cx="5613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3200" spc="60"/>
              <a:t>Resultado</a:t>
            </a:r>
            <a:r>
              <a:rPr sz="3200" spc="-105"/>
              <a:t> </a:t>
            </a:r>
            <a:r>
              <a:rPr sz="3200" spc="75"/>
              <a:t>por</a:t>
            </a:r>
            <a:r>
              <a:rPr sz="3200" spc="-70"/>
              <a:t> </a:t>
            </a:r>
            <a:r>
              <a:rPr sz="3200" spc="30"/>
              <a:t>Matriz</a:t>
            </a:r>
            <a:r>
              <a:rPr sz="3200" spc="-80"/>
              <a:t> </a:t>
            </a:r>
            <a:r>
              <a:rPr sz="3200" spc="50"/>
              <a:t>Tichy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7314" y="1550797"/>
          <a:ext cx="11127740" cy="407479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2776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2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4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2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547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Misión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75057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29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Estructura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5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  <a:defRPr/>
                      </a:pPr>
                      <a:r>
                        <a:rPr sz="2000" b="1" spc="-2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Técnico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681355" marR="675005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sz="1600" spc="-120">
                          <a:latin typeface="Arial MT"/>
                          <a:cs typeface="Arial MT"/>
                        </a:rPr>
                        <a:t>Política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78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2105" indent="-241300">
                        <a:lnSpc>
                          <a:spcPct val="100000"/>
                        </a:lnSpc>
                        <a:buSzPct val="92857"/>
                        <a:buAutoNum type="arabicPeriod" startAt="79"/>
                        <a:tabLst>
                          <a:tab pos="332740" algn="l"/>
                        </a:tabLst>
                        <a:defRPr/>
                      </a:pP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usteri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ad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public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(3)</a:t>
                      </a:r>
                    </a:p>
                    <a:p>
                      <a:pPr marL="332105" indent="-241300">
                        <a:lnSpc>
                          <a:spcPct val="100000"/>
                        </a:lnSpc>
                        <a:buSzPct val="92857"/>
                        <a:buAutoNum type="arabicPeriod" startAt="79"/>
                        <a:tabLst>
                          <a:tab pos="332740" algn="l"/>
                        </a:tabLst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5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ho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Huma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(5)</a:t>
                      </a:r>
                    </a:p>
                  </a:txBody>
                  <a:tcPr marL="0" marR="0" marT="36195" marB="0">
                    <a:lnL w="12700" algn="ctr">
                      <a:solidFill>
                        <a:srgbClr val="EC7C30"/>
                      </a:solidFill>
                    </a:lnL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53670" indent="520700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4  </a:t>
                      </a:r>
                      <a:r>
                        <a:rPr sz="1600" spc="-100">
                          <a:latin typeface="Arial MT"/>
                          <a:cs typeface="Arial MT"/>
                        </a:rPr>
                        <a:t>T</a:t>
                      </a:r>
                      <a:r>
                        <a:rPr sz="160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25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ea</a:t>
                      </a:r>
                      <a:r>
                        <a:rPr sz="160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>
                          <a:latin typeface="Arial MT"/>
                          <a:cs typeface="Arial MT"/>
                        </a:rPr>
                        <a:t>po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>
                          <a:latin typeface="Arial MT"/>
                          <a:cs typeface="Arial MT"/>
                        </a:rPr>
                        <a:t>abilidad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>
                          <a:latin typeface="Arial MT"/>
                          <a:cs typeface="Arial MT"/>
                        </a:rPr>
                        <a:t>s</a:t>
                      </a:r>
                    </a:p>
                    <a:p>
                      <a:pPr marL="713740">
                        <a:lnSpc>
                          <a:spcPct val="100000"/>
                        </a:lnSpc>
                        <a:defRPr/>
                      </a:pP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 marR="277495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93.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Dis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nib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lidad</a:t>
                      </a:r>
                      <a:r>
                        <a:rPr sz="14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ecu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  materiales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(2)</a:t>
                      </a:r>
                    </a:p>
                    <a:p>
                      <a:pPr marL="92075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98.No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mat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idad</a:t>
                      </a:r>
                      <a:r>
                        <a:rPr sz="14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p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oce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(2)</a:t>
                      </a:r>
                    </a:p>
                  </a:txBody>
                  <a:tcPr marL="0" marR="0" marT="36195" marB="0"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979169" marR="971550" indent="-635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7 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P</a:t>
                      </a:r>
                      <a:r>
                        <a:rPr sz="16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30">
                          <a:latin typeface="Arial MT"/>
                          <a:cs typeface="Arial MT"/>
                        </a:rPr>
                        <a:t>f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io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naliz</a:t>
                      </a:r>
                      <a:r>
                        <a:rPr sz="160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ión  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77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 marR="358140">
                        <a:lnSpc>
                          <a:spcPct val="100000"/>
                        </a:lnSpc>
                        <a:buSzPct val="92857"/>
                        <a:buAutoNum type="arabicPeriod" startAt="83"/>
                        <a:tabLst>
                          <a:tab pos="333375" algn="l"/>
                        </a:tabLst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esi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nalizació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dministr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  pública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edera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 (5)</a:t>
                      </a:r>
                    </a:p>
                    <a:p>
                      <a:pPr marL="332740" indent="-241300">
                        <a:lnSpc>
                          <a:spcPct val="100000"/>
                        </a:lnSpc>
                        <a:buSzPct val="92857"/>
                        <a:buAutoNum type="arabicPeriod" startAt="83"/>
                        <a:tabLst>
                          <a:tab pos="333375" algn="l"/>
                        </a:tabLst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Se</a:t>
                      </a:r>
                      <a:r>
                        <a:rPr sz="1400" spc="45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icio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esi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ar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er</a:t>
                      </a:r>
                      <a:r>
                        <a:rPr sz="1400" spc="1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/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(4)</a:t>
                      </a:r>
                    </a:p>
                    <a:p>
                      <a:pPr marL="92075" marR="1116330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88.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Calidad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ida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laboral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(4)  99.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cimiento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laboral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(2)</a:t>
                      </a:r>
                    </a:p>
                  </a:txBody>
                  <a:tcPr marL="0" marR="0" marT="361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3286125" y="865758"/>
            <a:ext cx="5613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3200" spc="60"/>
              <a:t>Resultado</a:t>
            </a:r>
            <a:r>
              <a:rPr sz="3200" spc="-105"/>
              <a:t> </a:t>
            </a:r>
            <a:r>
              <a:rPr sz="3200" spc="75"/>
              <a:t>por</a:t>
            </a:r>
            <a:r>
              <a:rPr sz="3200" spc="-70"/>
              <a:t> </a:t>
            </a:r>
            <a:r>
              <a:rPr sz="3200" spc="30"/>
              <a:t>Matriz</a:t>
            </a:r>
            <a:r>
              <a:rPr sz="3200" spc="-80"/>
              <a:t> </a:t>
            </a:r>
            <a:r>
              <a:rPr sz="3200" spc="50"/>
              <a:t>Tichy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7314" y="1550797"/>
          <a:ext cx="11184255" cy="407479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2790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9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2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0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4547">
                <a:tc>
                  <a:txBody>
                    <a:bodyPr/>
                    <a:lstStyle/>
                    <a:p>
                      <a:pPr marL="158114" marR="149225" indent="584835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Herramientas </a:t>
                      </a:r>
                      <a:r>
                        <a:rPr sz="2000" b="1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890269" marR="615950" indent="-26543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rg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2000" b="1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estratégico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615315" marR="604520" indent="11430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p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5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2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2000" b="1" spc="-2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Político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494030" marR="485775" indent="371475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2 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Que lo</a:t>
                      </a:r>
                      <a:r>
                        <a:rPr sz="16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públi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fun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io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ne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925194">
                        <a:lnSpc>
                          <a:spcPct val="100000"/>
                        </a:lnSpc>
                        <a:defRPr/>
                      </a:pP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2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78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 marR="264160">
                        <a:lnSpc>
                          <a:spcPct val="100000"/>
                        </a:lnSpc>
                        <a:defRPr/>
                      </a:pPr>
                      <a:r>
                        <a:rPr sz="1400" spc="-70">
                          <a:latin typeface="Arial MT"/>
                          <a:cs typeface="Arial MT"/>
                        </a:rPr>
                        <a:t>97.Mejora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1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gestión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90">
                          <a:latin typeface="Arial MT"/>
                          <a:cs typeface="Arial MT"/>
                        </a:rPr>
                        <a:t>pública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>
                          <a:latin typeface="Arial MT"/>
                          <a:cs typeface="Arial MT"/>
                        </a:rPr>
                        <a:t>(2) </a:t>
                      </a:r>
                      <a:r>
                        <a:rPr sz="1400" spc="-37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85.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rans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enci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mba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  </a:t>
                      </a:r>
                      <a:r>
                        <a:rPr sz="1400" spc="-80">
                          <a:latin typeface="Arial MT"/>
                          <a:cs typeface="Arial MT"/>
                        </a:rPr>
                        <a:t>corrupción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>
                          <a:latin typeface="Arial MT"/>
                          <a:cs typeface="Arial MT"/>
                        </a:rPr>
                        <a:t>(3)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L w="12700" algn="ctr">
                      <a:solidFill>
                        <a:srgbClr val="EC7C30"/>
                      </a:solidFill>
                    </a:lnL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42570" marR="237490" indent="554355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5  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Igualda</a:t>
                      </a:r>
                      <a:r>
                        <a:rPr sz="1600">
                          <a:latin typeface="Arial MT"/>
                          <a:cs typeface="Arial MT"/>
                        </a:rPr>
                        <a:t>d</a:t>
                      </a:r>
                      <a:r>
                        <a:rPr sz="16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y</a:t>
                      </a:r>
                      <a:r>
                        <a:rPr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>
                          <a:latin typeface="Arial MT"/>
                          <a:cs typeface="Arial MT"/>
                        </a:rPr>
                        <a:t>o 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rimi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>
                          <a:latin typeface="Arial MT"/>
                          <a:cs typeface="Arial MT"/>
                        </a:rPr>
                        <a:t>ación</a:t>
                      </a:r>
                    </a:p>
                    <a:p>
                      <a:pPr marL="829310">
                        <a:lnSpc>
                          <a:spcPct val="100000"/>
                        </a:lnSpc>
                        <a:defRPr/>
                      </a:pP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45"/>
                        </a:spcBef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 marR="124460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81.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gu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aldad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Gé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ne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6</a:t>
                      </a:r>
                      <a:r>
                        <a:rPr sz="1400">
                          <a:latin typeface="Arial MT"/>
                          <a:cs typeface="Arial MT"/>
                        </a:rPr>
                        <a:t>)  82.I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gu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aldad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discri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minaci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(6)</a:t>
                      </a:r>
                    </a:p>
                  </a:txBody>
                  <a:tcPr marL="0" marR="0" marT="36195" marB="0"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332740" marR="276225" indent="582295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14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400" b="1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2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te</a:t>
                      </a:r>
                      <a:r>
                        <a:rPr sz="14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5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8 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Eme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enci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nitari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VID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19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 spc="-1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400" b="1" spc="-4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75</a:t>
                      </a:r>
                      <a:r>
                        <a:rPr sz="14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00" b="1" spc="-2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4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2075" marR="1455420">
                        <a:lnSpc>
                          <a:spcPct val="100000"/>
                        </a:lnSpc>
                        <a:spcBef>
                          <a:spcPts val="1125"/>
                        </a:spcBef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 </a:t>
                      </a:r>
                      <a:r>
                        <a:rPr sz="1400" spc="-9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92.C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VI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-</a:t>
                      </a:r>
                      <a:r>
                        <a:rPr sz="1400">
                          <a:latin typeface="Arial MT"/>
                          <a:cs typeface="Arial MT"/>
                        </a:rPr>
                        <a:t>19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(6)</a:t>
                      </a:r>
                    </a:p>
                    <a:p>
                      <a:pPr marL="92075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100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.</a:t>
                      </a:r>
                      <a:r>
                        <a:rPr sz="1400" spc="-114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ra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b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ajo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dist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nci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(6)</a:t>
                      </a:r>
                    </a:p>
                  </a:txBody>
                  <a:tcPr marL="0" marR="0" marT="3746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3286125" y="865758"/>
            <a:ext cx="56134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3200" spc="60"/>
              <a:t>Resultado</a:t>
            </a:r>
            <a:r>
              <a:rPr sz="3200" spc="-105"/>
              <a:t> </a:t>
            </a:r>
            <a:r>
              <a:rPr sz="3200" spc="75"/>
              <a:t>por</a:t>
            </a:r>
            <a:r>
              <a:rPr sz="3200" spc="-70"/>
              <a:t> </a:t>
            </a:r>
            <a:r>
              <a:rPr sz="3200" spc="30"/>
              <a:t>Matriz</a:t>
            </a:r>
            <a:r>
              <a:rPr sz="3200" spc="-80"/>
              <a:t> </a:t>
            </a:r>
            <a:r>
              <a:rPr sz="3200" spc="50"/>
              <a:t>Tichy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7314" y="1550797"/>
          <a:ext cx="11271250" cy="398462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281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2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68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39">
                <a:tc>
                  <a:txBody>
                    <a:bodyPr/>
                    <a:lstStyle/>
                    <a:p>
                      <a:pPr marL="169545" marR="160020" indent="58547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Herramientas </a:t>
                      </a:r>
                      <a:r>
                        <a:rPr sz="2000" b="1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dm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2000" b="1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902335" marR="627380" indent="-26670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rg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 spc="-3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20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  </a:t>
                      </a:r>
                      <a:r>
                        <a:rPr sz="2000" b="1" spc="-2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estratégico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2000" b="1" spc="-7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nt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20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840105">
                        <a:lnSpc>
                          <a:spcPct val="100000"/>
                        </a:lnSpc>
                        <a:spcBef>
                          <a:spcPts val="259"/>
                        </a:spcBef>
                        <a:defRPr/>
                      </a:pPr>
                      <a:r>
                        <a:rPr sz="2000" b="1" spc="-254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Personas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3019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07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defRPr/>
                      </a:pPr>
                      <a:r>
                        <a:rPr sz="2000" b="1" spc="-229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Cultura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EC7C30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sz="1600" spc="-1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ultura</a:t>
                      </a:r>
                      <a:r>
                        <a:rPr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ga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izacional</a:t>
                      </a:r>
                    </a:p>
                    <a:p>
                      <a:pPr marL="1905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78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 marR="558800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94.I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tidad</a:t>
                      </a:r>
                      <a:r>
                        <a:rPr sz="14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nstituci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  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alo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(4)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96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.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L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eraz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g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posit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v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(4)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87.B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nc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fa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ilia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(4)</a:t>
                      </a:r>
                    </a:p>
                  </a:txBody>
                  <a:tcPr marL="0" marR="0" marT="36195" marB="0">
                    <a:lnL w="12700" algn="ctr">
                      <a:solidFill>
                        <a:srgbClr val="EC7C30"/>
                      </a:solidFill>
                    </a:lnL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6305" marR="909319" indent="22860" algn="just">
                        <a:lnSpc>
                          <a:spcPct val="100099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6  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Co</a:t>
                      </a:r>
                      <a:r>
                        <a:rPr sz="1600" spc="-10">
                          <a:latin typeface="Calibri"/>
                          <a:cs typeface="Calibri"/>
                        </a:rPr>
                        <a:t>m</a:t>
                      </a:r>
                      <a:r>
                        <a:rPr sz="1600" spc="-5">
                          <a:latin typeface="Calibri"/>
                          <a:cs typeface="Calibri"/>
                        </a:rPr>
                        <a:t>un</a:t>
                      </a:r>
                      <a:r>
                        <a:rPr sz="1600">
                          <a:latin typeface="Calibri"/>
                          <a:cs typeface="Calibri"/>
                        </a:rPr>
                        <a:t>i</a:t>
                      </a:r>
                      <a:r>
                        <a:rPr sz="1600" spc="-20">
                          <a:latin typeface="Calibri"/>
                          <a:cs typeface="Calibri"/>
                        </a:rPr>
                        <a:t>c</a:t>
                      </a:r>
                      <a:r>
                        <a:rPr sz="1600">
                          <a:latin typeface="Calibri"/>
                          <a:cs typeface="Calibri"/>
                        </a:rPr>
                        <a:t>ación  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73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1535"/>
                        </a:spcBef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075" marR="255904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86.</a:t>
                      </a:r>
                      <a:r>
                        <a:rPr sz="1400" spc="4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plic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eficiente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m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ent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ecu</a:t>
                      </a:r>
                      <a:r>
                        <a:rPr sz="14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 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las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tec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nol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gía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s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i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f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>
                          <a:latin typeface="Arial MT"/>
                          <a:cs typeface="Arial MT"/>
                        </a:rPr>
                        <a:t>maci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  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municaci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(3)</a:t>
                      </a:r>
                    </a:p>
                    <a:p>
                      <a:pPr marL="92075" marR="12700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90.Colab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5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equip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(2)  91.Comu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ic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ción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(2)</a:t>
                      </a:r>
                    </a:p>
                    <a:p>
                      <a:pPr marL="92075" marR="615950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95.Impac</a:t>
                      </a:r>
                      <a:r>
                        <a:rPr sz="1400" spc="-1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4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400">
                          <a:latin typeface="Arial MT"/>
                          <a:cs typeface="Arial MT"/>
                        </a:rPr>
                        <a:t>e la</a:t>
                      </a:r>
                      <a:r>
                        <a:rPr sz="14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encues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e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mi  </a:t>
                      </a:r>
                      <a:r>
                        <a:rPr sz="1400" spc="-70">
                          <a:latin typeface="Arial MT"/>
                          <a:cs typeface="Arial MT"/>
                        </a:rPr>
                        <a:t>institución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80">
                          <a:latin typeface="Arial MT"/>
                          <a:cs typeface="Arial MT"/>
                        </a:rPr>
                        <a:t>(2)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6195" marB="0"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459740" marR="394970" indent="-57150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defRPr/>
                      </a:pP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ua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1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spc="-10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5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5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>
                          <a:solidFill>
                            <a:srgbClr val="EC7C30"/>
                          </a:solidFill>
                          <a:latin typeface="Arial"/>
                          <a:cs typeface="Arial"/>
                        </a:rPr>
                        <a:t>9 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Se</a:t>
                      </a:r>
                      <a:r>
                        <a:rPr sz="1600" spc="55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>
                          <a:latin typeface="Arial MT"/>
                          <a:cs typeface="Arial MT"/>
                        </a:rPr>
                        <a:t>vi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io</a:t>
                      </a:r>
                      <a:r>
                        <a:rPr sz="16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>
                          <a:latin typeface="Arial MT"/>
                          <a:cs typeface="Arial MT"/>
                        </a:rPr>
                        <a:t>la</a:t>
                      </a:r>
                      <a:r>
                        <a:rPr sz="16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>
                          <a:latin typeface="Arial MT"/>
                          <a:cs typeface="Arial MT"/>
                        </a:rPr>
                        <a:t>o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spc="-1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-5">
                          <a:latin typeface="Arial MT"/>
                          <a:cs typeface="Arial MT"/>
                        </a:rPr>
                        <a:t>dad  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ndi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600" b="1" spc="-4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80</a:t>
                      </a:r>
                      <a:r>
                        <a:rPr sz="1600" b="1" spc="5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600" b="1" spc="-10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600" b="1">
                          <a:solidFill>
                            <a:srgbClr val="385622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  <a:defRPr/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defRPr/>
                      </a:pPr>
                      <a:r>
                        <a:rPr sz="1400" spc="-100">
                          <a:latin typeface="Arial MT"/>
                          <a:cs typeface="Arial MT"/>
                        </a:rPr>
                        <a:t>Factores: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2710" marR="498475">
                        <a:lnSpc>
                          <a:spcPct val="100000"/>
                        </a:lnSpc>
                        <a:defRPr/>
                      </a:pPr>
                      <a:r>
                        <a:rPr sz="1400">
                          <a:latin typeface="Arial MT"/>
                          <a:cs typeface="Arial MT"/>
                        </a:rPr>
                        <a:t>89.Calidad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y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orie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>
                          <a:latin typeface="Arial MT"/>
                          <a:cs typeface="Arial MT"/>
                        </a:rPr>
                        <a:t>t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>
                          <a:latin typeface="Arial MT"/>
                          <a:cs typeface="Arial MT"/>
                        </a:rPr>
                        <a:t>ci</a:t>
                      </a:r>
                      <a:r>
                        <a:rPr sz="1400" spc="5">
                          <a:latin typeface="Arial MT"/>
                          <a:cs typeface="Arial MT"/>
                        </a:rPr>
                        <a:t>ó</a:t>
                      </a:r>
                      <a:r>
                        <a:rPr sz="1400">
                          <a:latin typeface="Arial MT"/>
                          <a:cs typeface="Arial MT"/>
                        </a:rPr>
                        <a:t>n</a:t>
                      </a:r>
                      <a:r>
                        <a:rPr sz="14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la  ciudadanía</a:t>
                      </a:r>
                      <a:r>
                        <a:rPr sz="14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>
                          <a:latin typeface="Arial MT"/>
                          <a:cs typeface="Arial MT"/>
                        </a:rPr>
                        <a:t>(5)</a:t>
                      </a:r>
                    </a:p>
                  </a:txBody>
                  <a:tcPr marL="0" marR="0" marT="36195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EC7C30"/>
                      </a:solidFill>
                    </a:lnR>
                    <a:lnT w="12700" algn="ctr">
                      <a:solidFill>
                        <a:srgbClr val="EC7C30"/>
                      </a:solidFill>
                    </a:lnT>
                    <a:lnB w="12700" algn="ctr">
                      <a:solidFill>
                        <a:srgbClr val="EC7C3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0369" y="975486"/>
          <a:ext cx="10788015" cy="568071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132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9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42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2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95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6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Cuadrante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mb</a:t>
                      </a:r>
                      <a:r>
                        <a:rPr sz="1400" b="1" spc="-3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2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Factores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564515" marR="338455" indent="-218440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400" b="1" spc="-4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ob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4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  </a:t>
                      </a:r>
                      <a:r>
                        <a:rPr sz="1400" b="1" spc="-15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cuadrante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35C4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90"/>
                        </a:spcBef>
                        <a:defRPr/>
                      </a:pPr>
                      <a:r>
                        <a:rPr sz="1400" b="1" spc="-15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Índice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  <a:defRPr/>
                      </a:pP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400" b="1" spc="-4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ns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</a:t>
                      </a:r>
                      <a:r>
                        <a:rPr sz="1400" b="1" spc="-15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400" b="1" spc="-1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400" b="1" spc="-2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ó</a:t>
                      </a:r>
                      <a:r>
                        <a:rPr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6830" marB="0">
                    <a:lnL w="12700" algn="ctr">
                      <a:solidFill>
                        <a:srgbClr val="FFFFFF"/>
                      </a:solidFill>
                    </a:lnL>
                    <a:lnR w="12700" algn="ctr">
                      <a:solidFill>
                        <a:srgbClr val="FFFFFF"/>
                      </a:solidFill>
                    </a:lnR>
                    <a:lnT w="12700" algn="ctr">
                      <a:solidFill>
                        <a:srgbClr val="FFFFFF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235C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spc="-3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olítica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 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obie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no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9580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spc="1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>
                          <a:latin typeface="Arial MT"/>
                          <a:cs typeface="Arial MT"/>
                        </a:rPr>
                        <a:t>usteridad 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publicana  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os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h</a:t>
                      </a:r>
                      <a:r>
                        <a:rPr sz="1200">
                          <a:latin typeface="Arial MT"/>
                          <a:cs typeface="Arial MT"/>
                        </a:rPr>
                        <a:t>u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os</a:t>
                      </a: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83.11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78.72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Que lo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público funcione</a:t>
                      </a: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946785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Mejora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 la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stión pública  </a:t>
                      </a:r>
                      <a:r>
                        <a:rPr sz="1200" spc="-85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>
                          <a:latin typeface="Arial MT"/>
                          <a:cs typeface="Arial MT"/>
                        </a:rPr>
                        <a:t>ranspa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ncia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combate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 la co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upción</a:t>
                      </a: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83.20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78.07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Cultura o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gan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z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acional</a:t>
                      </a: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95705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ntidad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con la i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stitución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valo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es  </a:t>
                      </a:r>
                      <a:r>
                        <a:rPr sz="1200" spc="-75">
                          <a:latin typeface="Arial MT"/>
                          <a:cs typeface="Arial MT"/>
                        </a:rPr>
                        <a:t>Liderazgo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65">
                          <a:latin typeface="Arial MT"/>
                          <a:cs typeface="Arial MT"/>
                        </a:rPr>
                        <a:t>positivo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Bala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ce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trabajo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-</a:t>
                      </a:r>
                      <a:r>
                        <a:rPr sz="1200">
                          <a:latin typeface="Arial MT"/>
                          <a:cs typeface="Arial MT"/>
                        </a:rPr>
                        <a:t>familia</a:t>
                      </a: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82.27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78.69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75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ea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sponsabilida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des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82445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ispo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ibili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ad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cu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sos  </a:t>
                      </a:r>
                      <a:r>
                        <a:rPr sz="1200" spc="-80">
                          <a:latin typeface="Arial MT"/>
                          <a:cs typeface="Arial MT"/>
                        </a:rPr>
                        <a:t>materiales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at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vidad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p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oc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sos</a:t>
                      </a: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79.78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75.28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5">
                          <a:latin typeface="Arial MT"/>
                          <a:cs typeface="Arial MT"/>
                        </a:rPr>
                        <a:t>Igu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aldad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cri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min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ación</a:t>
                      </a: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666239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>
                          <a:latin typeface="Arial MT"/>
                          <a:cs typeface="Arial MT"/>
                        </a:rPr>
                        <a:t>gual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gé</a:t>
                      </a:r>
                      <a:r>
                        <a:rPr sz="120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   </a:t>
                      </a:r>
                      <a:r>
                        <a:rPr sz="1200" spc="-90">
                          <a:latin typeface="Arial MT"/>
                          <a:cs typeface="Arial MT"/>
                        </a:rPr>
                        <a:t>Igualdad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0">
                          <a:latin typeface="Arial MT"/>
                          <a:cs typeface="Arial MT"/>
                        </a:rPr>
                        <a:t>y</a:t>
                      </a:r>
                      <a:r>
                        <a:rPr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75">
                          <a:latin typeface="Arial MT"/>
                          <a:cs typeface="Arial MT"/>
                        </a:rPr>
                        <a:t>no</a:t>
                      </a:r>
                      <a:r>
                        <a:rPr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0">
                          <a:latin typeface="Arial MT"/>
                          <a:cs typeface="Arial MT"/>
                        </a:rPr>
                        <a:t>discriminación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78.44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75.55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95">
                          <a:latin typeface="Arial MT"/>
                          <a:cs typeface="Arial MT"/>
                        </a:rPr>
                        <a:t>Comunicación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75895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80">
                          <a:latin typeface="Arial MT"/>
                          <a:cs typeface="Arial MT"/>
                        </a:rPr>
                        <a:t>Aplicar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75">
                          <a:latin typeface="Arial MT"/>
                          <a:cs typeface="Arial MT"/>
                        </a:rPr>
                        <a:t>eficientemente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70">
                          <a:latin typeface="Arial MT"/>
                          <a:cs typeface="Arial MT"/>
                        </a:rPr>
                        <a:t>los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5">
                          <a:latin typeface="Arial MT"/>
                          <a:cs typeface="Arial MT"/>
                        </a:rPr>
                        <a:t>recursos</a:t>
                      </a:r>
                      <a:r>
                        <a:rPr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0">
                          <a:latin typeface="Arial MT"/>
                          <a:cs typeface="Arial MT"/>
                        </a:rPr>
                        <a:t>las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0">
                          <a:latin typeface="Arial MT"/>
                          <a:cs typeface="Arial MT"/>
                        </a:rPr>
                        <a:t>tecnologías </a:t>
                      </a:r>
                      <a:r>
                        <a:rPr sz="1200" spc="-3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in</a:t>
                      </a:r>
                      <a:r>
                        <a:rPr sz="1200" spc="-25">
                          <a:latin typeface="Arial MT"/>
                          <a:cs typeface="Arial MT"/>
                        </a:rPr>
                        <a:t>f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ación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comunicación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(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TIC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s)</a:t>
                      </a:r>
                    </a:p>
                    <a:p>
                      <a:pPr marL="91440" marR="1383030">
                        <a:lnSpc>
                          <a:spcPct val="100000"/>
                        </a:lnSpc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Colaboración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trabajo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eq</a:t>
                      </a:r>
                      <a:r>
                        <a:rPr sz="1200">
                          <a:latin typeface="Arial MT"/>
                          <a:cs typeface="Arial MT"/>
                        </a:rPr>
                        <a:t>uipo  </a:t>
                      </a:r>
                      <a:r>
                        <a:rPr sz="1200" spc="-95">
                          <a:latin typeface="Arial MT"/>
                          <a:cs typeface="Arial MT"/>
                        </a:rPr>
                        <a:t>Comunicación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78.72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73.81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80">
                          <a:latin typeface="Arial MT"/>
                          <a:cs typeface="Arial MT"/>
                        </a:rPr>
                        <a:t>Profesionalización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spc="-80">
                          <a:latin typeface="Arial MT"/>
                          <a:cs typeface="Arial MT"/>
                        </a:rPr>
                        <a:t>Profesionalización</a:t>
                      </a:r>
                      <a:r>
                        <a:rPr sz="12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>
                          <a:latin typeface="Arial MT"/>
                          <a:cs typeface="Arial MT"/>
                        </a:rPr>
                        <a:t>de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0">
                          <a:latin typeface="Arial MT"/>
                          <a:cs typeface="Arial MT"/>
                        </a:rPr>
                        <a:t>la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80">
                          <a:latin typeface="Arial MT"/>
                          <a:cs typeface="Arial MT"/>
                        </a:rPr>
                        <a:t>Administración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5">
                          <a:latin typeface="Arial MT"/>
                          <a:cs typeface="Arial MT"/>
                        </a:rPr>
                        <a:t>Pública</a:t>
                      </a:r>
                      <a:r>
                        <a:rPr sz="120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90">
                          <a:latin typeface="Arial MT"/>
                          <a:cs typeface="Arial MT"/>
                        </a:rPr>
                        <a:t>Federal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4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vicio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P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f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es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ional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 Ca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2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era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Calidad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vida laboral</a:t>
                      </a: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81.25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77.29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Eme</a:t>
                      </a:r>
                      <a:r>
                        <a:rPr sz="1200" spc="-15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en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cia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sa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nitari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O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VI</a:t>
                      </a:r>
                      <a:r>
                        <a:rPr sz="1200" spc="10">
                          <a:latin typeface="Arial MT"/>
                          <a:cs typeface="Arial MT"/>
                        </a:rPr>
                        <a:t>D</a:t>
                      </a:r>
                      <a:r>
                        <a:rPr sz="1200" spc="-5">
                          <a:latin typeface="Arial MT"/>
                          <a:cs typeface="Arial MT"/>
                        </a:rPr>
                        <a:t>-19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spc="-95">
                          <a:latin typeface="Arial MT"/>
                          <a:cs typeface="Arial MT"/>
                        </a:rPr>
                        <a:t>COVID-19</a:t>
                      </a:r>
                      <a:endParaRPr sz="12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defRPr/>
                      </a:pPr>
                      <a:r>
                        <a:rPr sz="1200" spc="-85"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>
                          <a:latin typeface="Arial MT"/>
                          <a:cs typeface="Arial MT"/>
                        </a:rPr>
                        <a:t>rabajo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 distancia</a:t>
                      </a: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79.69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75.46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3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spc="-105">
                          <a:latin typeface="Arial MT"/>
                          <a:cs typeface="Arial MT"/>
                        </a:rPr>
                        <a:t>C9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Se</a:t>
                      </a:r>
                      <a:r>
                        <a:rPr sz="1200" spc="40">
                          <a:latin typeface="Arial MT"/>
                          <a:cs typeface="Arial MT"/>
                        </a:rPr>
                        <a:t>r</a:t>
                      </a:r>
                      <a:r>
                        <a:rPr sz="1200">
                          <a:latin typeface="Arial MT"/>
                          <a:cs typeface="Arial MT"/>
                        </a:rPr>
                        <a:t>vicio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 la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so</a:t>
                      </a:r>
                      <a:r>
                        <a:rPr sz="1200" spc="5">
                          <a:latin typeface="Arial MT"/>
                          <a:cs typeface="Arial MT"/>
                        </a:rPr>
                        <a:t>c</a:t>
                      </a:r>
                      <a:r>
                        <a:rPr sz="1200">
                          <a:latin typeface="Arial MT"/>
                          <a:cs typeface="Arial MT"/>
                        </a:rPr>
                        <a:t>iedad</a:t>
                      </a: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>
                          <a:latin typeface="Arial MT"/>
                          <a:cs typeface="Arial MT"/>
                        </a:rPr>
                        <a:t>Calidad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y orientación</a:t>
                      </a:r>
                      <a:r>
                        <a:rPr sz="12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>
                          <a:latin typeface="Arial MT"/>
                          <a:cs typeface="Arial MT"/>
                        </a:rPr>
                        <a:t>a la ciudadanía</a:t>
                      </a: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b="1" spc="-15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82.97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9"/>
                        </a:spcBef>
                        <a:defRPr/>
                      </a:pPr>
                      <a:r>
                        <a:rPr sz="1200" b="1" spc="-15">
                          <a:solidFill>
                            <a:srgbClr val="691B30"/>
                          </a:solidFill>
                          <a:latin typeface="Arial"/>
                          <a:cs typeface="Arial"/>
                        </a:rPr>
                        <a:t>80.75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0"/>
            <a:ext cx="11893550" cy="6858000"/>
            <a:chOff x="0" y="0"/>
            <a:chExt cx="11893550" cy="6858000"/>
          </a:xfrm>
        </p:grpSpPr>
        <p:sp>
          <p:nvSpPr>
            <p:cNvPr id="3" name="object 3"/>
            <p:cNvSpPr/>
            <p:nvPr/>
          </p:nvSpPr>
          <p:spPr bwMode="auto">
            <a:xfrm>
              <a:off x="1132332" y="952500"/>
              <a:ext cx="9927590" cy="4676140"/>
            </a:xfrm>
            <a:custGeom>
              <a:avLst/>
              <a:gdLst/>
              <a:ahLst/>
              <a:cxnLst/>
              <a:rect l="l" t="t" r="r" b="b"/>
              <a:pathLst>
                <a:path w="9927590" h="4676140" extrusionOk="0">
                  <a:moveTo>
                    <a:pt x="9927336" y="0"/>
                  </a:moveTo>
                  <a:lnTo>
                    <a:pt x="0" y="0"/>
                  </a:lnTo>
                  <a:lnTo>
                    <a:pt x="0" y="4675632"/>
                  </a:lnTo>
                  <a:lnTo>
                    <a:pt x="9927336" y="4675632"/>
                  </a:lnTo>
                  <a:lnTo>
                    <a:pt x="9927336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4990909" y="3235261"/>
              <a:ext cx="434720" cy="42862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 bwMode="auto">
            <a:xfrm>
              <a:off x="3503675" y="1723644"/>
              <a:ext cx="3409315" cy="3359150"/>
            </a:xfrm>
            <a:custGeom>
              <a:avLst/>
              <a:gdLst/>
              <a:ahLst/>
              <a:cxnLst/>
              <a:rect l="l" t="t" r="r" b="b"/>
              <a:pathLst>
                <a:path w="3409315" h="3359150" extrusionOk="0">
                  <a:moveTo>
                    <a:pt x="1703832" y="1299971"/>
                  </a:moveTo>
                  <a:lnTo>
                    <a:pt x="1982724" y="1400555"/>
                  </a:lnTo>
                </a:path>
                <a:path w="3409315" h="3359150" extrusionOk="0">
                  <a:moveTo>
                    <a:pt x="1982724" y="1400555"/>
                  </a:moveTo>
                  <a:lnTo>
                    <a:pt x="2130552" y="1656588"/>
                  </a:lnTo>
                </a:path>
                <a:path w="3409315" h="3359150" extrusionOk="0">
                  <a:moveTo>
                    <a:pt x="2130552" y="1656588"/>
                  </a:moveTo>
                  <a:lnTo>
                    <a:pt x="2078736" y="1949195"/>
                  </a:lnTo>
                </a:path>
                <a:path w="3409315" h="3359150" extrusionOk="0">
                  <a:moveTo>
                    <a:pt x="2078736" y="1949195"/>
                  </a:moveTo>
                  <a:lnTo>
                    <a:pt x="1853184" y="2138172"/>
                  </a:lnTo>
                </a:path>
                <a:path w="3409315" h="3359150" extrusionOk="0">
                  <a:moveTo>
                    <a:pt x="1853184" y="2138172"/>
                  </a:moveTo>
                  <a:lnTo>
                    <a:pt x="1556003" y="2138172"/>
                  </a:lnTo>
                </a:path>
                <a:path w="3409315" h="3359150" extrusionOk="0">
                  <a:moveTo>
                    <a:pt x="1556003" y="2138172"/>
                  </a:moveTo>
                  <a:lnTo>
                    <a:pt x="1330452" y="1949195"/>
                  </a:lnTo>
                </a:path>
                <a:path w="3409315" h="3359150" extrusionOk="0">
                  <a:moveTo>
                    <a:pt x="1330452" y="1949195"/>
                  </a:moveTo>
                  <a:lnTo>
                    <a:pt x="1278636" y="1656588"/>
                  </a:lnTo>
                </a:path>
                <a:path w="3409315" h="3359150" extrusionOk="0">
                  <a:moveTo>
                    <a:pt x="1278636" y="1656588"/>
                  </a:moveTo>
                  <a:lnTo>
                    <a:pt x="1426464" y="1400555"/>
                  </a:lnTo>
                </a:path>
                <a:path w="3409315" h="3359150" extrusionOk="0">
                  <a:moveTo>
                    <a:pt x="1426464" y="1400555"/>
                  </a:moveTo>
                  <a:lnTo>
                    <a:pt x="1703832" y="1299971"/>
                  </a:lnTo>
                </a:path>
                <a:path w="3409315" h="3359150" extrusionOk="0">
                  <a:moveTo>
                    <a:pt x="1703832" y="1083564"/>
                  </a:moveTo>
                  <a:lnTo>
                    <a:pt x="2121408" y="1234439"/>
                  </a:lnTo>
                </a:path>
                <a:path w="3409315" h="3359150" extrusionOk="0">
                  <a:moveTo>
                    <a:pt x="2121408" y="1234439"/>
                  </a:moveTo>
                  <a:lnTo>
                    <a:pt x="2343912" y="1620011"/>
                  </a:lnTo>
                </a:path>
                <a:path w="3409315" h="3359150" extrusionOk="0">
                  <a:moveTo>
                    <a:pt x="2343912" y="1620011"/>
                  </a:moveTo>
                  <a:lnTo>
                    <a:pt x="2266188" y="2057399"/>
                  </a:lnTo>
                </a:path>
                <a:path w="3409315" h="3359150" extrusionOk="0">
                  <a:moveTo>
                    <a:pt x="2266188" y="2057399"/>
                  </a:moveTo>
                  <a:lnTo>
                    <a:pt x="1926336" y="2342387"/>
                  </a:lnTo>
                </a:path>
                <a:path w="3409315" h="3359150" extrusionOk="0">
                  <a:moveTo>
                    <a:pt x="1926336" y="2342387"/>
                  </a:moveTo>
                  <a:lnTo>
                    <a:pt x="1482852" y="2342387"/>
                  </a:lnTo>
                </a:path>
                <a:path w="3409315" h="3359150" extrusionOk="0">
                  <a:moveTo>
                    <a:pt x="1482852" y="2342387"/>
                  </a:moveTo>
                  <a:lnTo>
                    <a:pt x="1143000" y="2057399"/>
                  </a:lnTo>
                </a:path>
                <a:path w="3409315" h="3359150" extrusionOk="0">
                  <a:moveTo>
                    <a:pt x="1143000" y="2057399"/>
                  </a:moveTo>
                  <a:lnTo>
                    <a:pt x="1065276" y="1620011"/>
                  </a:lnTo>
                </a:path>
                <a:path w="3409315" h="3359150" extrusionOk="0">
                  <a:moveTo>
                    <a:pt x="1065276" y="1620011"/>
                  </a:moveTo>
                  <a:lnTo>
                    <a:pt x="1287779" y="1234439"/>
                  </a:lnTo>
                </a:path>
                <a:path w="3409315" h="3359150" extrusionOk="0">
                  <a:moveTo>
                    <a:pt x="1287779" y="1234439"/>
                  </a:moveTo>
                  <a:lnTo>
                    <a:pt x="1703832" y="1083564"/>
                  </a:lnTo>
                </a:path>
                <a:path w="3409315" h="3359150" extrusionOk="0">
                  <a:moveTo>
                    <a:pt x="1703832" y="867155"/>
                  </a:moveTo>
                  <a:lnTo>
                    <a:pt x="2261616" y="1068323"/>
                  </a:lnTo>
                </a:path>
                <a:path w="3409315" h="3359150" extrusionOk="0">
                  <a:moveTo>
                    <a:pt x="2261616" y="1068323"/>
                  </a:moveTo>
                  <a:lnTo>
                    <a:pt x="2557272" y="1581911"/>
                  </a:lnTo>
                </a:path>
                <a:path w="3409315" h="3359150" extrusionOk="0">
                  <a:moveTo>
                    <a:pt x="2557272" y="1581911"/>
                  </a:moveTo>
                  <a:lnTo>
                    <a:pt x="2453640" y="2165604"/>
                  </a:lnTo>
                </a:path>
                <a:path w="3409315" h="3359150" extrusionOk="0">
                  <a:moveTo>
                    <a:pt x="2453640" y="2165604"/>
                  </a:moveTo>
                  <a:lnTo>
                    <a:pt x="2001012" y="2545079"/>
                  </a:lnTo>
                </a:path>
                <a:path w="3409315" h="3359150" extrusionOk="0">
                  <a:moveTo>
                    <a:pt x="2001012" y="2545079"/>
                  </a:moveTo>
                  <a:lnTo>
                    <a:pt x="1408176" y="2545079"/>
                  </a:lnTo>
                </a:path>
                <a:path w="3409315" h="3359150" extrusionOk="0">
                  <a:moveTo>
                    <a:pt x="1408176" y="2545079"/>
                  </a:moveTo>
                  <a:lnTo>
                    <a:pt x="955548" y="2165604"/>
                  </a:lnTo>
                </a:path>
                <a:path w="3409315" h="3359150" extrusionOk="0">
                  <a:moveTo>
                    <a:pt x="955548" y="2165604"/>
                  </a:moveTo>
                  <a:lnTo>
                    <a:pt x="851915" y="1581911"/>
                  </a:lnTo>
                </a:path>
                <a:path w="3409315" h="3359150" extrusionOk="0">
                  <a:moveTo>
                    <a:pt x="851915" y="1581911"/>
                  </a:moveTo>
                  <a:lnTo>
                    <a:pt x="1147572" y="1068323"/>
                  </a:lnTo>
                </a:path>
                <a:path w="3409315" h="3359150" extrusionOk="0">
                  <a:moveTo>
                    <a:pt x="1147572" y="1068323"/>
                  </a:moveTo>
                  <a:lnTo>
                    <a:pt x="1703832" y="867155"/>
                  </a:lnTo>
                </a:path>
                <a:path w="3409315" h="3359150" extrusionOk="0">
                  <a:moveTo>
                    <a:pt x="1703832" y="650747"/>
                  </a:moveTo>
                  <a:lnTo>
                    <a:pt x="2400300" y="903731"/>
                  </a:lnTo>
                </a:path>
                <a:path w="3409315" h="3359150" extrusionOk="0">
                  <a:moveTo>
                    <a:pt x="2400300" y="903731"/>
                  </a:moveTo>
                  <a:lnTo>
                    <a:pt x="2770632" y="1543811"/>
                  </a:lnTo>
                </a:path>
                <a:path w="3409315" h="3359150" extrusionOk="0">
                  <a:moveTo>
                    <a:pt x="2770632" y="1543811"/>
                  </a:moveTo>
                  <a:lnTo>
                    <a:pt x="2641091" y="2273807"/>
                  </a:lnTo>
                </a:path>
                <a:path w="3409315" h="3359150" extrusionOk="0">
                  <a:moveTo>
                    <a:pt x="2641091" y="2273807"/>
                  </a:moveTo>
                  <a:lnTo>
                    <a:pt x="2074164" y="2749295"/>
                  </a:lnTo>
                </a:path>
                <a:path w="3409315" h="3359150" extrusionOk="0">
                  <a:moveTo>
                    <a:pt x="2074164" y="2749295"/>
                  </a:moveTo>
                  <a:lnTo>
                    <a:pt x="1335024" y="2749295"/>
                  </a:lnTo>
                </a:path>
                <a:path w="3409315" h="3359150" extrusionOk="0">
                  <a:moveTo>
                    <a:pt x="1335024" y="2749295"/>
                  </a:moveTo>
                  <a:lnTo>
                    <a:pt x="768096" y="2273807"/>
                  </a:lnTo>
                </a:path>
                <a:path w="3409315" h="3359150" extrusionOk="0">
                  <a:moveTo>
                    <a:pt x="768096" y="2273807"/>
                  </a:moveTo>
                  <a:lnTo>
                    <a:pt x="638556" y="1543811"/>
                  </a:lnTo>
                </a:path>
                <a:path w="3409315" h="3359150" extrusionOk="0">
                  <a:moveTo>
                    <a:pt x="638556" y="1543811"/>
                  </a:moveTo>
                  <a:lnTo>
                    <a:pt x="1008888" y="903731"/>
                  </a:lnTo>
                </a:path>
                <a:path w="3409315" h="3359150" extrusionOk="0">
                  <a:moveTo>
                    <a:pt x="1008888" y="903731"/>
                  </a:moveTo>
                  <a:lnTo>
                    <a:pt x="1703832" y="650747"/>
                  </a:lnTo>
                </a:path>
                <a:path w="3409315" h="3359150" extrusionOk="0">
                  <a:moveTo>
                    <a:pt x="1703832" y="432815"/>
                  </a:moveTo>
                  <a:lnTo>
                    <a:pt x="2538984" y="737615"/>
                  </a:lnTo>
                </a:path>
                <a:path w="3409315" h="3359150" extrusionOk="0">
                  <a:moveTo>
                    <a:pt x="2538984" y="737615"/>
                  </a:moveTo>
                  <a:lnTo>
                    <a:pt x="2983991" y="1507235"/>
                  </a:lnTo>
                </a:path>
                <a:path w="3409315" h="3359150" extrusionOk="0">
                  <a:moveTo>
                    <a:pt x="2983991" y="1507235"/>
                  </a:moveTo>
                  <a:lnTo>
                    <a:pt x="2828544" y="2382011"/>
                  </a:lnTo>
                </a:path>
                <a:path w="3409315" h="3359150" extrusionOk="0">
                  <a:moveTo>
                    <a:pt x="2828544" y="2382011"/>
                  </a:moveTo>
                  <a:lnTo>
                    <a:pt x="2148840" y="2951987"/>
                  </a:lnTo>
                </a:path>
                <a:path w="3409315" h="3359150" extrusionOk="0">
                  <a:moveTo>
                    <a:pt x="2148840" y="2951987"/>
                  </a:moveTo>
                  <a:lnTo>
                    <a:pt x="1260348" y="2951987"/>
                  </a:lnTo>
                </a:path>
                <a:path w="3409315" h="3359150" extrusionOk="0">
                  <a:moveTo>
                    <a:pt x="1260348" y="2951987"/>
                  </a:moveTo>
                  <a:lnTo>
                    <a:pt x="580644" y="2382011"/>
                  </a:lnTo>
                </a:path>
                <a:path w="3409315" h="3359150" extrusionOk="0">
                  <a:moveTo>
                    <a:pt x="580644" y="2382011"/>
                  </a:moveTo>
                  <a:lnTo>
                    <a:pt x="425196" y="1507235"/>
                  </a:lnTo>
                </a:path>
                <a:path w="3409315" h="3359150" extrusionOk="0">
                  <a:moveTo>
                    <a:pt x="425196" y="1507235"/>
                  </a:moveTo>
                  <a:lnTo>
                    <a:pt x="870203" y="737615"/>
                  </a:lnTo>
                </a:path>
                <a:path w="3409315" h="3359150" extrusionOk="0">
                  <a:moveTo>
                    <a:pt x="870203" y="737615"/>
                  </a:moveTo>
                  <a:lnTo>
                    <a:pt x="1703832" y="432815"/>
                  </a:lnTo>
                </a:path>
                <a:path w="3409315" h="3359150" extrusionOk="0">
                  <a:moveTo>
                    <a:pt x="1703832" y="216407"/>
                  </a:moveTo>
                  <a:lnTo>
                    <a:pt x="2677668" y="571500"/>
                  </a:lnTo>
                </a:path>
                <a:path w="3409315" h="3359150" extrusionOk="0">
                  <a:moveTo>
                    <a:pt x="2677668" y="571500"/>
                  </a:moveTo>
                  <a:lnTo>
                    <a:pt x="3195828" y="1469135"/>
                  </a:lnTo>
                </a:path>
                <a:path w="3409315" h="3359150" extrusionOk="0">
                  <a:moveTo>
                    <a:pt x="3195828" y="1469135"/>
                  </a:moveTo>
                  <a:lnTo>
                    <a:pt x="3015996" y="2490216"/>
                  </a:lnTo>
                </a:path>
                <a:path w="3409315" h="3359150" extrusionOk="0">
                  <a:moveTo>
                    <a:pt x="3015996" y="2490216"/>
                  </a:moveTo>
                  <a:lnTo>
                    <a:pt x="2221991" y="3156204"/>
                  </a:lnTo>
                </a:path>
                <a:path w="3409315" h="3359150" extrusionOk="0">
                  <a:moveTo>
                    <a:pt x="2221991" y="3156204"/>
                  </a:moveTo>
                  <a:lnTo>
                    <a:pt x="1185672" y="3156204"/>
                  </a:lnTo>
                </a:path>
                <a:path w="3409315" h="3359150" extrusionOk="0">
                  <a:moveTo>
                    <a:pt x="1185672" y="3156204"/>
                  </a:moveTo>
                  <a:lnTo>
                    <a:pt x="393191" y="2490216"/>
                  </a:lnTo>
                </a:path>
                <a:path w="3409315" h="3359150" extrusionOk="0">
                  <a:moveTo>
                    <a:pt x="393191" y="2490216"/>
                  </a:moveTo>
                  <a:lnTo>
                    <a:pt x="211836" y="1469135"/>
                  </a:lnTo>
                </a:path>
                <a:path w="3409315" h="3359150" extrusionOk="0">
                  <a:moveTo>
                    <a:pt x="211836" y="1469135"/>
                  </a:moveTo>
                  <a:lnTo>
                    <a:pt x="729996" y="571500"/>
                  </a:lnTo>
                </a:path>
                <a:path w="3409315" h="3359150" extrusionOk="0">
                  <a:moveTo>
                    <a:pt x="729996" y="571500"/>
                  </a:moveTo>
                  <a:lnTo>
                    <a:pt x="1703832" y="216407"/>
                  </a:lnTo>
                </a:path>
                <a:path w="3409315" h="3359150" extrusionOk="0">
                  <a:moveTo>
                    <a:pt x="1703832" y="0"/>
                  </a:moveTo>
                  <a:lnTo>
                    <a:pt x="2817876" y="405383"/>
                  </a:lnTo>
                </a:path>
                <a:path w="3409315" h="3359150" extrusionOk="0">
                  <a:moveTo>
                    <a:pt x="2817876" y="405383"/>
                  </a:moveTo>
                  <a:lnTo>
                    <a:pt x="3409188" y="1431035"/>
                  </a:lnTo>
                </a:path>
                <a:path w="3409315" h="3359150" extrusionOk="0">
                  <a:moveTo>
                    <a:pt x="3409188" y="1431035"/>
                  </a:moveTo>
                  <a:lnTo>
                    <a:pt x="3203448" y="2598419"/>
                  </a:lnTo>
                </a:path>
                <a:path w="3409315" h="3359150" extrusionOk="0">
                  <a:moveTo>
                    <a:pt x="3203448" y="2598419"/>
                  </a:moveTo>
                  <a:lnTo>
                    <a:pt x="2296668" y="3358895"/>
                  </a:lnTo>
                </a:path>
                <a:path w="3409315" h="3359150" extrusionOk="0">
                  <a:moveTo>
                    <a:pt x="2296668" y="3358895"/>
                  </a:moveTo>
                  <a:lnTo>
                    <a:pt x="1112520" y="3358895"/>
                  </a:lnTo>
                </a:path>
                <a:path w="3409315" h="3359150" extrusionOk="0">
                  <a:moveTo>
                    <a:pt x="1112520" y="3358895"/>
                  </a:moveTo>
                  <a:lnTo>
                    <a:pt x="205739" y="2598419"/>
                  </a:lnTo>
                </a:path>
                <a:path w="3409315" h="3359150" extrusionOk="0">
                  <a:moveTo>
                    <a:pt x="205739" y="2598419"/>
                  </a:moveTo>
                  <a:lnTo>
                    <a:pt x="0" y="1431035"/>
                  </a:lnTo>
                </a:path>
                <a:path w="3409315" h="3359150" extrusionOk="0">
                  <a:moveTo>
                    <a:pt x="0" y="1431035"/>
                  </a:moveTo>
                  <a:lnTo>
                    <a:pt x="591312" y="405383"/>
                  </a:lnTo>
                </a:path>
                <a:path w="3409315" h="3359150" extrusionOk="0">
                  <a:moveTo>
                    <a:pt x="591312" y="405383"/>
                  </a:moveTo>
                  <a:lnTo>
                    <a:pt x="1703832" y="0"/>
                  </a:lnTo>
                </a:path>
              </a:pathLst>
            </a:custGeom>
            <a:grpFill/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/>
            <a:stretch/>
          </p:blipFill>
          <p:spPr bwMode="auto">
            <a:xfrm>
              <a:off x="10067925" y="4618075"/>
              <a:ext cx="179082" cy="1790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/>
            <a:stretch/>
          </p:blipFill>
          <p:spPr bwMode="auto">
            <a:xfrm>
              <a:off x="10530331" y="5166715"/>
              <a:ext cx="179095" cy="17909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/>
            <a:stretch/>
          </p:blipFill>
          <p:spPr bwMode="auto">
            <a:xfrm>
              <a:off x="3870960" y="1728216"/>
              <a:ext cx="2945891" cy="29047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 bwMode="auto">
            <a:xfrm>
              <a:off x="3963162" y="1820417"/>
              <a:ext cx="2766060" cy="2725420"/>
            </a:xfrm>
            <a:custGeom>
              <a:avLst/>
              <a:gdLst/>
              <a:ahLst/>
              <a:cxnLst/>
              <a:rect l="l" t="t" r="r" b="b"/>
              <a:pathLst>
                <a:path w="2766059" h="2725420" extrusionOk="0">
                  <a:moveTo>
                    <a:pt x="204215" y="394716"/>
                  </a:moveTo>
                  <a:lnTo>
                    <a:pt x="1245108" y="0"/>
                  </a:lnTo>
                  <a:lnTo>
                    <a:pt x="2302764" y="374904"/>
                  </a:lnTo>
                  <a:lnTo>
                    <a:pt x="2766060" y="1367028"/>
                  </a:lnTo>
                  <a:lnTo>
                    <a:pt x="2348484" y="2272284"/>
                  </a:lnTo>
                  <a:lnTo>
                    <a:pt x="1632203" y="2697480"/>
                  </a:lnTo>
                  <a:lnTo>
                    <a:pt x="848867" y="2724912"/>
                  </a:lnTo>
                  <a:lnTo>
                    <a:pt x="3048" y="2353056"/>
                  </a:lnTo>
                  <a:lnTo>
                    <a:pt x="0" y="1415796"/>
                  </a:lnTo>
                  <a:lnTo>
                    <a:pt x="204215" y="394716"/>
                  </a:lnTo>
                </a:path>
              </a:pathLst>
            </a:custGeom>
            <a:grpFill/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/>
            <a:stretch/>
          </p:blipFill>
          <p:spPr bwMode="auto">
            <a:xfrm>
              <a:off x="9954894" y="4608385"/>
              <a:ext cx="51117" cy="511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/>
            <a:stretch/>
          </p:blipFill>
          <p:spPr bwMode="auto">
            <a:xfrm>
              <a:off x="4229100" y="2203704"/>
              <a:ext cx="2206752" cy="210769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 bwMode="auto">
            <a:xfrm>
              <a:off x="4321301" y="2295905"/>
              <a:ext cx="2026920" cy="1927860"/>
            </a:xfrm>
            <a:custGeom>
              <a:avLst/>
              <a:gdLst/>
              <a:ahLst/>
              <a:cxnLst/>
              <a:rect l="l" t="t" r="r" b="b"/>
              <a:pathLst>
                <a:path w="2026920" h="1927860" extrusionOk="0">
                  <a:moveTo>
                    <a:pt x="0" y="103632"/>
                  </a:moveTo>
                  <a:lnTo>
                    <a:pt x="886968" y="0"/>
                  </a:lnTo>
                  <a:lnTo>
                    <a:pt x="1588008" y="324612"/>
                  </a:lnTo>
                  <a:lnTo>
                    <a:pt x="2026920" y="958596"/>
                  </a:lnTo>
                  <a:lnTo>
                    <a:pt x="1569720" y="1554480"/>
                  </a:lnTo>
                  <a:lnTo>
                    <a:pt x="1165860" y="1927860"/>
                  </a:lnTo>
                  <a:lnTo>
                    <a:pt x="672084" y="1751076"/>
                  </a:lnTo>
                  <a:lnTo>
                    <a:pt x="16763" y="1662684"/>
                  </a:lnTo>
                  <a:lnTo>
                    <a:pt x="91439" y="1019556"/>
                  </a:lnTo>
                  <a:lnTo>
                    <a:pt x="0" y="103632"/>
                  </a:lnTo>
                </a:path>
              </a:pathLst>
            </a:custGeom>
            <a:grpFill/>
            <a:ln w="28574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/>
            <a:stretch/>
          </p:blipFill>
          <p:spPr bwMode="auto">
            <a:xfrm>
              <a:off x="10408285" y="5146230"/>
              <a:ext cx="51117" cy="5111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 bwMode="auto">
          <a:xfrm>
            <a:off x="4819903" y="1773427"/>
            <a:ext cx="286385" cy="17570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82.00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80.00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78.00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</a:t>
            </a:r>
            <a:r>
              <a:rPr sz="900" spc="-5">
                <a:solidFill>
                  <a:srgbClr val="BEBEBE"/>
                </a:solidFill>
                <a:latin typeface="Calibri"/>
                <a:cs typeface="Calibri"/>
              </a:rPr>
              <a:t>6.00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74.00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72.00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70.00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68.00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6353936" y="1967306"/>
            <a:ext cx="13430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Que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lo</a:t>
            </a:r>
            <a:r>
              <a:rPr sz="1050" b="1" spc="-1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público</a:t>
            </a:r>
            <a:r>
              <a:rPr sz="1050" b="1" spc="-1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funcione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6969631" y="3034665"/>
            <a:ext cx="12636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Cultura</a:t>
            </a:r>
            <a:r>
              <a:rPr sz="1050" b="1" spc="-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organizacional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6756018" y="4247463"/>
            <a:ext cx="151574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Tareas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y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responsabilidades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5812028" y="5039995"/>
            <a:ext cx="160464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Igualdad</a:t>
            </a:r>
            <a:r>
              <a:rPr sz="1050" b="1" spc="-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y no</a:t>
            </a:r>
            <a:r>
              <a:rPr sz="1050" b="1" spc="-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discriminación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3800094" y="5039995"/>
            <a:ext cx="80581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Comunicación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2625598" y="4247463"/>
            <a:ext cx="1036319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Profesionalización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1681733" y="3034665"/>
            <a:ext cx="173545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Emergencia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sanitaria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COVID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19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2709417" y="1967306"/>
            <a:ext cx="120332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Servicio</a:t>
            </a:r>
            <a:r>
              <a:rPr sz="1050" b="1" spc="-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a</a:t>
            </a:r>
            <a:r>
              <a:rPr sz="1050" b="1" spc="-2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la</a:t>
            </a:r>
            <a:r>
              <a:rPr sz="1050" b="1" spc="-1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sociedad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643754" y="1025778"/>
            <a:ext cx="2327275" cy="773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039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35">
                <a:solidFill>
                  <a:srgbClr val="D9D9D9"/>
                </a:solidFill>
                <a:latin typeface="Calibri"/>
                <a:cs typeface="Calibri"/>
              </a:rPr>
              <a:t>Radial</a:t>
            </a:r>
            <a:r>
              <a:rPr sz="1400" b="1" spc="6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400" b="1" spc="30">
                <a:solidFill>
                  <a:srgbClr val="D9D9D9"/>
                </a:solidFill>
                <a:latin typeface="Calibri"/>
                <a:cs typeface="Calibri"/>
              </a:rPr>
              <a:t>por</a:t>
            </a:r>
            <a:r>
              <a:rPr sz="1400" b="1" spc="70">
                <a:solidFill>
                  <a:srgbClr val="D9D9D9"/>
                </a:solidFill>
                <a:latin typeface="Calibri"/>
                <a:cs typeface="Calibri"/>
              </a:rPr>
              <a:t> </a:t>
            </a:r>
            <a:r>
              <a:rPr sz="1400" b="1" spc="35">
                <a:solidFill>
                  <a:srgbClr val="D9D9D9"/>
                </a:solidFill>
                <a:latin typeface="Calibri"/>
                <a:cs typeface="Calibri"/>
              </a:rPr>
              <a:t>cuadrantes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defRPr/>
            </a:pP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defRPr/>
            </a:pPr>
            <a:r>
              <a:rPr sz="1050" b="1" spc="-5">
                <a:solidFill>
                  <a:srgbClr val="BEBEBE"/>
                </a:solidFill>
                <a:latin typeface="Calibri"/>
                <a:cs typeface="Calibri"/>
              </a:rPr>
              <a:t>Política</a:t>
            </a:r>
            <a:r>
              <a:rPr sz="1050" b="1" spc="-25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de</a:t>
            </a:r>
            <a:r>
              <a:rPr sz="1050" b="1" spc="-3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1050" b="1">
                <a:solidFill>
                  <a:srgbClr val="BEBEBE"/>
                </a:solidFill>
                <a:latin typeface="Calibri"/>
                <a:cs typeface="Calibri"/>
              </a:rPr>
              <a:t>gobierno</a:t>
            </a:r>
            <a:endParaRPr sz="1050">
              <a:latin typeface="Calibri"/>
              <a:cs typeface="Calibri"/>
            </a:endParaRPr>
          </a:p>
          <a:p>
            <a:pPr marL="188594">
              <a:lnSpc>
                <a:spcPct val="100000"/>
              </a:lnSpc>
              <a:spcBef>
                <a:spcPts val="140"/>
              </a:spcBef>
              <a:defRPr/>
            </a:pPr>
            <a:r>
              <a:rPr sz="900">
                <a:solidFill>
                  <a:srgbClr val="BEBEBE"/>
                </a:solidFill>
                <a:latin typeface="Calibri"/>
                <a:cs typeface="Calibri"/>
              </a:rPr>
              <a:t>84.00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 bwMode="auto">
          <a:xfrm>
            <a:off x="9328594" y="3322320"/>
            <a:ext cx="272415" cy="264160"/>
            <a:chOff x="9328594" y="3322320"/>
            <a:chExt cx="272415" cy="264160"/>
          </a:xfrm>
        </p:grpSpPr>
        <p:sp>
          <p:nvSpPr>
            <p:cNvPr id="25" name="object 25"/>
            <p:cNvSpPr/>
            <p:nvPr/>
          </p:nvSpPr>
          <p:spPr bwMode="auto">
            <a:xfrm>
              <a:off x="9342881" y="334899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extrusionOk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grpFill/>
            <a:ln w="28575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object 26"/>
            <p:cNvSpPr/>
            <p:nvPr/>
          </p:nvSpPr>
          <p:spPr bwMode="auto">
            <a:xfrm>
              <a:off x="9438131" y="332232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5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1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5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7" name="object 27"/>
            <p:cNvSpPr/>
            <p:nvPr/>
          </p:nvSpPr>
          <p:spPr bwMode="auto">
            <a:xfrm>
              <a:off x="9342881" y="3562350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 extrusionOk="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grpFill/>
            <a:ln w="28575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8" name="object 28"/>
            <p:cNvSpPr/>
            <p:nvPr/>
          </p:nvSpPr>
          <p:spPr bwMode="auto">
            <a:xfrm>
              <a:off x="9438131" y="353568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 extrusionOk="0">
                  <a:moveTo>
                    <a:pt x="25146" y="0"/>
                  </a:moveTo>
                  <a:lnTo>
                    <a:pt x="15376" y="1982"/>
                  </a:lnTo>
                  <a:lnTo>
                    <a:pt x="7381" y="7381"/>
                  </a:lnTo>
                  <a:lnTo>
                    <a:pt x="1982" y="15376"/>
                  </a:lnTo>
                  <a:lnTo>
                    <a:pt x="0" y="25146"/>
                  </a:lnTo>
                  <a:lnTo>
                    <a:pt x="1982" y="34915"/>
                  </a:lnTo>
                  <a:lnTo>
                    <a:pt x="7381" y="42910"/>
                  </a:lnTo>
                  <a:lnTo>
                    <a:pt x="15376" y="48309"/>
                  </a:lnTo>
                  <a:lnTo>
                    <a:pt x="25146" y="50292"/>
                  </a:lnTo>
                  <a:lnTo>
                    <a:pt x="34915" y="48309"/>
                  </a:lnTo>
                  <a:lnTo>
                    <a:pt x="42910" y="42910"/>
                  </a:lnTo>
                  <a:lnTo>
                    <a:pt x="48309" y="34915"/>
                  </a:lnTo>
                  <a:lnTo>
                    <a:pt x="50292" y="25146"/>
                  </a:lnTo>
                  <a:lnTo>
                    <a:pt x="48309" y="15376"/>
                  </a:lnTo>
                  <a:lnTo>
                    <a:pt x="42910" y="7381"/>
                  </a:lnTo>
                  <a:lnTo>
                    <a:pt x="34915" y="1982"/>
                  </a:lnTo>
                  <a:lnTo>
                    <a:pt x="25146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9" name="object 29"/>
          <p:cNvSpPr txBox="1"/>
          <p:nvPr/>
        </p:nvSpPr>
        <p:spPr bwMode="auto">
          <a:xfrm>
            <a:off x="9600692" y="3177413"/>
            <a:ext cx="1343025" cy="4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200"/>
              </a:lnSpc>
              <a:spcBef>
                <a:spcPts val="100"/>
              </a:spcBef>
              <a:defRPr/>
            </a:pPr>
            <a:r>
              <a:rPr sz="900" b="1" spc="-5">
                <a:solidFill>
                  <a:srgbClr val="BEBEBE"/>
                </a:solidFill>
                <a:latin typeface="Calibri"/>
                <a:cs typeface="Calibri"/>
              </a:rPr>
              <a:t>Índice Global </a:t>
            </a:r>
            <a:r>
              <a:rPr sz="900" b="1">
                <a:solidFill>
                  <a:srgbClr val="BEBEBE"/>
                </a:solidFill>
                <a:latin typeface="Calibri"/>
                <a:cs typeface="Calibri"/>
              </a:rPr>
              <a:t>por </a:t>
            </a:r>
            <a:r>
              <a:rPr sz="900" b="1" spc="-5">
                <a:solidFill>
                  <a:srgbClr val="BEBEBE"/>
                </a:solidFill>
                <a:latin typeface="Calibri"/>
                <a:cs typeface="Calibri"/>
              </a:rPr>
              <a:t>cuadrante </a:t>
            </a:r>
            <a:r>
              <a:rPr sz="900" b="1" spc="-19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b="1" spc="-5">
                <a:solidFill>
                  <a:srgbClr val="BEBEBE"/>
                </a:solidFill>
                <a:latin typeface="Calibri"/>
                <a:cs typeface="Calibri"/>
              </a:rPr>
              <a:t>Índice </a:t>
            </a:r>
            <a:r>
              <a:rPr sz="900" b="1">
                <a:solidFill>
                  <a:srgbClr val="BEBEBE"/>
                </a:solidFill>
                <a:latin typeface="Calibri"/>
                <a:cs typeface="Calibri"/>
              </a:rPr>
              <a:t>por</a:t>
            </a:r>
            <a:r>
              <a:rPr sz="900" b="1" spc="-10">
                <a:solidFill>
                  <a:srgbClr val="BEBEBE"/>
                </a:solidFill>
                <a:latin typeface="Calibri"/>
                <a:cs typeface="Calibri"/>
              </a:rPr>
              <a:t> </a:t>
            </a:r>
            <a:r>
              <a:rPr sz="900" b="1" spc="-5">
                <a:solidFill>
                  <a:srgbClr val="BEBEBE"/>
                </a:solidFill>
                <a:latin typeface="Calibri"/>
                <a:cs typeface="Calibri"/>
              </a:rPr>
              <a:t>Institución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 bwMode="auto">
          <a:xfrm>
            <a:off x="1132332" y="952500"/>
            <a:ext cx="9927590" cy="4676140"/>
          </a:xfrm>
          <a:custGeom>
            <a:avLst/>
            <a:gdLst/>
            <a:ahLst/>
            <a:cxnLst/>
            <a:rect l="l" t="t" r="r" b="b"/>
            <a:pathLst>
              <a:path w="9927590" h="4676140" extrusionOk="0">
                <a:moveTo>
                  <a:pt x="0" y="4675632"/>
                </a:moveTo>
                <a:lnTo>
                  <a:pt x="9927336" y="4675632"/>
                </a:lnTo>
                <a:lnTo>
                  <a:pt x="9927336" y="0"/>
                </a:lnTo>
                <a:lnTo>
                  <a:pt x="0" y="0"/>
                </a:lnTo>
                <a:lnTo>
                  <a:pt x="0" y="4675632"/>
                </a:lnTo>
                <a:close/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6377685" y="2489961"/>
            <a:ext cx="3957320" cy="1300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622935">
              <a:lnSpc>
                <a:spcPts val="4750"/>
              </a:lnSpc>
              <a:spcBef>
                <a:spcPts val="705"/>
              </a:spcBef>
              <a:defRPr/>
            </a:pPr>
            <a:r>
              <a:rPr sz="4400" b="1" spc="-408">
                <a:solidFill>
                  <a:srgbClr val="6D152D"/>
                </a:solidFill>
                <a:latin typeface="Verdana"/>
                <a:cs typeface="Verdana"/>
              </a:rPr>
              <a:t>ANALISIS </a:t>
            </a:r>
            <a:r>
              <a:rPr sz="4400" b="1" spc="-405">
                <a:solidFill>
                  <a:srgbClr val="6D152D"/>
                </a:solidFill>
                <a:latin typeface="Verdana"/>
                <a:cs typeface="Verdana"/>
              </a:rPr>
              <a:t> </a:t>
            </a:r>
            <a:r>
              <a:rPr sz="4400" b="1" spc="-305">
                <a:solidFill>
                  <a:srgbClr val="6D152D"/>
                </a:solidFill>
                <a:latin typeface="Verdana"/>
                <a:cs typeface="Verdana"/>
              </a:rPr>
              <a:t>CUALITATIVO</a:t>
            </a:r>
            <a:endParaRPr sz="4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 bwMode="auto">
          <a:xfrm>
            <a:off x="7284466" y="4234941"/>
            <a:ext cx="2148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210">
                <a:solidFill>
                  <a:srgbClr val="6D152D"/>
                </a:solidFill>
                <a:latin typeface="Arial MT"/>
                <a:cs typeface="Arial MT"/>
              </a:rPr>
              <a:t>C</a:t>
            </a:r>
            <a:r>
              <a:rPr sz="1600" spc="-155">
                <a:solidFill>
                  <a:srgbClr val="6D152D"/>
                </a:solidFill>
                <a:latin typeface="Arial MT"/>
                <a:cs typeface="Arial MT"/>
              </a:rPr>
              <a:t>o</a:t>
            </a:r>
            <a:r>
              <a:rPr sz="1600" spc="-125">
                <a:solidFill>
                  <a:srgbClr val="6D152D"/>
                </a:solidFill>
                <a:latin typeface="Arial MT"/>
                <a:cs typeface="Arial MT"/>
              </a:rPr>
              <a:t>men</a:t>
            </a:r>
            <a:r>
              <a:rPr sz="1600" spc="-60">
                <a:solidFill>
                  <a:srgbClr val="6D152D"/>
                </a:solidFill>
                <a:latin typeface="Arial MT"/>
                <a:cs typeface="Arial MT"/>
              </a:rPr>
              <a:t>t</a:t>
            </a:r>
            <a:r>
              <a:rPr sz="1600" spc="-114">
                <a:solidFill>
                  <a:srgbClr val="6D152D"/>
                </a:solidFill>
                <a:latin typeface="Arial MT"/>
                <a:cs typeface="Arial MT"/>
              </a:rPr>
              <a:t>ar</a:t>
            </a:r>
            <a:r>
              <a:rPr sz="1600" spc="-45">
                <a:solidFill>
                  <a:srgbClr val="6D152D"/>
                </a:solidFill>
                <a:latin typeface="Arial MT"/>
                <a:cs typeface="Arial MT"/>
              </a:rPr>
              <a:t>i</a:t>
            </a:r>
            <a:r>
              <a:rPr sz="1600" spc="-105">
                <a:solidFill>
                  <a:srgbClr val="6D152D"/>
                </a:solidFill>
                <a:latin typeface="Arial MT"/>
                <a:cs typeface="Arial MT"/>
              </a:rPr>
              <a:t>o</a:t>
            </a:r>
            <a:r>
              <a:rPr sz="1600" spc="-135">
                <a:solidFill>
                  <a:srgbClr val="6D152D"/>
                </a:solidFill>
                <a:latin typeface="Arial MT"/>
                <a:cs typeface="Arial MT"/>
              </a:rPr>
              <a:t>s</a:t>
            </a:r>
            <a:r>
              <a:rPr sz="1600" spc="4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6D152D"/>
                </a:solidFill>
                <a:latin typeface="Arial MT"/>
                <a:cs typeface="Arial MT"/>
              </a:rPr>
              <a:t>y</a:t>
            </a:r>
            <a:r>
              <a:rPr sz="1600" spc="-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6D152D"/>
                </a:solidFill>
                <a:latin typeface="Arial MT"/>
                <a:cs typeface="Arial MT"/>
              </a:rPr>
              <a:t>su</a:t>
            </a:r>
            <a:r>
              <a:rPr sz="1600" spc="-105">
                <a:solidFill>
                  <a:srgbClr val="6D152D"/>
                </a:solidFill>
                <a:latin typeface="Arial MT"/>
                <a:cs typeface="Arial MT"/>
              </a:rPr>
              <a:t>g</a:t>
            </a:r>
            <a:r>
              <a:rPr sz="1600" spc="-135">
                <a:solidFill>
                  <a:srgbClr val="6D152D"/>
                </a:solidFill>
                <a:latin typeface="Arial MT"/>
                <a:cs typeface="Arial MT"/>
              </a:rPr>
              <a:t>e</a:t>
            </a:r>
            <a:r>
              <a:rPr sz="1600" spc="-105">
                <a:solidFill>
                  <a:srgbClr val="6D152D"/>
                </a:solidFill>
                <a:latin typeface="Arial MT"/>
                <a:cs typeface="Arial MT"/>
              </a:rPr>
              <a:t>r</a:t>
            </a:r>
            <a:r>
              <a:rPr sz="1600" spc="-140">
                <a:solidFill>
                  <a:srgbClr val="6D152D"/>
                </a:solidFill>
                <a:latin typeface="Arial MT"/>
                <a:cs typeface="Arial MT"/>
              </a:rPr>
              <a:t>en</a:t>
            </a: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c</a:t>
            </a:r>
            <a:r>
              <a:rPr sz="1600" spc="-120">
                <a:solidFill>
                  <a:srgbClr val="6D152D"/>
                </a:solidFill>
                <a:latin typeface="Arial MT"/>
                <a:cs typeface="Arial MT"/>
              </a:rPr>
              <a:t>ias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189354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4464177" y="191769"/>
            <a:ext cx="3257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4000" b="1" spc="-220">
                <a:solidFill>
                  <a:srgbClr val="6D152D"/>
                </a:solidFill>
                <a:latin typeface="Verdana"/>
                <a:cs typeface="Verdana"/>
              </a:rPr>
              <a:t>NUMERAL</a:t>
            </a:r>
            <a:r>
              <a:rPr sz="4000" b="1" spc="-170">
                <a:solidFill>
                  <a:srgbClr val="6D152D"/>
                </a:solidFill>
                <a:latin typeface="Verdana"/>
                <a:cs typeface="Verdana"/>
              </a:rPr>
              <a:t>I</a:t>
            </a:r>
            <a:r>
              <a:rPr sz="4000" b="1" spc="-114">
                <a:solidFill>
                  <a:srgbClr val="6D152D"/>
                </a:solidFill>
                <a:latin typeface="Verdana"/>
                <a:cs typeface="Verdana"/>
              </a:rPr>
              <a:t>A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 bwMode="auto">
          <a:xfrm>
            <a:off x="1422019" y="740105"/>
            <a:ext cx="9344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-40">
                <a:latin typeface="Verdana"/>
                <a:cs typeface="Verdana"/>
              </a:rPr>
              <a:t>DE</a:t>
            </a:r>
            <a:r>
              <a:rPr spc="-265">
                <a:latin typeface="Verdana"/>
                <a:cs typeface="Verdana"/>
              </a:rPr>
              <a:t> </a:t>
            </a:r>
            <a:r>
              <a:rPr spc="-10">
                <a:latin typeface="Verdana"/>
                <a:cs typeface="Verdana"/>
              </a:rPr>
              <a:t>C</a:t>
            </a:r>
            <a:r>
              <a:rPr spc="-35">
                <a:latin typeface="Verdana"/>
                <a:cs typeface="Verdana"/>
              </a:rPr>
              <a:t>O</a:t>
            </a:r>
            <a:r>
              <a:rPr spc="-125">
                <a:latin typeface="Verdana"/>
                <a:cs typeface="Verdana"/>
              </a:rPr>
              <a:t>MENT</a:t>
            </a:r>
            <a:r>
              <a:rPr spc="-140">
                <a:latin typeface="Verdana"/>
                <a:cs typeface="Verdana"/>
              </a:rPr>
              <a:t>A</a:t>
            </a:r>
            <a:r>
              <a:rPr spc="-350">
                <a:latin typeface="Verdana"/>
                <a:cs typeface="Verdana"/>
              </a:rPr>
              <a:t>RI</a:t>
            </a:r>
            <a:r>
              <a:rPr spc="-470">
                <a:latin typeface="Verdana"/>
                <a:cs typeface="Verdana"/>
              </a:rPr>
              <a:t>O</a:t>
            </a:r>
            <a:r>
              <a:rPr spc="-330">
                <a:latin typeface="Verdana"/>
                <a:cs typeface="Verdana"/>
              </a:rPr>
              <a:t>S</a:t>
            </a:r>
            <a:r>
              <a:rPr spc="-229">
                <a:latin typeface="Verdana"/>
                <a:cs typeface="Verdana"/>
              </a:rPr>
              <a:t> </a:t>
            </a:r>
            <a:r>
              <a:rPr spc="-305">
                <a:latin typeface="Verdana"/>
                <a:cs typeface="Verdana"/>
              </a:rPr>
              <a:t>Y</a:t>
            </a:r>
            <a:r>
              <a:rPr spc="-265">
                <a:latin typeface="Verdana"/>
                <a:cs typeface="Verdana"/>
              </a:rPr>
              <a:t> </a:t>
            </a:r>
            <a:r>
              <a:rPr spc="-130">
                <a:latin typeface="Verdana"/>
                <a:cs typeface="Verdana"/>
              </a:rPr>
              <a:t>SUGEREN</a:t>
            </a:r>
            <a:r>
              <a:rPr spc="-140">
                <a:latin typeface="Verdana"/>
                <a:cs typeface="Verdana"/>
              </a:rPr>
              <a:t>C</a:t>
            </a:r>
            <a:r>
              <a:rPr spc="-450">
                <a:latin typeface="Verdana"/>
                <a:cs typeface="Verdana"/>
              </a:rPr>
              <a:t>IAS</a:t>
            </a: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1151889" y="335279"/>
            <a:ext cx="10613390" cy="3819525"/>
            <a:chOff x="1151889" y="335279"/>
            <a:chExt cx="10613390" cy="3819525"/>
          </a:xfrm>
        </p:grpSpPr>
        <p:pic>
          <p:nvPicPr>
            <p:cNvPr id="6" name="object 6"/>
            <p:cNvPicPr/>
            <p:nvPr/>
          </p:nvPicPr>
          <p:blipFill>
            <a:blip r:embed="rId3"/>
            <a:stretch/>
          </p:blipFill>
          <p:spPr bwMode="auto">
            <a:xfrm>
              <a:off x="9177527" y="335279"/>
              <a:ext cx="2587752" cy="5394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 bwMode="auto">
            <a:xfrm>
              <a:off x="1158239" y="2781300"/>
              <a:ext cx="1644650" cy="1367155"/>
            </a:xfrm>
            <a:custGeom>
              <a:avLst/>
              <a:gdLst/>
              <a:ahLst/>
              <a:cxnLst/>
              <a:rect l="l" t="t" r="r" b="b"/>
              <a:pathLst>
                <a:path w="1644650" h="1367154" extrusionOk="0">
                  <a:moveTo>
                    <a:pt x="960882" y="0"/>
                  </a:moveTo>
                  <a:lnTo>
                    <a:pt x="0" y="0"/>
                  </a:lnTo>
                  <a:lnTo>
                    <a:pt x="0" y="1367027"/>
                  </a:lnTo>
                  <a:lnTo>
                    <a:pt x="960882" y="1367027"/>
                  </a:lnTo>
                  <a:lnTo>
                    <a:pt x="1644396" y="683513"/>
                  </a:lnTo>
                  <a:lnTo>
                    <a:pt x="960882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158239" y="2781300"/>
              <a:ext cx="1644650" cy="1367155"/>
            </a:xfrm>
            <a:custGeom>
              <a:avLst/>
              <a:gdLst/>
              <a:ahLst/>
              <a:cxnLst/>
              <a:rect l="l" t="t" r="r" b="b"/>
              <a:pathLst>
                <a:path w="1644650" h="1367154" extrusionOk="0">
                  <a:moveTo>
                    <a:pt x="0" y="0"/>
                  </a:moveTo>
                  <a:lnTo>
                    <a:pt x="960882" y="0"/>
                  </a:lnTo>
                  <a:lnTo>
                    <a:pt x="1644396" y="683513"/>
                  </a:lnTo>
                  <a:lnTo>
                    <a:pt x="960882" y="1367027"/>
                  </a:lnTo>
                  <a:lnTo>
                    <a:pt x="0" y="13670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" name="object 9"/>
          <p:cNvSpPr txBox="1"/>
          <p:nvPr/>
        </p:nvSpPr>
        <p:spPr bwMode="auto">
          <a:xfrm>
            <a:off x="748385" y="1545716"/>
            <a:ext cx="10770235" cy="85851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58419" marR="43180" indent="-8255" algn="just">
              <a:lnSpc>
                <a:spcPct val="96000"/>
              </a:lnSpc>
              <a:spcBef>
                <a:spcPts val="215"/>
              </a:spcBef>
              <a:defRPr/>
            </a:pPr>
            <a:r>
              <a:rPr sz="3600" spc="-433" baseline="-25000">
                <a:solidFill>
                  <a:srgbClr val="BB935A"/>
                </a:solidFill>
                <a:latin typeface="Verdana"/>
                <a:cs typeface="Verdana"/>
              </a:rPr>
              <a:t>l</a:t>
            </a:r>
            <a:r>
              <a:rPr sz="1600" spc="-290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600" spc="-28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los </a:t>
            </a:r>
            <a:r>
              <a:rPr sz="1600" b="1" u="sng" spc="-20">
                <a:solidFill>
                  <a:srgbClr val="691B33"/>
                </a:solidFill>
                <a:latin typeface="Arial"/>
                <a:cs typeface="Arial"/>
              </a:rPr>
              <a:t>1,225</a:t>
            </a:r>
            <a:r>
              <a:rPr sz="1600" b="1" spc="-20">
                <a:solidFill>
                  <a:srgbClr val="691B33"/>
                </a:solidFill>
                <a:latin typeface="Arial"/>
                <a:cs typeface="Arial"/>
              </a:rPr>
              <a:t>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servidores </a:t>
            </a:r>
            <a:r>
              <a:rPr sz="1600" spc="-100">
                <a:solidFill>
                  <a:srgbClr val="171717"/>
                </a:solidFill>
                <a:latin typeface="Arial MT"/>
                <a:cs typeface="Arial MT"/>
              </a:rPr>
              <a:t>públicos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del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Hospital </a:t>
            </a:r>
            <a:r>
              <a:rPr sz="1600" spc="-125">
                <a:solidFill>
                  <a:srgbClr val="171717"/>
                </a:solidFill>
                <a:latin typeface="Arial MT"/>
                <a:cs typeface="Arial MT"/>
              </a:rPr>
              <a:t>Regional de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Alta </a:t>
            </a:r>
            <a:r>
              <a:rPr sz="1600" spc="-120">
                <a:solidFill>
                  <a:srgbClr val="171717"/>
                </a:solidFill>
                <a:latin typeface="Arial MT"/>
                <a:cs typeface="Arial MT"/>
              </a:rPr>
              <a:t>Especialidad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del </a:t>
            </a:r>
            <a:r>
              <a:rPr sz="1600" spc="-125">
                <a:solidFill>
                  <a:srgbClr val="171717"/>
                </a:solidFill>
                <a:latin typeface="Arial MT"/>
                <a:cs typeface="Arial MT"/>
              </a:rPr>
              <a:t>Bajío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que </a:t>
            </a:r>
            <a:r>
              <a:rPr sz="1600" spc="-90">
                <a:solidFill>
                  <a:srgbClr val="171717"/>
                </a:solidFill>
                <a:latin typeface="Arial MT"/>
                <a:cs typeface="Arial MT"/>
              </a:rPr>
              <a:t>participaron </a:t>
            </a:r>
            <a:r>
              <a:rPr sz="1600" spc="-125">
                <a:solidFill>
                  <a:srgbClr val="171717"/>
                </a:solidFill>
                <a:latin typeface="Arial MT"/>
                <a:cs typeface="Arial MT"/>
              </a:rPr>
              <a:t>en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la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aplicación </a:t>
            </a:r>
            <a:r>
              <a:rPr sz="1600" spc="-240">
                <a:solidFill>
                  <a:srgbClr val="171717"/>
                </a:solidFill>
                <a:latin typeface="Arial MT"/>
                <a:cs typeface="Arial MT"/>
              </a:rPr>
              <a:t>ECCO</a:t>
            </a:r>
            <a:r>
              <a:rPr sz="1600" spc="-23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5">
                <a:solidFill>
                  <a:srgbClr val="171717"/>
                </a:solidFill>
                <a:latin typeface="Arial MT"/>
                <a:cs typeface="Arial MT"/>
              </a:rPr>
              <a:t>2021, </a:t>
            </a:r>
            <a:r>
              <a:rPr sz="1600" spc="-135">
                <a:solidFill>
                  <a:srgbClr val="171717"/>
                </a:solidFill>
                <a:latin typeface="Arial MT"/>
                <a:cs typeface="Arial MT"/>
              </a:rPr>
              <a:t>se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registraron </a:t>
            </a:r>
            <a:r>
              <a:rPr sz="1600" b="1">
                <a:solidFill>
                  <a:srgbClr val="385622"/>
                </a:solidFill>
                <a:latin typeface="Arial"/>
                <a:cs typeface="Arial"/>
              </a:rPr>
              <a:t>212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comentarios </a:t>
            </a:r>
            <a:r>
              <a:rPr sz="1600" spc="-100">
                <a:solidFill>
                  <a:srgbClr val="171717"/>
                </a:solidFill>
                <a:latin typeface="Arial MT"/>
                <a:cs typeface="Arial MT"/>
              </a:rPr>
              <a:t>textuales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registrado </a:t>
            </a:r>
            <a:r>
              <a:rPr sz="1600" spc="-160">
                <a:solidFill>
                  <a:srgbClr val="171717"/>
                </a:solidFill>
                <a:latin typeface="Arial MT"/>
                <a:cs typeface="Arial MT"/>
              </a:rPr>
              <a:t>a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través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de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la plataforma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RHnet, </a:t>
            </a:r>
            <a:r>
              <a:rPr sz="1600" spc="-120">
                <a:solidFill>
                  <a:srgbClr val="171717"/>
                </a:solidFill>
                <a:latin typeface="Arial MT"/>
                <a:cs typeface="Arial MT"/>
              </a:rPr>
              <a:t>Clasificados </a:t>
            </a:r>
            <a:r>
              <a:rPr sz="1600" spc="-114">
                <a:solidFill>
                  <a:srgbClr val="171717"/>
                </a:solidFill>
                <a:latin typeface="Arial MT"/>
                <a:cs typeface="Arial MT"/>
              </a:rPr>
              <a:t>en: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felicitaciones,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sugerencias, </a:t>
            </a:r>
            <a:r>
              <a:rPr sz="1600" spc="-135">
                <a:solidFill>
                  <a:srgbClr val="171717"/>
                </a:solidFill>
                <a:latin typeface="Arial MT"/>
                <a:cs typeface="Arial MT"/>
              </a:rPr>
              <a:t>Quejas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, </a:t>
            </a:r>
            <a:r>
              <a:rPr sz="1600" spc="-9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Otros</a:t>
            </a:r>
            <a:r>
              <a:rPr sz="16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,</a:t>
            </a:r>
            <a:r>
              <a:rPr sz="16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20">
                <a:solidFill>
                  <a:srgbClr val="171717"/>
                </a:solidFill>
                <a:latin typeface="Arial MT"/>
                <a:cs typeface="Arial MT"/>
              </a:rPr>
              <a:t>No</a:t>
            </a:r>
            <a:r>
              <a:rPr sz="16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171717"/>
                </a:solidFill>
                <a:latin typeface="Arial MT"/>
                <a:cs typeface="Arial MT"/>
              </a:rPr>
              <a:t>deseo</a:t>
            </a:r>
            <a:r>
              <a:rPr sz="1600" spc="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95">
                <a:solidFill>
                  <a:srgbClr val="171717"/>
                </a:solidFill>
                <a:latin typeface="Arial MT"/>
                <a:cs typeface="Arial MT"/>
              </a:rPr>
              <a:t>opinar</a:t>
            </a:r>
            <a:r>
              <a:rPr sz="16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35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6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171717"/>
                </a:solidFill>
                <a:latin typeface="Arial MT"/>
                <a:cs typeface="Arial MT"/>
              </a:rPr>
              <a:t>No</a:t>
            </a:r>
            <a:r>
              <a:rPr sz="16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aplica</a:t>
            </a:r>
            <a:r>
              <a:rPr sz="16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130">
                <a:solidFill>
                  <a:srgbClr val="171717"/>
                </a:solidFill>
                <a:latin typeface="Arial MT"/>
                <a:cs typeface="Arial MT"/>
              </a:rPr>
              <a:t>(</a:t>
            </a:r>
            <a:r>
              <a:rPr sz="16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171717"/>
                </a:solidFill>
                <a:latin typeface="Arial MT"/>
                <a:cs typeface="Arial MT"/>
              </a:rPr>
              <a:t>no</a:t>
            </a:r>
            <a:r>
              <a:rPr sz="1600" spc="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14">
                <a:solidFill>
                  <a:srgbClr val="171717"/>
                </a:solidFill>
                <a:latin typeface="Arial MT"/>
                <a:cs typeface="Arial MT"/>
              </a:rPr>
              <a:t>corresponden</a:t>
            </a:r>
            <a:r>
              <a:rPr sz="1600" spc="2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171717"/>
                </a:solidFill>
                <a:latin typeface="Arial MT"/>
                <a:cs typeface="Arial MT"/>
              </a:rPr>
              <a:t>al</a:t>
            </a:r>
            <a:r>
              <a:rPr sz="16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600" spc="-145">
                <a:solidFill>
                  <a:srgbClr val="171717"/>
                </a:solidFill>
                <a:latin typeface="Arial MT"/>
                <a:cs typeface="Arial MT"/>
              </a:rPr>
              <a:t>HRAEB):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1463166" y="2913479"/>
            <a:ext cx="691515" cy="10267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  <a:defRPr/>
            </a:pPr>
            <a:r>
              <a:rPr sz="4400" b="1" spc="-185">
                <a:solidFill>
                  <a:srgbClr val="FFFFFF"/>
                </a:solidFill>
                <a:latin typeface="Tahoma"/>
                <a:cs typeface="Tahoma"/>
              </a:rPr>
              <a:t>72</a:t>
            </a:r>
            <a:endParaRPr sz="44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275">
                <a:solidFill>
                  <a:srgbClr val="FFFFFF"/>
                </a:solidFill>
                <a:latin typeface="Tahoma"/>
                <a:cs typeface="Tahoma"/>
              </a:rPr>
              <a:t>33%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2953257" y="2866466"/>
            <a:ext cx="1093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spc="-10">
                <a:solidFill>
                  <a:srgbClr val="2D75B6"/>
                </a:solidFill>
                <a:latin typeface="Calibri"/>
                <a:cs typeface="Calibri"/>
              </a:rPr>
              <a:t>Felicitación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 bwMode="auto">
          <a:xfrm>
            <a:off x="3116082" y="2791714"/>
            <a:ext cx="3437889" cy="1363345"/>
            <a:chOff x="3116082" y="2791714"/>
            <a:chExt cx="3437889" cy="1363345"/>
          </a:xfrm>
        </p:grpSpPr>
        <p:pic>
          <p:nvPicPr>
            <p:cNvPr id="13" name="object 13"/>
            <p:cNvPicPr/>
            <p:nvPr/>
          </p:nvPicPr>
          <p:blipFill>
            <a:blip r:embed="rId4"/>
            <a:stretch/>
          </p:blipFill>
          <p:spPr bwMode="auto">
            <a:xfrm>
              <a:off x="3538916" y="3392123"/>
              <a:ext cx="90896" cy="909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/>
            <a:stretch/>
          </p:blipFill>
          <p:spPr bwMode="auto">
            <a:xfrm>
              <a:off x="3352459" y="3392123"/>
              <a:ext cx="90888" cy="909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3481714" y="3356677"/>
              <a:ext cx="19050" cy="94615"/>
            </a:xfrm>
            <a:custGeom>
              <a:avLst/>
              <a:gdLst/>
              <a:ahLst/>
              <a:cxnLst/>
              <a:rect l="l" t="t" r="r" b="b"/>
              <a:pathLst>
                <a:path w="19050" h="94614" extrusionOk="0">
                  <a:moveTo>
                    <a:pt x="18834" y="0"/>
                  </a:moveTo>
                  <a:lnTo>
                    <a:pt x="0" y="0"/>
                  </a:lnTo>
                  <a:lnTo>
                    <a:pt x="0" y="94225"/>
                  </a:lnTo>
                  <a:lnTo>
                    <a:pt x="18834" y="94225"/>
                  </a:lnTo>
                  <a:lnTo>
                    <a:pt x="18834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3481714" y="3356677"/>
              <a:ext cx="19050" cy="94615"/>
            </a:xfrm>
            <a:custGeom>
              <a:avLst/>
              <a:gdLst/>
              <a:ahLst/>
              <a:cxnLst/>
              <a:rect l="l" t="t" r="r" b="b"/>
              <a:pathLst>
                <a:path w="19050" h="94614" extrusionOk="0">
                  <a:moveTo>
                    <a:pt x="0" y="94225"/>
                  </a:moveTo>
                  <a:lnTo>
                    <a:pt x="18834" y="94225"/>
                  </a:lnTo>
                  <a:lnTo>
                    <a:pt x="18834" y="0"/>
                  </a:lnTo>
                  <a:lnTo>
                    <a:pt x="0" y="0"/>
                  </a:lnTo>
                  <a:lnTo>
                    <a:pt x="0" y="94225"/>
                  </a:lnTo>
                </a:path>
              </a:pathLst>
            </a:custGeom>
            <a:grpFill/>
            <a:ln w="10987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/>
            <a:stretch/>
          </p:blipFill>
          <p:spPr bwMode="auto">
            <a:xfrm>
              <a:off x="3410281" y="3508917"/>
              <a:ext cx="136399" cy="9495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 bwMode="auto">
            <a:xfrm>
              <a:off x="3121797" y="3555328"/>
              <a:ext cx="226695" cy="389890"/>
            </a:xfrm>
            <a:custGeom>
              <a:avLst/>
              <a:gdLst/>
              <a:ahLst/>
              <a:cxnLst/>
              <a:rect l="l" t="t" r="r" b="b"/>
              <a:pathLst>
                <a:path w="226695" h="389889" extrusionOk="0">
                  <a:moveTo>
                    <a:pt x="184108" y="0"/>
                  </a:moveTo>
                  <a:lnTo>
                    <a:pt x="150348" y="21350"/>
                  </a:lnTo>
                  <a:lnTo>
                    <a:pt x="39866" y="195934"/>
                  </a:lnTo>
                  <a:lnTo>
                    <a:pt x="33038" y="217713"/>
                  </a:lnTo>
                  <a:lnTo>
                    <a:pt x="33368" y="225427"/>
                  </a:lnTo>
                  <a:lnTo>
                    <a:pt x="46930" y="329075"/>
                  </a:lnTo>
                  <a:lnTo>
                    <a:pt x="408" y="375364"/>
                  </a:lnTo>
                  <a:lnTo>
                    <a:pt x="0" y="381088"/>
                  </a:lnTo>
                  <a:lnTo>
                    <a:pt x="6513" y="389027"/>
                  </a:lnTo>
                  <a:lnTo>
                    <a:pt x="12462" y="389498"/>
                  </a:lnTo>
                  <a:lnTo>
                    <a:pt x="16967" y="385611"/>
                  </a:lnTo>
                  <a:lnTo>
                    <a:pt x="65545" y="337030"/>
                  </a:lnTo>
                  <a:lnTo>
                    <a:pt x="66541" y="334109"/>
                  </a:lnTo>
                  <a:lnTo>
                    <a:pt x="66172" y="331196"/>
                  </a:lnTo>
                  <a:lnTo>
                    <a:pt x="51285" y="217057"/>
                  </a:lnTo>
                  <a:lnTo>
                    <a:pt x="52619" y="211058"/>
                  </a:lnTo>
                  <a:lnTo>
                    <a:pt x="169662" y="25872"/>
                  </a:lnTo>
                  <a:lnTo>
                    <a:pt x="175830" y="21263"/>
                  </a:lnTo>
                  <a:lnTo>
                    <a:pt x="183011" y="19347"/>
                  </a:lnTo>
                  <a:lnTo>
                    <a:pt x="189347" y="18483"/>
                  </a:lnTo>
                  <a:lnTo>
                    <a:pt x="195631" y="19080"/>
                  </a:lnTo>
                  <a:lnTo>
                    <a:pt x="201617" y="21085"/>
                  </a:lnTo>
                  <a:lnTo>
                    <a:pt x="210039" y="27270"/>
                  </a:lnTo>
                  <a:lnTo>
                    <a:pt x="214975" y="23281"/>
                  </a:lnTo>
                  <a:lnTo>
                    <a:pt x="220461" y="20030"/>
                  </a:lnTo>
                  <a:lnTo>
                    <a:pt x="226331" y="17612"/>
                  </a:lnTo>
                  <a:lnTo>
                    <a:pt x="221497" y="11896"/>
                  </a:lnTo>
                  <a:lnTo>
                    <a:pt x="218569" y="9556"/>
                  </a:lnTo>
                  <a:lnTo>
                    <a:pt x="201977" y="1250"/>
                  </a:lnTo>
                  <a:lnTo>
                    <a:pt x="184108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3121797" y="3555328"/>
              <a:ext cx="226695" cy="389890"/>
            </a:xfrm>
            <a:custGeom>
              <a:avLst/>
              <a:gdLst/>
              <a:ahLst/>
              <a:cxnLst/>
              <a:rect l="l" t="t" r="r" b="b"/>
              <a:pathLst>
                <a:path w="226695" h="389889" extrusionOk="0">
                  <a:moveTo>
                    <a:pt x="66172" y="331196"/>
                  </a:moveTo>
                  <a:lnTo>
                    <a:pt x="52046" y="222977"/>
                  </a:lnTo>
                  <a:lnTo>
                    <a:pt x="51285" y="217057"/>
                  </a:lnTo>
                  <a:lnTo>
                    <a:pt x="52619" y="211058"/>
                  </a:lnTo>
                  <a:lnTo>
                    <a:pt x="55813" y="206016"/>
                  </a:lnTo>
                  <a:lnTo>
                    <a:pt x="165785" y="32217"/>
                  </a:lnTo>
                  <a:lnTo>
                    <a:pt x="169662" y="25872"/>
                  </a:lnTo>
                  <a:lnTo>
                    <a:pt x="175830" y="21263"/>
                  </a:lnTo>
                  <a:lnTo>
                    <a:pt x="183011" y="19347"/>
                  </a:lnTo>
                  <a:lnTo>
                    <a:pt x="189347" y="18483"/>
                  </a:lnTo>
                  <a:lnTo>
                    <a:pt x="195631" y="19080"/>
                  </a:lnTo>
                  <a:lnTo>
                    <a:pt x="210039" y="27270"/>
                  </a:lnTo>
                  <a:lnTo>
                    <a:pt x="214975" y="23281"/>
                  </a:lnTo>
                  <a:lnTo>
                    <a:pt x="220461" y="20030"/>
                  </a:lnTo>
                  <a:lnTo>
                    <a:pt x="226331" y="17612"/>
                  </a:lnTo>
                  <a:lnTo>
                    <a:pt x="224102" y="14605"/>
                  </a:lnTo>
                  <a:lnTo>
                    <a:pt x="221497" y="11896"/>
                  </a:lnTo>
                  <a:lnTo>
                    <a:pt x="218569" y="9556"/>
                  </a:lnTo>
                  <a:lnTo>
                    <a:pt x="201977" y="1250"/>
                  </a:lnTo>
                  <a:lnTo>
                    <a:pt x="184108" y="0"/>
                  </a:lnTo>
                  <a:lnTo>
                    <a:pt x="167071" y="5545"/>
                  </a:lnTo>
                  <a:lnTo>
                    <a:pt x="39866" y="195934"/>
                  </a:lnTo>
                  <a:lnTo>
                    <a:pt x="33038" y="217713"/>
                  </a:lnTo>
                  <a:lnTo>
                    <a:pt x="33368" y="225427"/>
                  </a:lnTo>
                  <a:lnTo>
                    <a:pt x="46930" y="329075"/>
                  </a:lnTo>
                  <a:lnTo>
                    <a:pt x="4080" y="371870"/>
                  </a:lnTo>
                  <a:lnTo>
                    <a:pt x="408" y="375364"/>
                  </a:lnTo>
                  <a:lnTo>
                    <a:pt x="0" y="381088"/>
                  </a:lnTo>
                  <a:lnTo>
                    <a:pt x="3139" y="385061"/>
                  </a:lnTo>
                  <a:lnTo>
                    <a:pt x="6513" y="389027"/>
                  </a:lnTo>
                  <a:lnTo>
                    <a:pt x="12462" y="389498"/>
                  </a:lnTo>
                  <a:lnTo>
                    <a:pt x="16417" y="386121"/>
                  </a:lnTo>
                  <a:lnTo>
                    <a:pt x="16606" y="385956"/>
                  </a:lnTo>
                  <a:lnTo>
                    <a:pt x="16786" y="385784"/>
                  </a:lnTo>
                  <a:lnTo>
                    <a:pt x="16967" y="385611"/>
                  </a:lnTo>
                  <a:lnTo>
                    <a:pt x="63457" y="339095"/>
                  </a:lnTo>
                  <a:lnTo>
                    <a:pt x="65545" y="337030"/>
                  </a:lnTo>
                  <a:lnTo>
                    <a:pt x="66541" y="334109"/>
                  </a:lnTo>
                  <a:lnTo>
                    <a:pt x="66172" y="331196"/>
                  </a:lnTo>
                </a:path>
              </a:pathLst>
            </a:custGeom>
            <a:grpFill/>
            <a:ln w="10988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3169849" y="3546707"/>
              <a:ext cx="427990" cy="438149"/>
            </a:xfrm>
            <a:custGeom>
              <a:avLst/>
              <a:gdLst/>
              <a:ahLst/>
              <a:cxnLst/>
              <a:rect l="l" t="t" r="r" b="b"/>
              <a:pathLst>
                <a:path w="427989" h="438150" extrusionOk="0">
                  <a:moveTo>
                    <a:pt x="197490" y="40494"/>
                  </a:moveTo>
                  <a:lnTo>
                    <a:pt x="164545" y="60571"/>
                  </a:lnTo>
                  <a:lnTo>
                    <a:pt x="53153" y="236436"/>
                  </a:lnTo>
                  <a:lnTo>
                    <a:pt x="46320" y="258210"/>
                  </a:lnTo>
                  <a:lnTo>
                    <a:pt x="46655" y="265928"/>
                  </a:lnTo>
                  <a:lnTo>
                    <a:pt x="60200" y="369577"/>
                  </a:lnTo>
                  <a:lnTo>
                    <a:pt x="4073" y="425735"/>
                  </a:lnTo>
                  <a:lnTo>
                    <a:pt x="408" y="429230"/>
                  </a:lnTo>
                  <a:lnTo>
                    <a:pt x="0" y="434938"/>
                  </a:lnTo>
                  <a:lnTo>
                    <a:pt x="2292" y="437858"/>
                  </a:lnTo>
                  <a:lnTo>
                    <a:pt x="78176" y="361975"/>
                  </a:lnTo>
                  <a:lnTo>
                    <a:pt x="65325" y="263526"/>
                  </a:lnTo>
                  <a:lnTo>
                    <a:pt x="64571" y="257605"/>
                  </a:lnTo>
                  <a:lnTo>
                    <a:pt x="65906" y="251606"/>
                  </a:lnTo>
                  <a:lnTo>
                    <a:pt x="179111" y="72813"/>
                  </a:lnTo>
                  <a:lnTo>
                    <a:pt x="182972" y="66468"/>
                  </a:lnTo>
                  <a:lnTo>
                    <a:pt x="189117" y="61851"/>
                  </a:lnTo>
                  <a:lnTo>
                    <a:pt x="196274" y="59904"/>
                  </a:lnTo>
                  <a:lnTo>
                    <a:pt x="202623" y="59029"/>
                  </a:lnTo>
                  <a:lnTo>
                    <a:pt x="239493" y="59029"/>
                  </a:lnTo>
                  <a:lnTo>
                    <a:pt x="231958" y="50057"/>
                  </a:lnTo>
                  <a:lnTo>
                    <a:pt x="215361" y="41747"/>
                  </a:lnTo>
                  <a:lnTo>
                    <a:pt x="197490" y="40494"/>
                  </a:lnTo>
                  <a:close/>
                </a:path>
                <a:path w="427989" h="438150" extrusionOk="0">
                  <a:moveTo>
                    <a:pt x="239493" y="59029"/>
                  </a:moveTo>
                  <a:lnTo>
                    <a:pt x="202623" y="59029"/>
                  </a:lnTo>
                  <a:lnTo>
                    <a:pt x="208923" y="59621"/>
                  </a:lnTo>
                  <a:lnTo>
                    <a:pt x="214925" y="61626"/>
                  </a:lnTo>
                  <a:lnTo>
                    <a:pt x="220382" y="64992"/>
                  </a:lnTo>
                  <a:lnTo>
                    <a:pt x="227167" y="73313"/>
                  </a:lnTo>
                  <a:lnTo>
                    <a:pt x="230413" y="83204"/>
                  </a:lnTo>
                  <a:lnTo>
                    <a:pt x="229976" y="93605"/>
                  </a:lnTo>
                  <a:lnTo>
                    <a:pt x="225711" y="103459"/>
                  </a:lnTo>
                  <a:lnTo>
                    <a:pt x="151847" y="226958"/>
                  </a:lnTo>
                  <a:lnTo>
                    <a:pt x="153299" y="232745"/>
                  </a:lnTo>
                  <a:lnTo>
                    <a:pt x="161461" y="237645"/>
                  </a:lnTo>
                  <a:lnTo>
                    <a:pt x="166201" y="237056"/>
                  </a:lnTo>
                  <a:lnTo>
                    <a:pt x="236651" y="166544"/>
                  </a:lnTo>
                  <a:lnTo>
                    <a:pt x="210015" y="166544"/>
                  </a:lnTo>
                  <a:lnTo>
                    <a:pt x="241760" y="113306"/>
                  </a:lnTo>
                  <a:lnTo>
                    <a:pt x="248500" y="96955"/>
                  </a:lnTo>
                  <a:lnTo>
                    <a:pt x="248934" y="79809"/>
                  </a:lnTo>
                  <a:lnTo>
                    <a:pt x="243330" y="63599"/>
                  </a:lnTo>
                  <a:lnTo>
                    <a:pt x="239493" y="59029"/>
                  </a:lnTo>
                  <a:close/>
                </a:path>
                <a:path w="427989" h="438150" extrusionOk="0">
                  <a:moveTo>
                    <a:pt x="390272" y="0"/>
                  </a:moveTo>
                  <a:lnTo>
                    <a:pt x="210015" y="166544"/>
                  </a:lnTo>
                  <a:lnTo>
                    <a:pt x="236651" y="166544"/>
                  </a:lnTo>
                  <a:lnTo>
                    <a:pt x="376499" y="26571"/>
                  </a:lnTo>
                  <a:lnTo>
                    <a:pt x="385900" y="20488"/>
                  </a:lnTo>
                  <a:lnTo>
                    <a:pt x="396533" y="18552"/>
                  </a:lnTo>
                  <a:lnTo>
                    <a:pt x="421605" y="18552"/>
                  </a:lnTo>
                  <a:lnTo>
                    <a:pt x="427537" y="12620"/>
                  </a:lnTo>
                  <a:lnTo>
                    <a:pt x="424666" y="9349"/>
                  </a:lnTo>
                  <a:lnTo>
                    <a:pt x="408718" y="1328"/>
                  </a:lnTo>
                  <a:lnTo>
                    <a:pt x="390272" y="0"/>
                  </a:lnTo>
                  <a:close/>
                </a:path>
                <a:path w="427989" h="438150" extrusionOk="0">
                  <a:moveTo>
                    <a:pt x="421605" y="18552"/>
                  </a:moveTo>
                  <a:lnTo>
                    <a:pt x="396533" y="18552"/>
                  </a:lnTo>
                  <a:lnTo>
                    <a:pt x="407116" y="20748"/>
                  </a:lnTo>
                  <a:lnTo>
                    <a:pt x="414424" y="25733"/>
                  </a:lnTo>
                  <a:lnTo>
                    <a:pt x="421605" y="18552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3169849" y="3546707"/>
              <a:ext cx="427990" cy="438149"/>
            </a:xfrm>
            <a:custGeom>
              <a:avLst/>
              <a:gdLst/>
              <a:ahLst/>
              <a:cxnLst/>
              <a:rect l="l" t="t" r="r" b="b"/>
              <a:pathLst>
                <a:path w="427989" h="438150" extrusionOk="0">
                  <a:moveTo>
                    <a:pt x="427537" y="12620"/>
                  </a:moveTo>
                  <a:lnTo>
                    <a:pt x="424666" y="9349"/>
                  </a:lnTo>
                  <a:lnTo>
                    <a:pt x="408718" y="1328"/>
                  </a:lnTo>
                  <a:lnTo>
                    <a:pt x="390272" y="0"/>
                  </a:lnTo>
                  <a:lnTo>
                    <a:pt x="382766" y="1600"/>
                  </a:lnTo>
                  <a:lnTo>
                    <a:pt x="210298" y="166253"/>
                  </a:lnTo>
                  <a:lnTo>
                    <a:pt x="210015" y="166544"/>
                  </a:lnTo>
                  <a:lnTo>
                    <a:pt x="210157" y="166151"/>
                  </a:lnTo>
                  <a:lnTo>
                    <a:pt x="241760" y="113306"/>
                  </a:lnTo>
                  <a:lnTo>
                    <a:pt x="248500" y="96955"/>
                  </a:lnTo>
                  <a:lnTo>
                    <a:pt x="248934" y="79809"/>
                  </a:lnTo>
                  <a:lnTo>
                    <a:pt x="243330" y="63599"/>
                  </a:lnTo>
                  <a:lnTo>
                    <a:pt x="231958" y="50057"/>
                  </a:lnTo>
                  <a:lnTo>
                    <a:pt x="215361" y="41747"/>
                  </a:lnTo>
                  <a:lnTo>
                    <a:pt x="197490" y="40494"/>
                  </a:lnTo>
                  <a:lnTo>
                    <a:pt x="180455" y="46039"/>
                  </a:lnTo>
                  <a:lnTo>
                    <a:pt x="53153" y="236436"/>
                  </a:lnTo>
                  <a:lnTo>
                    <a:pt x="46320" y="258210"/>
                  </a:lnTo>
                  <a:lnTo>
                    <a:pt x="46655" y="265928"/>
                  </a:lnTo>
                  <a:lnTo>
                    <a:pt x="60200" y="369577"/>
                  </a:lnTo>
                  <a:lnTo>
                    <a:pt x="4073" y="425735"/>
                  </a:lnTo>
                  <a:lnTo>
                    <a:pt x="408" y="429230"/>
                  </a:lnTo>
                  <a:lnTo>
                    <a:pt x="0" y="434938"/>
                  </a:lnTo>
                  <a:lnTo>
                    <a:pt x="2292" y="437858"/>
                  </a:lnTo>
                </a:path>
                <a:path w="427989" h="438150" extrusionOk="0">
                  <a:moveTo>
                    <a:pt x="78176" y="361975"/>
                  </a:moveTo>
                  <a:lnTo>
                    <a:pt x="65325" y="263526"/>
                  </a:lnTo>
                  <a:lnTo>
                    <a:pt x="64571" y="257605"/>
                  </a:lnTo>
                  <a:lnTo>
                    <a:pt x="65906" y="251606"/>
                  </a:lnTo>
                  <a:lnTo>
                    <a:pt x="69092" y="246565"/>
                  </a:lnTo>
                  <a:lnTo>
                    <a:pt x="179111" y="72813"/>
                  </a:lnTo>
                  <a:lnTo>
                    <a:pt x="182972" y="66468"/>
                  </a:lnTo>
                  <a:lnTo>
                    <a:pt x="189117" y="61851"/>
                  </a:lnTo>
                  <a:lnTo>
                    <a:pt x="196274" y="59904"/>
                  </a:lnTo>
                  <a:lnTo>
                    <a:pt x="202623" y="59029"/>
                  </a:lnTo>
                  <a:lnTo>
                    <a:pt x="208923" y="59621"/>
                  </a:lnTo>
                  <a:lnTo>
                    <a:pt x="214925" y="61626"/>
                  </a:lnTo>
                  <a:lnTo>
                    <a:pt x="220382" y="64992"/>
                  </a:lnTo>
                  <a:lnTo>
                    <a:pt x="227167" y="73313"/>
                  </a:lnTo>
                  <a:lnTo>
                    <a:pt x="230413" y="83204"/>
                  </a:lnTo>
                  <a:lnTo>
                    <a:pt x="229976" y="93605"/>
                  </a:lnTo>
                  <a:lnTo>
                    <a:pt x="225711" y="103459"/>
                  </a:lnTo>
                  <a:lnTo>
                    <a:pt x="154516" y="222498"/>
                  </a:lnTo>
                  <a:lnTo>
                    <a:pt x="151847" y="226958"/>
                  </a:lnTo>
                  <a:lnTo>
                    <a:pt x="153299" y="232745"/>
                  </a:lnTo>
                  <a:lnTo>
                    <a:pt x="157757" y="235423"/>
                  </a:lnTo>
                  <a:lnTo>
                    <a:pt x="161461" y="237645"/>
                  </a:lnTo>
                  <a:lnTo>
                    <a:pt x="166201" y="237056"/>
                  </a:lnTo>
                  <a:lnTo>
                    <a:pt x="169254" y="234002"/>
                  </a:lnTo>
                  <a:lnTo>
                    <a:pt x="376499" y="26571"/>
                  </a:lnTo>
                  <a:lnTo>
                    <a:pt x="385900" y="20488"/>
                  </a:lnTo>
                  <a:lnTo>
                    <a:pt x="396533" y="18552"/>
                  </a:lnTo>
                  <a:lnTo>
                    <a:pt x="407116" y="20748"/>
                  </a:lnTo>
                  <a:lnTo>
                    <a:pt x="414424" y="25733"/>
                  </a:lnTo>
                </a:path>
              </a:pathLst>
            </a:custGeom>
            <a:grpFill/>
            <a:ln w="10989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4902708" y="2798064"/>
              <a:ext cx="1644650" cy="1350645"/>
            </a:xfrm>
            <a:custGeom>
              <a:avLst/>
              <a:gdLst/>
              <a:ahLst/>
              <a:cxnLst/>
              <a:rect l="l" t="t" r="r" b="b"/>
              <a:pathLst>
                <a:path w="1644650" h="1350645" extrusionOk="0">
                  <a:moveTo>
                    <a:pt x="969263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969263" y="1350264"/>
                  </a:lnTo>
                  <a:lnTo>
                    <a:pt x="1644395" y="675132"/>
                  </a:lnTo>
                  <a:lnTo>
                    <a:pt x="969263" y="0"/>
                  </a:lnTo>
                  <a:close/>
                </a:path>
              </a:pathLst>
            </a:custGeom>
            <a:solidFill>
              <a:srgbClr val="E93B1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23"/>
            <p:cNvSpPr/>
            <p:nvPr/>
          </p:nvSpPr>
          <p:spPr bwMode="auto">
            <a:xfrm>
              <a:off x="4902708" y="2798064"/>
              <a:ext cx="1644650" cy="1350645"/>
            </a:xfrm>
            <a:custGeom>
              <a:avLst/>
              <a:gdLst/>
              <a:ahLst/>
              <a:cxnLst/>
              <a:rect l="l" t="t" r="r" b="b"/>
              <a:pathLst>
                <a:path w="1644650" h="1350645" extrusionOk="0">
                  <a:moveTo>
                    <a:pt x="0" y="0"/>
                  </a:moveTo>
                  <a:lnTo>
                    <a:pt x="969263" y="0"/>
                  </a:lnTo>
                  <a:lnTo>
                    <a:pt x="1644395" y="675132"/>
                  </a:lnTo>
                  <a:lnTo>
                    <a:pt x="969263" y="1350264"/>
                  </a:lnTo>
                  <a:lnTo>
                    <a:pt x="0" y="13502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699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4" name="object 24"/>
          <p:cNvSpPr txBox="1"/>
          <p:nvPr/>
        </p:nvSpPr>
        <p:spPr bwMode="auto">
          <a:xfrm>
            <a:off x="5205729" y="2922370"/>
            <a:ext cx="702945" cy="10267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  <a:defRPr/>
            </a:pPr>
            <a:r>
              <a:rPr sz="4400" b="1" spc="-135">
                <a:solidFill>
                  <a:srgbClr val="FFFFFF"/>
                </a:solidFill>
                <a:latin typeface="Tahoma"/>
                <a:cs typeface="Tahoma"/>
              </a:rPr>
              <a:t>56</a:t>
            </a:r>
            <a:endParaRPr sz="4400">
              <a:latin typeface="Tahoma"/>
              <a:cs typeface="Tahoma"/>
            </a:endParaRPr>
          </a:p>
          <a:p>
            <a:pPr marL="114300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245">
                <a:solidFill>
                  <a:srgbClr val="FFFFFF"/>
                </a:solidFill>
                <a:latin typeface="Tahoma"/>
                <a:cs typeface="Tahoma"/>
              </a:rPr>
              <a:t>26%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6737350" y="2857880"/>
            <a:ext cx="1057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spc="-10">
                <a:solidFill>
                  <a:srgbClr val="FF0000"/>
                </a:solidFill>
                <a:latin typeface="Calibri"/>
                <a:cs typeface="Calibri"/>
              </a:rPr>
              <a:t>Sugerencia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 bwMode="auto">
          <a:xfrm>
            <a:off x="6825995" y="2701798"/>
            <a:ext cx="3357879" cy="1373505"/>
            <a:chOff x="6825995" y="2701798"/>
            <a:chExt cx="3357879" cy="1373505"/>
          </a:xfrm>
        </p:grpSpPr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6825995" y="3354324"/>
              <a:ext cx="720851" cy="7208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8563355" y="2708148"/>
              <a:ext cx="1614170" cy="1350645"/>
            </a:xfrm>
            <a:custGeom>
              <a:avLst/>
              <a:gdLst/>
              <a:ahLst/>
              <a:cxnLst/>
              <a:rect l="l" t="t" r="r" b="b"/>
              <a:pathLst>
                <a:path w="1614170" h="1350645" extrusionOk="0">
                  <a:moveTo>
                    <a:pt x="938784" y="0"/>
                  </a:moveTo>
                  <a:lnTo>
                    <a:pt x="0" y="0"/>
                  </a:lnTo>
                  <a:lnTo>
                    <a:pt x="0" y="1350264"/>
                  </a:lnTo>
                  <a:lnTo>
                    <a:pt x="938784" y="1350264"/>
                  </a:lnTo>
                  <a:lnTo>
                    <a:pt x="1613916" y="675131"/>
                  </a:lnTo>
                  <a:lnTo>
                    <a:pt x="938784" y="0"/>
                  </a:lnTo>
                  <a:close/>
                </a:path>
              </a:pathLst>
            </a:custGeom>
            <a:solidFill>
              <a:srgbClr val="20B8C8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29"/>
            <p:cNvSpPr/>
            <p:nvPr/>
          </p:nvSpPr>
          <p:spPr bwMode="auto">
            <a:xfrm>
              <a:off x="8563355" y="2708148"/>
              <a:ext cx="1614170" cy="1350645"/>
            </a:xfrm>
            <a:custGeom>
              <a:avLst/>
              <a:gdLst/>
              <a:ahLst/>
              <a:cxnLst/>
              <a:rect l="l" t="t" r="r" b="b"/>
              <a:pathLst>
                <a:path w="1614170" h="1350645" extrusionOk="0">
                  <a:moveTo>
                    <a:pt x="0" y="0"/>
                  </a:moveTo>
                  <a:lnTo>
                    <a:pt x="938784" y="0"/>
                  </a:lnTo>
                  <a:lnTo>
                    <a:pt x="1613916" y="675131"/>
                  </a:lnTo>
                  <a:lnTo>
                    <a:pt x="938784" y="1350264"/>
                  </a:lnTo>
                  <a:lnTo>
                    <a:pt x="0" y="135026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30"/>
            <p:cNvSpPr/>
            <p:nvPr/>
          </p:nvSpPr>
          <p:spPr bwMode="auto">
            <a:xfrm>
              <a:off x="8821547" y="2899803"/>
              <a:ext cx="913130" cy="955675"/>
            </a:xfrm>
            <a:custGeom>
              <a:avLst/>
              <a:gdLst/>
              <a:ahLst/>
              <a:cxnLst/>
              <a:rect l="l" t="t" r="r" b="b"/>
              <a:pathLst>
                <a:path w="913129" h="955675" extrusionOk="0">
                  <a:moveTo>
                    <a:pt x="912876" y="0"/>
                  </a:moveTo>
                  <a:lnTo>
                    <a:pt x="0" y="0"/>
                  </a:lnTo>
                  <a:lnTo>
                    <a:pt x="0" y="681228"/>
                  </a:lnTo>
                  <a:lnTo>
                    <a:pt x="172212" y="681228"/>
                  </a:lnTo>
                  <a:lnTo>
                    <a:pt x="172212" y="955535"/>
                  </a:lnTo>
                  <a:lnTo>
                    <a:pt x="588264" y="955535"/>
                  </a:lnTo>
                  <a:lnTo>
                    <a:pt x="588264" y="681228"/>
                  </a:lnTo>
                  <a:lnTo>
                    <a:pt x="912876" y="68122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20B8C8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1" name="object 31"/>
          <p:cNvSpPr txBox="1"/>
          <p:nvPr/>
        </p:nvSpPr>
        <p:spPr bwMode="auto">
          <a:xfrm>
            <a:off x="8809990" y="2831438"/>
            <a:ext cx="784860" cy="10267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15"/>
              </a:spcBef>
              <a:defRPr/>
            </a:pPr>
            <a:r>
              <a:rPr sz="4400" b="1" spc="180">
                <a:solidFill>
                  <a:srgbClr val="FFFFFF"/>
                </a:solidFill>
                <a:latin typeface="Tahoma"/>
                <a:cs typeface="Tahoma"/>
              </a:rPr>
              <a:t>44</a:t>
            </a:r>
            <a:endParaRPr sz="4400">
              <a:latin typeface="Tahoma"/>
              <a:cs typeface="Tahoma"/>
            </a:endParaRPr>
          </a:p>
          <a:p>
            <a:pPr marL="1270" algn="ctr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395">
                <a:solidFill>
                  <a:srgbClr val="FFFFFF"/>
                </a:solidFill>
                <a:latin typeface="Tahoma"/>
                <a:cs typeface="Tahoma"/>
              </a:rPr>
              <a:t>21%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10536428" y="2857880"/>
            <a:ext cx="683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spc="-5">
                <a:solidFill>
                  <a:srgbClr val="20B8C8"/>
                </a:solidFill>
                <a:latin typeface="Calibri"/>
                <a:cs typeface="Calibri"/>
              </a:rPr>
              <a:t>Q</a:t>
            </a:r>
            <a:r>
              <a:rPr sz="1800" b="1" spc="5">
                <a:solidFill>
                  <a:srgbClr val="20B8C8"/>
                </a:solidFill>
                <a:latin typeface="Calibri"/>
                <a:cs typeface="Calibri"/>
              </a:rPr>
              <a:t>u</a:t>
            </a:r>
            <a:r>
              <a:rPr sz="1800" b="1">
                <a:solidFill>
                  <a:srgbClr val="20B8C8"/>
                </a:solidFill>
                <a:latin typeface="Calibri"/>
                <a:cs typeface="Calibri"/>
              </a:rPr>
              <a:t>e</a:t>
            </a:r>
            <a:r>
              <a:rPr sz="1800" b="1" spc="-5">
                <a:solidFill>
                  <a:srgbClr val="20B8C8"/>
                </a:solidFill>
                <a:latin typeface="Calibri"/>
                <a:cs typeface="Calibri"/>
              </a:rPr>
              <a:t>jas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 bwMode="auto">
          <a:xfrm>
            <a:off x="1124458" y="3194304"/>
            <a:ext cx="10321290" cy="2960370"/>
            <a:chOff x="1124458" y="3194304"/>
            <a:chExt cx="10321290" cy="2960370"/>
          </a:xfrm>
        </p:grpSpPr>
        <p:pic>
          <p:nvPicPr>
            <p:cNvPr id="34" name="object 34"/>
            <p:cNvPicPr/>
            <p:nvPr/>
          </p:nvPicPr>
          <p:blipFill>
            <a:blip r:embed="rId8"/>
            <a:stretch/>
          </p:blipFill>
          <p:spPr bwMode="auto">
            <a:xfrm>
              <a:off x="10320527" y="3194304"/>
              <a:ext cx="1124712" cy="92049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 bwMode="auto">
            <a:xfrm>
              <a:off x="1130808" y="4779264"/>
              <a:ext cx="1644650" cy="1369060"/>
            </a:xfrm>
            <a:custGeom>
              <a:avLst/>
              <a:gdLst/>
              <a:ahLst/>
              <a:cxnLst/>
              <a:rect l="l" t="t" r="r" b="b"/>
              <a:pathLst>
                <a:path w="1644650" h="1369060" extrusionOk="0">
                  <a:moveTo>
                    <a:pt x="960119" y="0"/>
                  </a:moveTo>
                  <a:lnTo>
                    <a:pt x="0" y="0"/>
                  </a:lnTo>
                  <a:lnTo>
                    <a:pt x="0" y="1368552"/>
                  </a:lnTo>
                  <a:lnTo>
                    <a:pt x="960119" y="1368552"/>
                  </a:lnTo>
                  <a:lnTo>
                    <a:pt x="1644396" y="684276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FF669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36"/>
            <p:cNvSpPr/>
            <p:nvPr/>
          </p:nvSpPr>
          <p:spPr bwMode="auto">
            <a:xfrm>
              <a:off x="1130808" y="4779264"/>
              <a:ext cx="1644650" cy="1369060"/>
            </a:xfrm>
            <a:custGeom>
              <a:avLst/>
              <a:gdLst/>
              <a:ahLst/>
              <a:cxnLst/>
              <a:rect l="l" t="t" r="r" b="b"/>
              <a:pathLst>
                <a:path w="1644650" h="1369060" extrusionOk="0">
                  <a:moveTo>
                    <a:pt x="0" y="0"/>
                  </a:moveTo>
                  <a:lnTo>
                    <a:pt x="960119" y="0"/>
                  </a:lnTo>
                  <a:lnTo>
                    <a:pt x="1644396" y="684276"/>
                  </a:lnTo>
                  <a:lnTo>
                    <a:pt x="960119" y="1368552"/>
                  </a:lnTo>
                  <a:lnTo>
                    <a:pt x="0" y="136855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37" name="object 37"/>
          <p:cNvSpPr txBox="1"/>
          <p:nvPr/>
        </p:nvSpPr>
        <p:spPr bwMode="auto">
          <a:xfrm>
            <a:off x="1499361" y="4912270"/>
            <a:ext cx="564515" cy="10267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  <a:defRPr/>
            </a:pPr>
            <a:r>
              <a:rPr sz="4400" b="1" spc="-685">
                <a:solidFill>
                  <a:srgbClr val="FFFFFF"/>
                </a:solidFill>
                <a:latin typeface="Tahoma"/>
                <a:cs typeface="Tahoma"/>
              </a:rPr>
              <a:t>12</a:t>
            </a:r>
            <a:endParaRPr sz="4400">
              <a:latin typeface="Tahoma"/>
              <a:cs typeface="Tahoma"/>
            </a:endParaRPr>
          </a:p>
          <a:p>
            <a:pPr marL="111760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320">
                <a:solidFill>
                  <a:srgbClr val="FFFFFF"/>
                </a:solidFill>
                <a:latin typeface="Tahoma"/>
                <a:cs typeface="Tahoma"/>
              </a:rPr>
              <a:t>6%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3094735" y="4978095"/>
            <a:ext cx="5518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 spc="-5">
                <a:solidFill>
                  <a:srgbClr val="FF6699"/>
                </a:solidFill>
                <a:latin typeface="Calibri"/>
                <a:cs typeface="Calibri"/>
              </a:rPr>
              <a:t>Ot</a:t>
            </a:r>
            <a:r>
              <a:rPr sz="1800" b="1" spc="-30">
                <a:solidFill>
                  <a:srgbClr val="FF6699"/>
                </a:solidFill>
                <a:latin typeface="Calibri"/>
                <a:cs typeface="Calibri"/>
              </a:rPr>
              <a:t>r</a:t>
            </a:r>
            <a:r>
              <a:rPr sz="1800" b="1">
                <a:solidFill>
                  <a:srgbClr val="FF6699"/>
                </a:solidFill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 bwMode="auto">
          <a:xfrm>
            <a:off x="2916935" y="4833873"/>
            <a:ext cx="3615690" cy="1373505"/>
            <a:chOff x="2916935" y="4833873"/>
            <a:chExt cx="3615690" cy="1373505"/>
          </a:xfrm>
        </p:grpSpPr>
        <p:pic>
          <p:nvPicPr>
            <p:cNvPr id="40" name="object 40"/>
            <p:cNvPicPr/>
            <p:nvPr/>
          </p:nvPicPr>
          <p:blipFill>
            <a:blip r:embed="rId9"/>
            <a:stretch/>
          </p:blipFill>
          <p:spPr bwMode="auto">
            <a:xfrm>
              <a:off x="2916935" y="5439154"/>
              <a:ext cx="768096" cy="768096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 bwMode="auto">
            <a:xfrm>
              <a:off x="4881370" y="4840222"/>
              <a:ext cx="1644650" cy="1338580"/>
            </a:xfrm>
            <a:custGeom>
              <a:avLst/>
              <a:gdLst/>
              <a:ahLst/>
              <a:cxnLst/>
              <a:rect l="l" t="t" r="r" b="b"/>
              <a:pathLst>
                <a:path w="1644650" h="1338579" extrusionOk="0">
                  <a:moveTo>
                    <a:pt x="975360" y="0"/>
                  </a:moveTo>
                  <a:lnTo>
                    <a:pt x="0" y="0"/>
                  </a:lnTo>
                  <a:lnTo>
                    <a:pt x="0" y="1338071"/>
                  </a:lnTo>
                  <a:lnTo>
                    <a:pt x="975360" y="1338071"/>
                  </a:lnTo>
                  <a:lnTo>
                    <a:pt x="1644396" y="669035"/>
                  </a:lnTo>
                  <a:lnTo>
                    <a:pt x="97536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42"/>
            <p:cNvSpPr/>
            <p:nvPr/>
          </p:nvSpPr>
          <p:spPr bwMode="auto">
            <a:xfrm>
              <a:off x="4881370" y="4840222"/>
              <a:ext cx="1644650" cy="1338580"/>
            </a:xfrm>
            <a:custGeom>
              <a:avLst/>
              <a:gdLst/>
              <a:ahLst/>
              <a:cxnLst/>
              <a:rect l="l" t="t" r="r" b="b"/>
              <a:pathLst>
                <a:path w="1644650" h="1338579" extrusionOk="0">
                  <a:moveTo>
                    <a:pt x="0" y="0"/>
                  </a:moveTo>
                  <a:lnTo>
                    <a:pt x="975360" y="0"/>
                  </a:lnTo>
                  <a:lnTo>
                    <a:pt x="1644396" y="669035"/>
                  </a:lnTo>
                  <a:lnTo>
                    <a:pt x="975360" y="1338071"/>
                  </a:lnTo>
                  <a:lnTo>
                    <a:pt x="0" y="13380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3" name="object 43"/>
          <p:cNvSpPr txBox="1"/>
          <p:nvPr/>
        </p:nvSpPr>
        <p:spPr bwMode="auto">
          <a:xfrm>
            <a:off x="5354828" y="4958557"/>
            <a:ext cx="365760" cy="1026794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4"/>
              </a:spcBef>
              <a:defRPr/>
            </a:pPr>
            <a:r>
              <a:rPr sz="4400" b="1" spc="-125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4400">
              <a:latin typeface="Tahoma"/>
              <a:cs typeface="Tahoma"/>
            </a:endParaRPr>
          </a:p>
          <a:p>
            <a:pPr marL="17145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360">
                <a:solidFill>
                  <a:srgbClr val="FFFFFF"/>
                </a:solidFill>
                <a:latin typeface="Tahoma"/>
                <a:cs typeface="Tahoma"/>
              </a:rPr>
              <a:t>3%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 bwMode="auto">
          <a:xfrm>
            <a:off x="6587490" y="5112766"/>
            <a:ext cx="158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No</a:t>
            </a:r>
            <a:r>
              <a:rPr sz="1800" b="1" spc="-3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538235"/>
                </a:solidFill>
                <a:latin typeface="Calibri"/>
                <a:cs typeface="Calibri"/>
              </a:rPr>
              <a:t>deseo</a:t>
            </a:r>
            <a:r>
              <a:rPr sz="1800" b="1" spc="-45">
                <a:solidFill>
                  <a:srgbClr val="538235"/>
                </a:solidFill>
                <a:latin typeface="Calibri"/>
                <a:cs typeface="Calibri"/>
              </a:rPr>
              <a:t> </a:t>
            </a:r>
            <a:r>
              <a:rPr sz="1800" b="1" spc="-5">
                <a:solidFill>
                  <a:srgbClr val="538235"/>
                </a:solidFill>
                <a:latin typeface="Calibri"/>
                <a:cs typeface="Calibri"/>
              </a:rPr>
              <a:t>opinar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 bwMode="auto">
          <a:xfrm>
            <a:off x="8625585" y="4849114"/>
            <a:ext cx="1626870" cy="1364615"/>
            <a:chOff x="8625585" y="4849114"/>
            <a:chExt cx="1626870" cy="1364615"/>
          </a:xfrm>
        </p:grpSpPr>
        <p:sp>
          <p:nvSpPr>
            <p:cNvPr id="46" name="object 46"/>
            <p:cNvSpPr/>
            <p:nvPr/>
          </p:nvSpPr>
          <p:spPr bwMode="auto">
            <a:xfrm>
              <a:off x="8631935" y="4855464"/>
              <a:ext cx="1614170" cy="1351915"/>
            </a:xfrm>
            <a:custGeom>
              <a:avLst/>
              <a:gdLst/>
              <a:ahLst/>
              <a:cxnLst/>
              <a:rect l="l" t="t" r="r" b="b"/>
              <a:pathLst>
                <a:path w="1614170" h="1351914" extrusionOk="0">
                  <a:moveTo>
                    <a:pt x="938022" y="0"/>
                  </a:moveTo>
                  <a:lnTo>
                    <a:pt x="0" y="0"/>
                  </a:lnTo>
                  <a:lnTo>
                    <a:pt x="0" y="1351788"/>
                  </a:lnTo>
                  <a:lnTo>
                    <a:pt x="938022" y="1351788"/>
                  </a:lnTo>
                  <a:lnTo>
                    <a:pt x="1613916" y="675894"/>
                  </a:lnTo>
                  <a:lnTo>
                    <a:pt x="938022" y="0"/>
                  </a:lnTo>
                  <a:close/>
                </a:path>
              </a:pathLst>
            </a:custGeom>
            <a:solidFill>
              <a:srgbClr val="DD8022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7" name="object 47"/>
            <p:cNvSpPr/>
            <p:nvPr/>
          </p:nvSpPr>
          <p:spPr bwMode="auto">
            <a:xfrm>
              <a:off x="8631935" y="4855464"/>
              <a:ext cx="1614170" cy="1351915"/>
            </a:xfrm>
            <a:custGeom>
              <a:avLst/>
              <a:gdLst/>
              <a:ahLst/>
              <a:cxnLst/>
              <a:rect l="l" t="t" r="r" b="b"/>
              <a:pathLst>
                <a:path w="1614170" h="1351914" extrusionOk="0">
                  <a:moveTo>
                    <a:pt x="0" y="0"/>
                  </a:moveTo>
                  <a:lnTo>
                    <a:pt x="938022" y="0"/>
                  </a:lnTo>
                  <a:lnTo>
                    <a:pt x="1613916" y="675894"/>
                  </a:lnTo>
                  <a:lnTo>
                    <a:pt x="938022" y="1351788"/>
                  </a:lnTo>
                  <a:lnTo>
                    <a:pt x="0" y="13517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rgbClr val="2E528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48" name="object 48"/>
          <p:cNvSpPr txBox="1"/>
          <p:nvPr/>
        </p:nvSpPr>
        <p:spPr bwMode="auto">
          <a:xfrm>
            <a:off x="8988679" y="4980328"/>
            <a:ext cx="564515" cy="1026794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15"/>
              </a:spcBef>
              <a:defRPr/>
            </a:pPr>
            <a:r>
              <a:rPr sz="4400" b="1" spc="-685">
                <a:solidFill>
                  <a:srgbClr val="FFFFFF"/>
                </a:solidFill>
                <a:latin typeface="Tahoma"/>
                <a:cs typeface="Tahoma"/>
              </a:rPr>
              <a:t>21</a:t>
            </a:r>
            <a:endParaRPr sz="4400">
              <a:latin typeface="Tahoma"/>
              <a:cs typeface="Tahoma"/>
            </a:endParaRPr>
          </a:p>
          <a:p>
            <a:pPr marL="64135">
              <a:lnSpc>
                <a:spcPct val="100000"/>
              </a:lnSpc>
              <a:spcBef>
                <a:spcPts val="125"/>
              </a:spcBef>
              <a:defRPr/>
            </a:pPr>
            <a:r>
              <a:rPr sz="1800" b="1" spc="-335">
                <a:solidFill>
                  <a:srgbClr val="FFFFFF"/>
                </a:solidFill>
                <a:latin typeface="Tahoma"/>
                <a:cs typeface="Tahoma"/>
              </a:rPr>
              <a:t>10%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 bwMode="auto">
          <a:xfrm>
            <a:off x="10536428" y="5112766"/>
            <a:ext cx="9334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1">
                <a:solidFill>
                  <a:srgbClr val="C55A11"/>
                </a:solidFill>
                <a:latin typeface="Calibri"/>
                <a:cs typeface="Calibri"/>
              </a:rPr>
              <a:t>No</a:t>
            </a:r>
            <a:r>
              <a:rPr sz="1800" b="1" spc="-80">
                <a:solidFill>
                  <a:srgbClr val="C55A11"/>
                </a:solidFill>
                <a:latin typeface="Calibri"/>
                <a:cs typeface="Calibri"/>
              </a:rPr>
              <a:t> </a:t>
            </a:r>
            <a:r>
              <a:rPr sz="1800" b="1">
                <a:solidFill>
                  <a:srgbClr val="C55A11"/>
                </a:solidFill>
                <a:latin typeface="Calibri"/>
                <a:cs typeface="Calibri"/>
              </a:rPr>
              <a:t>Aplica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419201" y="1046479"/>
            <a:ext cx="11138535" cy="7080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-16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cuanto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-15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10">
                <a:latin typeface="Arial MT"/>
                <a:cs typeface="Arial MT"/>
              </a:rPr>
              <a:t>comentarios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sugerencias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puede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encontrar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5">
                <a:latin typeface="Arial MT"/>
                <a:cs typeface="Arial MT"/>
              </a:rPr>
              <a:t>212 </a:t>
            </a:r>
            <a:r>
              <a:rPr sz="1600" spc="-110">
                <a:latin typeface="Arial MT"/>
                <a:cs typeface="Arial MT"/>
              </a:rPr>
              <a:t>comentarios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5">
                <a:latin typeface="Arial MT"/>
                <a:cs typeface="Arial MT"/>
              </a:rPr>
              <a:t>72 </a:t>
            </a:r>
            <a:r>
              <a:rPr sz="1600" spc="-110">
                <a:latin typeface="Arial MT"/>
                <a:cs typeface="Arial MT"/>
              </a:rPr>
              <a:t>servidores </a:t>
            </a:r>
            <a:r>
              <a:rPr sz="1600" spc="-100">
                <a:latin typeface="Arial MT"/>
                <a:cs typeface="Arial MT"/>
              </a:rPr>
              <a:t>públicos emitieron </a:t>
            </a:r>
            <a:r>
              <a:rPr sz="1600" spc="-135">
                <a:latin typeface="Arial MT"/>
                <a:cs typeface="Arial MT"/>
              </a:rPr>
              <a:t>una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felicitación </a:t>
            </a:r>
            <a:r>
              <a:rPr sz="1600" spc="-95">
                <a:latin typeface="Arial MT"/>
                <a:cs typeface="Arial MT"/>
              </a:rPr>
              <a:t>o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reconocimiento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aplicación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encuesta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Clima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Cultura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organizacional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representa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50">
                <a:latin typeface="Arial MT"/>
                <a:cs typeface="Arial MT"/>
              </a:rPr>
              <a:t>34%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5">
                <a:latin typeface="Arial MT"/>
                <a:cs typeface="Arial MT"/>
              </a:rPr>
              <a:t>56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servidores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públicos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emitieron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sugerencias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equivale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60">
                <a:latin typeface="Arial MT"/>
                <a:cs typeface="Arial MT"/>
              </a:rPr>
              <a:t>24%.</a:t>
            </a:r>
            <a:endParaRPr sz="16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/>
          <a:stretch/>
        </p:blipFill>
        <p:spPr bwMode="auto">
          <a:xfrm>
            <a:off x="2519172" y="1822704"/>
            <a:ext cx="6886194" cy="344500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 bwMode="auto">
          <a:xfrm>
            <a:off x="7607044" y="2352548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72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6406641" y="3352926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56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2786633" y="2828925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44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3281934" y="2209545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3997833" y="2104466"/>
            <a:ext cx="12636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5377688" y="2257425"/>
            <a:ext cx="2266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1400" b="1" spc="10">
                <a:solidFill>
                  <a:srgbClr val="404040"/>
                </a:solidFill>
                <a:latin typeface="Arial"/>
                <a:cs typeface="Arial"/>
              </a:rPr>
              <a:t>21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 bwMode="auto">
          <a:xfrm>
            <a:off x="3453638" y="5143753"/>
            <a:ext cx="118745" cy="118745"/>
            <a:chOff x="3453638" y="5143753"/>
            <a:chExt cx="118745" cy="118745"/>
          </a:xfrm>
        </p:grpSpPr>
        <p:sp>
          <p:nvSpPr>
            <p:cNvPr id="13" name="object 13"/>
            <p:cNvSpPr/>
            <p:nvPr/>
          </p:nvSpPr>
          <p:spPr bwMode="auto">
            <a:xfrm>
              <a:off x="3466338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3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3" y="9296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3466338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3" y="92964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541839" y="5094989"/>
          <a:ext cx="3953510" cy="58420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132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4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1842">
                <a:tc>
                  <a:txBody>
                    <a:bodyPr/>
                    <a:lstStyle/>
                    <a:p>
                      <a:pPr marL="58419">
                        <a:lnSpc>
                          <a:spcPts val="1560"/>
                        </a:lnSpc>
                        <a:defRPr/>
                      </a:pPr>
                      <a:r>
                        <a:rPr sz="1400" spc="-9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Felicitaciones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560"/>
                        </a:lnSpc>
                        <a:defRPr/>
                      </a:pPr>
                      <a:r>
                        <a:rPr sz="1400" spc="-114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Sugerencias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560"/>
                        </a:lnSpc>
                        <a:defRPr/>
                      </a:pPr>
                      <a:r>
                        <a:rPr sz="1400" spc="-12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Quejas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42">
                <a:tc>
                  <a:txBody>
                    <a:bodyPr/>
                    <a:lstStyle/>
                    <a:p>
                      <a:pPr marL="58419">
                        <a:lnSpc>
                          <a:spcPts val="1639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400" spc="-8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Otros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1639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dese</a:t>
                      </a: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o </a:t>
                      </a:r>
                      <a:r>
                        <a:rPr sz="1400" spc="-1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op</a:t>
                      </a: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inar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1120" marB="0"/>
                </a:tc>
                <a:tc>
                  <a:txBody>
                    <a:bodyPr/>
                    <a:lstStyle/>
                    <a:p>
                      <a:pPr marL="229235">
                        <a:lnSpc>
                          <a:spcPts val="1639"/>
                        </a:lnSpc>
                        <a:spcBef>
                          <a:spcPts val="560"/>
                        </a:spcBef>
                        <a:defRPr/>
                      </a:pP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No</a:t>
                      </a:r>
                      <a:r>
                        <a:rPr sz="1400" spc="-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5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li</a:t>
                      </a:r>
                      <a:r>
                        <a:rPr sz="1400" spc="-1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c</a:t>
                      </a:r>
                      <a:r>
                        <a:rPr sz="140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7112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 bwMode="auto">
          <a:xfrm>
            <a:off x="5062982" y="5143753"/>
            <a:ext cx="118745" cy="118745"/>
            <a:chOff x="5062982" y="5143753"/>
            <a:chExt cx="118745" cy="118745"/>
          </a:xfrm>
        </p:grpSpPr>
        <p:sp>
          <p:nvSpPr>
            <p:cNvPr id="17" name="object 17"/>
            <p:cNvSpPr/>
            <p:nvPr/>
          </p:nvSpPr>
          <p:spPr bwMode="auto">
            <a:xfrm>
              <a:off x="5075682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3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3" y="9296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5075682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3" y="92964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9" name="object 19"/>
          <p:cNvGrpSpPr/>
          <p:nvPr/>
        </p:nvGrpSpPr>
        <p:grpSpPr bwMode="auto">
          <a:xfrm>
            <a:off x="6672326" y="5143753"/>
            <a:ext cx="118745" cy="118745"/>
            <a:chOff x="6672326" y="5143753"/>
            <a:chExt cx="118745" cy="118745"/>
          </a:xfrm>
        </p:grpSpPr>
        <p:sp>
          <p:nvSpPr>
            <p:cNvPr id="20" name="object 20"/>
            <p:cNvSpPr/>
            <p:nvPr/>
          </p:nvSpPr>
          <p:spPr bwMode="auto">
            <a:xfrm>
              <a:off x="6685026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4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4" y="9296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6685026" y="515645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4" y="92964"/>
                  </a:lnTo>
                  <a:lnTo>
                    <a:pt x="92964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2" name="object 22"/>
          <p:cNvGrpSpPr/>
          <p:nvPr/>
        </p:nvGrpSpPr>
        <p:grpSpPr bwMode="auto">
          <a:xfrm>
            <a:off x="3453638" y="5521705"/>
            <a:ext cx="118745" cy="118745"/>
            <a:chOff x="3453638" y="5521705"/>
            <a:chExt cx="118745" cy="118745"/>
          </a:xfrm>
        </p:grpSpPr>
        <p:sp>
          <p:nvSpPr>
            <p:cNvPr id="23" name="object 23"/>
            <p:cNvSpPr/>
            <p:nvPr/>
          </p:nvSpPr>
          <p:spPr bwMode="auto">
            <a:xfrm>
              <a:off x="3466338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3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3" y="9296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object 24"/>
            <p:cNvSpPr/>
            <p:nvPr/>
          </p:nvSpPr>
          <p:spPr bwMode="auto">
            <a:xfrm>
              <a:off x="3466338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3" y="92964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5" name="object 25"/>
          <p:cNvGrpSpPr/>
          <p:nvPr/>
        </p:nvGrpSpPr>
        <p:grpSpPr bwMode="auto">
          <a:xfrm>
            <a:off x="5062982" y="5521705"/>
            <a:ext cx="118745" cy="118745"/>
            <a:chOff x="5062982" y="5521705"/>
            <a:chExt cx="118745" cy="118745"/>
          </a:xfrm>
        </p:grpSpPr>
        <p:sp>
          <p:nvSpPr>
            <p:cNvPr id="26" name="object 26"/>
            <p:cNvSpPr/>
            <p:nvPr/>
          </p:nvSpPr>
          <p:spPr bwMode="auto">
            <a:xfrm>
              <a:off x="5075682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3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3" y="92964"/>
                  </a:lnTo>
                  <a:lnTo>
                    <a:pt x="92963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7" name="object 27"/>
            <p:cNvSpPr/>
            <p:nvPr/>
          </p:nvSpPr>
          <p:spPr bwMode="auto">
            <a:xfrm>
              <a:off x="5075682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3" y="92964"/>
                  </a:lnTo>
                  <a:lnTo>
                    <a:pt x="92963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28" name="object 28"/>
          <p:cNvGrpSpPr/>
          <p:nvPr/>
        </p:nvGrpSpPr>
        <p:grpSpPr bwMode="auto">
          <a:xfrm>
            <a:off x="6672326" y="5521705"/>
            <a:ext cx="118745" cy="118745"/>
            <a:chOff x="6672326" y="5521705"/>
            <a:chExt cx="118745" cy="118745"/>
          </a:xfrm>
        </p:grpSpPr>
        <p:sp>
          <p:nvSpPr>
            <p:cNvPr id="29" name="object 29"/>
            <p:cNvSpPr/>
            <p:nvPr/>
          </p:nvSpPr>
          <p:spPr bwMode="auto">
            <a:xfrm>
              <a:off x="6685026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92964" y="0"/>
                  </a:moveTo>
                  <a:lnTo>
                    <a:pt x="0" y="0"/>
                  </a:lnTo>
                  <a:lnTo>
                    <a:pt x="0" y="92964"/>
                  </a:lnTo>
                  <a:lnTo>
                    <a:pt x="92964" y="92964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30"/>
            <p:cNvSpPr/>
            <p:nvPr/>
          </p:nvSpPr>
          <p:spPr bwMode="auto">
            <a:xfrm>
              <a:off x="6685026" y="5534405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 extrusionOk="0">
                  <a:moveTo>
                    <a:pt x="0" y="92964"/>
                  </a:moveTo>
                  <a:lnTo>
                    <a:pt x="92964" y="92964"/>
                  </a:lnTo>
                  <a:lnTo>
                    <a:pt x="92964" y="0"/>
                  </a:lnTo>
                  <a:lnTo>
                    <a:pt x="0" y="0"/>
                  </a:lnTo>
                  <a:lnTo>
                    <a:pt x="0" y="92964"/>
                  </a:lnTo>
                  <a:close/>
                </a:path>
              </a:pathLst>
            </a:custGeom>
            <a:grpFill/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05459" y="729234"/>
            <a:ext cx="1209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0" spc="-190">
                <a:solidFill>
                  <a:srgbClr val="000000"/>
                </a:solidFill>
                <a:latin typeface="Arial MT"/>
                <a:cs typeface="Arial MT"/>
              </a:rPr>
              <a:t>F</a:t>
            </a:r>
            <a:r>
              <a:rPr sz="1800" b="0" spc="-165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1800" b="0" spc="-75">
                <a:solidFill>
                  <a:srgbClr val="000000"/>
                </a:solidFill>
                <a:latin typeface="Arial MT"/>
                <a:cs typeface="Arial MT"/>
              </a:rPr>
              <a:t>l</a:t>
            </a:r>
            <a:r>
              <a:rPr sz="1800" b="0" spc="-95">
                <a:solidFill>
                  <a:srgbClr val="000000"/>
                </a:solidFill>
                <a:latin typeface="Arial MT"/>
                <a:cs typeface="Arial MT"/>
              </a:rPr>
              <a:t>icita</a:t>
            </a:r>
            <a:r>
              <a:rPr sz="1800" b="0" spc="-130">
                <a:solidFill>
                  <a:srgbClr val="000000"/>
                </a:solidFill>
                <a:latin typeface="Arial MT"/>
                <a:cs typeface="Arial MT"/>
              </a:rPr>
              <a:t>c</a:t>
            </a:r>
            <a:r>
              <a:rPr sz="1800" b="0" spc="-120">
                <a:solidFill>
                  <a:srgbClr val="000000"/>
                </a:solidFill>
                <a:latin typeface="Arial MT"/>
                <a:cs typeface="Arial MT"/>
              </a:rPr>
              <a:t>iones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505459" y="1229105"/>
            <a:ext cx="10893425" cy="180530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200" marR="5715" indent="-571500">
              <a:lnSpc>
                <a:spcPts val="1730"/>
              </a:lnSpc>
              <a:spcBef>
                <a:spcPts val="310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05">
                <a:latin typeface="Arial MT"/>
                <a:cs typeface="Arial MT"/>
              </a:rPr>
              <a:t>Felicitaciones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agradecimiento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aplicar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una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encuesta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fácil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comprensión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conocer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sentir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del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servidor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público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ambiente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interés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-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mejorar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clima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laboral.</a:t>
            </a:r>
            <a:endParaRPr sz="1600">
              <a:latin typeface="Arial MT"/>
              <a:cs typeface="Arial MT"/>
            </a:endParaRPr>
          </a:p>
          <a:p>
            <a:pPr marL="584200" indent="-571500">
              <a:lnSpc>
                <a:spcPts val="1825"/>
              </a:lnSpc>
              <a:spcBef>
                <a:spcPts val="1510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10">
                <a:latin typeface="Arial MT"/>
                <a:cs typeface="Arial MT"/>
              </a:rPr>
              <a:t>Agradecimiento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Dr.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204">
                <a:latin typeface="Arial MT"/>
                <a:cs typeface="Arial MT"/>
              </a:rPr>
              <a:t>Juan</a:t>
            </a:r>
            <a:r>
              <a:rPr sz="1600" spc="-16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Luis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Mosqueda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Gómez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pro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entrega,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todos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trabajadores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210">
                <a:latin typeface="Arial MT"/>
                <a:cs typeface="Arial MT"/>
              </a:rPr>
              <a:t>HRAEB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nutrición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825"/>
              </a:lnSpc>
              <a:defRPr/>
            </a:pPr>
            <a:r>
              <a:rPr sz="1600" spc="-105">
                <a:latin typeface="Arial MT"/>
                <a:cs typeface="Arial MT"/>
              </a:rPr>
              <a:t>ante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contingencia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COVID-19.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defRPr/>
            </a:pPr>
            <a:endParaRPr sz="1500">
              <a:latin typeface="Arial MT"/>
              <a:cs typeface="Arial MT"/>
            </a:endParaRPr>
          </a:p>
          <a:p>
            <a:pPr marL="584200" marR="5080" indent="-571500">
              <a:lnSpc>
                <a:spcPts val="1730"/>
              </a:lnSpc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40">
                <a:latin typeface="Arial MT"/>
                <a:cs typeface="Arial MT"/>
              </a:rPr>
              <a:t>El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ambiente</a:t>
            </a:r>
            <a:r>
              <a:rPr sz="1600" spc="-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</a:t>
            </a:r>
            <a:r>
              <a:rPr sz="1600" spc="-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45">
                <a:latin typeface="Arial MT"/>
                <a:cs typeface="Arial MT"/>
              </a:rPr>
              <a:t> </a:t>
            </a:r>
            <a:r>
              <a:rPr sz="1600" spc="-204">
                <a:latin typeface="Arial MT"/>
                <a:cs typeface="Arial MT"/>
              </a:rPr>
              <a:t>HRAEB</a:t>
            </a:r>
            <a:r>
              <a:rPr sz="1600" spc="-17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es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óptimo</a:t>
            </a:r>
            <a:r>
              <a:rPr sz="1600" spc="-5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desempeñar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nuestras</a:t>
            </a:r>
            <a:r>
              <a:rPr sz="1600" spc="-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funciones,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4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trabajo</a:t>
            </a:r>
            <a:r>
              <a:rPr sz="1600" spc="-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-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equipo,</a:t>
            </a:r>
            <a:r>
              <a:rPr sz="1600" spc="-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servicio</a:t>
            </a:r>
            <a:r>
              <a:rPr sz="1600" spc="-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calidad,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instalaciones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limpias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primera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calidad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apoyo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brinda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crecimiento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profesional.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 bwMode="auto">
          <a:xfrm>
            <a:off x="459740" y="512444"/>
            <a:ext cx="13709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pc="175"/>
              <a:t>Edad</a:t>
            </a:r>
            <a:endParaRPr/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 bwMode="auto">
          <a:xfrm>
            <a:off x="1277111" y="1357883"/>
            <a:ext cx="10083800" cy="3925569"/>
            <a:chOff x="1277111" y="1357883"/>
            <a:chExt cx="10083800" cy="3925569"/>
          </a:xfrm>
        </p:grpSpPr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1277111" y="1357883"/>
              <a:ext cx="10083546" cy="392506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 bwMode="auto">
            <a:xfrm>
              <a:off x="10308335" y="4962143"/>
              <a:ext cx="62865" cy="186055"/>
            </a:xfrm>
            <a:custGeom>
              <a:avLst/>
              <a:gdLst/>
              <a:ahLst/>
              <a:cxnLst/>
              <a:rect l="l" t="t" r="r" b="b"/>
              <a:pathLst>
                <a:path w="62865" h="186054" extrusionOk="0">
                  <a:moveTo>
                    <a:pt x="0" y="185927"/>
                  </a:moveTo>
                  <a:lnTo>
                    <a:pt x="4572" y="0"/>
                  </a:lnTo>
                  <a:lnTo>
                    <a:pt x="62484" y="0"/>
                  </a:lnTo>
                </a:path>
              </a:pathLst>
            </a:custGeom>
            <a:grpFill/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7" name="object 7"/>
          <p:cNvSpPr txBox="1"/>
          <p:nvPr/>
        </p:nvSpPr>
        <p:spPr bwMode="auto">
          <a:xfrm>
            <a:off x="1069035" y="5147817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983691" y="4796790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898042" y="4445889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100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898042" y="3392804"/>
            <a:ext cx="282575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250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200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defRPr/>
            </a:pPr>
            <a:endParaRPr sz="11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150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898042" y="3041650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300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898042" y="2690316"/>
            <a:ext cx="2825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350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898042" y="2339721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400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898042" y="1988565"/>
            <a:ext cx="282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450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898042" y="1637233"/>
            <a:ext cx="2825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500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 bwMode="auto">
          <a:xfrm>
            <a:off x="1723389" y="5329554"/>
            <a:ext cx="523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18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 bwMode="auto">
          <a:xfrm>
            <a:off x="3087751" y="5329554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21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 bwMode="auto">
          <a:xfrm>
            <a:off x="4451984" y="5329554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31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816346" y="5329554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41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7180580" y="5329554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51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8544814" y="5329554"/>
            <a:ext cx="523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61</a:t>
            </a:r>
            <a:r>
              <a:rPr sz="1200" spc="-5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20">
                <a:solidFill>
                  <a:srgbClr val="585858"/>
                </a:solidFill>
                <a:latin typeface="Arial MT"/>
                <a:cs typeface="Arial MT"/>
              </a:rPr>
              <a:t>a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9832340" y="5329554"/>
            <a:ext cx="6769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125">
                <a:solidFill>
                  <a:srgbClr val="585858"/>
                </a:solidFill>
                <a:latin typeface="Arial MT"/>
                <a:cs typeface="Arial MT"/>
              </a:rPr>
              <a:t>M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á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s</a:t>
            </a:r>
            <a:r>
              <a:rPr sz="120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1200" spc="-100">
                <a:solidFill>
                  <a:srgbClr val="585858"/>
                </a:solidFill>
                <a:latin typeface="Arial MT"/>
                <a:cs typeface="Arial MT"/>
              </a:rPr>
              <a:t>d</a:t>
            </a:r>
            <a:r>
              <a:rPr sz="1200" spc="-95">
                <a:solidFill>
                  <a:srgbClr val="585858"/>
                </a:solidFill>
                <a:latin typeface="Arial MT"/>
                <a:cs typeface="Arial MT"/>
              </a:rPr>
              <a:t>e</a:t>
            </a:r>
            <a:r>
              <a:rPr sz="1200" spc="5">
                <a:solidFill>
                  <a:srgbClr val="585858"/>
                </a:solidFill>
                <a:latin typeface="Arial MT"/>
                <a:cs typeface="Arial MT"/>
              </a:rPr>
              <a:t> 70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2064766" y="4845811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5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3348354" y="4329810"/>
            <a:ext cx="28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latin typeface="Arial"/>
                <a:cs typeface="Arial"/>
              </a:rPr>
              <a:t>2</a:t>
            </a:r>
            <a:r>
              <a:rPr sz="1200" b="1" spc="5">
                <a:latin typeface="Arial"/>
                <a:cs typeface="Arial"/>
              </a:rPr>
              <a:t>09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712589" y="2646426"/>
            <a:ext cx="28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latin typeface="Arial"/>
                <a:cs typeface="Arial"/>
              </a:rPr>
              <a:t>4</a:t>
            </a:r>
            <a:r>
              <a:rPr sz="1200" b="1" spc="5">
                <a:latin typeface="Arial"/>
                <a:cs typeface="Arial"/>
              </a:rPr>
              <a:t>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6076950" y="3070936"/>
            <a:ext cx="2838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latin typeface="Arial"/>
                <a:cs typeface="Arial"/>
              </a:rPr>
              <a:t>3</a:t>
            </a:r>
            <a:r>
              <a:rPr sz="1200" b="1">
                <a:latin typeface="Arial"/>
                <a:cs typeface="Arial"/>
              </a:rPr>
              <a:t>5</a:t>
            </a:r>
            <a:r>
              <a:rPr sz="1200" b="1" spc="5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423784" y="4454397"/>
            <a:ext cx="283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latin typeface="Arial"/>
                <a:cs typeface="Arial"/>
              </a:rPr>
              <a:t>1</a:t>
            </a:r>
            <a:r>
              <a:rPr sz="1200" b="1" spc="5"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863965" y="4789170"/>
            <a:ext cx="19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10"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10395331" y="4848605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b="1" spc="5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7283957" y="1572843"/>
            <a:ext cx="4077970" cy="66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defRPr/>
            </a:pP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De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los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-20">
                <a:solidFill>
                  <a:srgbClr val="691B33"/>
                </a:solidFill>
                <a:latin typeface="Arial"/>
                <a:cs typeface="Arial"/>
              </a:rPr>
              <a:t>1,225</a:t>
            </a:r>
            <a:r>
              <a:rPr sz="1400" b="1" spc="-15">
                <a:solidFill>
                  <a:srgbClr val="691B33"/>
                </a:solidFill>
                <a:latin typeface="Arial"/>
                <a:cs typeface="Arial"/>
              </a:rPr>
              <a:t>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servidores</a:t>
            </a:r>
            <a:r>
              <a:rPr sz="1400" spc="2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públicos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 participantes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 la 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5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cues</a:t>
            </a:r>
            <a:r>
              <a:rPr sz="1400" spc="-70">
                <a:solidFill>
                  <a:srgbClr val="171717"/>
                </a:solidFill>
                <a:latin typeface="Arial MT"/>
                <a:cs typeface="Arial MT"/>
              </a:rPr>
              <a:t>ta</a:t>
            </a:r>
            <a:r>
              <a:rPr sz="1400" spc="1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4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-65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ma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y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25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75">
                <a:solidFill>
                  <a:srgbClr val="171717"/>
                </a:solidFill>
                <a:latin typeface="Arial MT"/>
                <a:cs typeface="Arial MT"/>
              </a:rPr>
              <a:t>ultura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6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95">
                <a:solidFill>
                  <a:srgbClr val="171717"/>
                </a:solidFill>
                <a:latin typeface="Arial MT"/>
                <a:cs typeface="Arial MT"/>
              </a:rPr>
              <a:t>rgani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z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60">
                <a:solidFill>
                  <a:srgbClr val="171717"/>
                </a:solidFill>
                <a:latin typeface="Arial MT"/>
                <a:cs typeface="Arial MT"/>
              </a:rPr>
              <a:t>i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3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20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2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1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,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35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0">
                <a:solidFill>
                  <a:srgbClr val="171717"/>
                </a:solidFill>
                <a:latin typeface="Arial MT"/>
                <a:cs typeface="Arial MT"/>
              </a:rPr>
              <a:t>l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>
                <a:solidFill>
                  <a:srgbClr val="171717"/>
                </a:solidFill>
                <a:latin typeface="Arial"/>
                <a:cs typeface="Arial"/>
              </a:rPr>
              <a:t>40</a:t>
            </a:r>
            <a:r>
              <a:rPr sz="1400" b="1" spc="-75">
                <a:solidFill>
                  <a:srgbClr val="171717"/>
                </a:solidFill>
                <a:latin typeface="Arial"/>
                <a:cs typeface="Arial"/>
              </a:rPr>
              <a:t>% 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se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2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c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ue</a:t>
            </a:r>
            <a:r>
              <a:rPr sz="1400" spc="-70">
                <a:solidFill>
                  <a:srgbClr val="171717"/>
                </a:solidFill>
                <a:latin typeface="Arial MT"/>
                <a:cs typeface="Arial MT"/>
              </a:rPr>
              <a:t>ntr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en</a:t>
            </a:r>
            <a:r>
              <a:rPr sz="140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u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n</a:t>
            </a:r>
            <a:r>
              <a:rPr sz="1400" spc="-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90">
                <a:solidFill>
                  <a:srgbClr val="171717"/>
                </a:solidFill>
                <a:latin typeface="Arial MT"/>
                <a:cs typeface="Arial MT"/>
              </a:rPr>
              <a:t>ran</a:t>
            </a:r>
            <a:r>
              <a:rPr sz="1400" spc="-100">
                <a:solidFill>
                  <a:srgbClr val="171717"/>
                </a:solidFill>
                <a:latin typeface="Arial MT"/>
                <a:cs typeface="Arial MT"/>
              </a:rPr>
              <a:t>g</a:t>
            </a:r>
            <a:r>
              <a:rPr sz="1400" spc="-80">
                <a:solidFill>
                  <a:srgbClr val="171717"/>
                </a:solidFill>
                <a:latin typeface="Arial MT"/>
                <a:cs typeface="Arial MT"/>
              </a:rPr>
              <a:t>o</a:t>
            </a:r>
            <a:r>
              <a:rPr sz="1400" spc="10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eda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spc="-114">
                <a:solidFill>
                  <a:srgbClr val="171717"/>
                </a:solidFill>
                <a:latin typeface="Arial MT"/>
                <a:cs typeface="Arial MT"/>
              </a:rPr>
              <a:t>d</a:t>
            </a:r>
            <a:r>
              <a:rPr sz="1400" spc="-110">
                <a:solidFill>
                  <a:srgbClr val="171717"/>
                </a:solidFill>
                <a:latin typeface="Arial MT"/>
                <a:cs typeface="Arial MT"/>
              </a:rPr>
              <a:t>e</a:t>
            </a:r>
            <a:r>
              <a:rPr sz="1400" spc="-5">
                <a:solidFill>
                  <a:srgbClr val="171717"/>
                </a:solidFill>
                <a:latin typeface="Arial MT"/>
                <a:cs typeface="Arial MT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31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-140">
                <a:solidFill>
                  <a:srgbClr val="171717"/>
                </a:solidFill>
                <a:latin typeface="Arial"/>
                <a:cs typeface="Arial"/>
              </a:rPr>
              <a:t>a</a:t>
            </a:r>
            <a:r>
              <a:rPr sz="1400" b="1" spc="-25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b="1" spc="10">
                <a:solidFill>
                  <a:srgbClr val="171717"/>
                </a:solidFill>
                <a:latin typeface="Arial"/>
                <a:cs typeface="Arial"/>
              </a:rPr>
              <a:t>40</a:t>
            </a:r>
            <a:r>
              <a:rPr sz="1400" b="1" spc="-30">
                <a:solidFill>
                  <a:srgbClr val="171717"/>
                </a:solidFill>
                <a:latin typeface="Arial"/>
                <a:cs typeface="Arial"/>
              </a:rPr>
              <a:t> </a:t>
            </a:r>
            <a:r>
              <a:rPr sz="1400" spc="-140">
                <a:solidFill>
                  <a:srgbClr val="171717"/>
                </a:solidFill>
                <a:latin typeface="Arial MT"/>
                <a:cs typeface="Arial MT"/>
              </a:rPr>
              <a:t>a</a:t>
            </a:r>
            <a:r>
              <a:rPr sz="1400" spc="-105">
                <a:solidFill>
                  <a:srgbClr val="171717"/>
                </a:solidFill>
                <a:latin typeface="Arial MT"/>
                <a:cs typeface="Arial MT"/>
              </a:rPr>
              <a:t>ño</a:t>
            </a:r>
            <a:r>
              <a:rPr sz="1400" spc="-160">
                <a:solidFill>
                  <a:srgbClr val="171717"/>
                </a:solidFill>
                <a:latin typeface="Arial MT"/>
                <a:cs typeface="Arial MT"/>
              </a:rPr>
              <a:t>s</a:t>
            </a:r>
            <a:r>
              <a:rPr sz="1400" spc="-85">
                <a:solidFill>
                  <a:srgbClr val="171717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05459" y="765428"/>
            <a:ext cx="110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0" spc="-145">
                <a:solidFill>
                  <a:srgbClr val="000000"/>
                </a:solidFill>
                <a:latin typeface="Arial MT"/>
                <a:cs typeface="Arial MT"/>
              </a:rPr>
              <a:t>Sugerencias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505459" y="2362961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505459" y="2801873"/>
            <a:ext cx="9652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505459" y="3460496"/>
            <a:ext cx="96520" cy="70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730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505459" y="4338320"/>
            <a:ext cx="9652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505459" y="5216397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505459" y="1265300"/>
            <a:ext cx="10892790" cy="4220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ts val="1825"/>
              </a:lnSpc>
              <a:spcBef>
                <a:spcPts val="95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35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Encue</a:t>
            </a:r>
            <a:r>
              <a:rPr sz="1600" spc="-140">
                <a:latin typeface="Arial MT"/>
                <a:cs typeface="Arial MT"/>
              </a:rPr>
              <a:t>s</a:t>
            </a:r>
            <a:r>
              <a:rPr sz="1600" spc="-80">
                <a:latin typeface="Arial MT"/>
                <a:cs typeface="Arial MT"/>
              </a:rPr>
              <a:t>ta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10">
                <a:latin typeface="Arial MT"/>
                <a:cs typeface="Arial MT"/>
              </a:rPr>
              <a:t>e</a:t>
            </a:r>
            <a:r>
              <a:rPr sz="1600" spc="-95">
                <a:latin typeface="Arial MT"/>
                <a:cs typeface="Arial MT"/>
              </a:rPr>
              <a:t>b</a:t>
            </a:r>
            <a:r>
              <a:rPr sz="1600" spc="-125">
                <a:latin typeface="Arial MT"/>
                <a:cs typeface="Arial MT"/>
              </a:rPr>
              <a:t>erí</a:t>
            </a:r>
            <a:r>
              <a:rPr sz="1600" spc="-165">
                <a:latin typeface="Arial MT"/>
                <a:cs typeface="Arial MT"/>
              </a:rPr>
              <a:t>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ap</a:t>
            </a:r>
            <a:r>
              <a:rPr sz="1600" spc="-60">
                <a:latin typeface="Arial MT"/>
                <a:cs typeface="Arial MT"/>
              </a:rPr>
              <a:t>li</a:t>
            </a:r>
            <a:r>
              <a:rPr sz="1600" spc="-140">
                <a:latin typeface="Arial MT"/>
                <a:cs typeface="Arial MT"/>
              </a:rPr>
              <a:t>c</a:t>
            </a:r>
            <a:r>
              <a:rPr sz="1600" spc="-145">
                <a:latin typeface="Arial MT"/>
                <a:cs typeface="Arial MT"/>
              </a:rPr>
              <a:t>a</a:t>
            </a:r>
            <a:r>
              <a:rPr sz="1600" spc="-60">
                <a:latin typeface="Arial MT"/>
                <a:cs typeface="Arial MT"/>
              </a:rPr>
              <a:t>r</a:t>
            </a:r>
            <a:r>
              <a:rPr sz="1600" spc="-140">
                <a:latin typeface="Arial MT"/>
                <a:cs typeface="Arial MT"/>
              </a:rPr>
              <a:t>s</a:t>
            </a:r>
            <a:r>
              <a:rPr sz="1600" spc="-145">
                <a:latin typeface="Arial MT"/>
                <a:cs typeface="Arial MT"/>
              </a:rPr>
              <a:t>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65">
                <a:latin typeface="Arial MT"/>
                <a:cs typeface="Arial MT"/>
              </a:rPr>
              <a:t>m</a:t>
            </a:r>
            <a:r>
              <a:rPr sz="1600" spc="-150">
                <a:latin typeface="Arial MT"/>
                <a:cs typeface="Arial MT"/>
              </a:rPr>
              <a:t>as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una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v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-85">
                <a:latin typeface="Arial MT"/>
                <a:cs typeface="Arial MT"/>
              </a:rPr>
              <a:t>z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añ</a:t>
            </a:r>
            <a:r>
              <a:rPr sz="1600" spc="-215">
                <a:latin typeface="Arial MT"/>
                <a:cs typeface="Arial MT"/>
              </a:rPr>
              <a:t>o</a:t>
            </a:r>
            <a:r>
              <a:rPr sz="1600" spc="-95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  <a:p>
            <a:pPr marL="584200" indent="-571500">
              <a:lnSpc>
                <a:spcPts val="1730"/>
              </a:lnSpc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305">
                <a:latin typeface="Arial MT"/>
                <a:cs typeface="Arial MT"/>
              </a:rPr>
              <a:t>R</a:t>
            </a:r>
            <a:r>
              <a:rPr sz="1600" spc="-130">
                <a:latin typeface="Arial MT"/>
                <a:cs typeface="Arial MT"/>
              </a:rPr>
              <a:t>e</a:t>
            </a:r>
            <a:r>
              <a:rPr sz="1600" spc="-110">
                <a:latin typeface="Arial MT"/>
                <a:cs typeface="Arial MT"/>
              </a:rPr>
              <a:t>f</a:t>
            </a:r>
            <a:r>
              <a:rPr sz="1600" spc="-90">
                <a:latin typeface="Arial MT"/>
                <a:cs typeface="Arial MT"/>
              </a:rPr>
              <a:t>o</a:t>
            </a:r>
            <a:r>
              <a:rPr sz="1600" spc="-65">
                <a:latin typeface="Arial MT"/>
                <a:cs typeface="Arial MT"/>
              </a:rPr>
              <a:t>r</a:t>
            </a:r>
            <a:r>
              <a:rPr sz="1600" spc="-90">
                <a:latin typeface="Arial MT"/>
                <a:cs typeface="Arial MT"/>
              </a:rPr>
              <a:t>z</a:t>
            </a:r>
            <a:r>
              <a:rPr sz="1600" spc="-114">
                <a:latin typeface="Arial MT"/>
                <a:cs typeface="Arial MT"/>
              </a:rPr>
              <a:t>ar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e</a:t>
            </a:r>
            <a:r>
              <a:rPr sz="1600" spc="-60">
                <a:latin typeface="Arial MT"/>
                <a:cs typeface="Arial MT"/>
              </a:rPr>
              <a:t>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280">
                <a:latin typeface="Arial MT"/>
                <a:cs typeface="Arial MT"/>
              </a:rPr>
              <a:t>C</a:t>
            </a:r>
            <a:r>
              <a:rPr sz="1600" spc="-95">
                <a:latin typeface="Arial MT"/>
                <a:cs typeface="Arial MT"/>
              </a:rPr>
              <a:t>ó</a:t>
            </a:r>
            <a:r>
              <a:rPr sz="1600" spc="-85">
                <a:latin typeface="Arial MT"/>
                <a:cs typeface="Arial MT"/>
              </a:rPr>
              <a:t>di</a:t>
            </a:r>
            <a:r>
              <a:rPr sz="1600" spc="-100">
                <a:latin typeface="Arial MT"/>
                <a:cs typeface="Arial MT"/>
              </a:rPr>
              <a:t>g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Éti</a:t>
            </a:r>
            <a:r>
              <a:rPr sz="1600" spc="-130">
                <a:latin typeface="Arial MT"/>
                <a:cs typeface="Arial MT"/>
              </a:rPr>
              <a:t>c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280">
                <a:latin typeface="Arial MT"/>
                <a:cs typeface="Arial MT"/>
              </a:rPr>
              <a:t>C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-130">
                <a:latin typeface="Arial MT"/>
                <a:cs typeface="Arial MT"/>
              </a:rPr>
              <a:t>ndu</a:t>
            </a:r>
            <a:r>
              <a:rPr sz="1600" spc="-120">
                <a:latin typeface="Arial MT"/>
                <a:cs typeface="Arial MT"/>
              </a:rPr>
              <a:t>c</a:t>
            </a:r>
            <a:r>
              <a:rPr sz="1600" spc="-80">
                <a:latin typeface="Arial MT"/>
                <a:cs typeface="Arial MT"/>
              </a:rPr>
              <a:t>ta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35">
                <a:latin typeface="Arial MT"/>
                <a:cs typeface="Arial MT"/>
              </a:rPr>
              <a:t>e</a:t>
            </a:r>
            <a:r>
              <a:rPr sz="1600" spc="-75">
                <a:latin typeface="Arial MT"/>
                <a:cs typeface="Arial MT"/>
              </a:rPr>
              <a:t>n</a:t>
            </a:r>
            <a:r>
              <a:rPr sz="1600" spc="-45">
                <a:latin typeface="Arial MT"/>
                <a:cs typeface="Arial MT"/>
              </a:rPr>
              <a:t>t</a:t>
            </a:r>
            <a:r>
              <a:rPr sz="1600" spc="-95">
                <a:latin typeface="Arial MT"/>
                <a:cs typeface="Arial MT"/>
              </a:rPr>
              <a:t>ro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á</a:t>
            </a:r>
            <a:r>
              <a:rPr sz="1600" spc="-110">
                <a:latin typeface="Arial MT"/>
                <a:cs typeface="Arial MT"/>
              </a:rPr>
              <a:t>r</a:t>
            </a:r>
            <a:r>
              <a:rPr sz="1600" spc="-155">
                <a:latin typeface="Arial MT"/>
                <a:cs typeface="Arial MT"/>
              </a:rPr>
              <a:t>ea</a:t>
            </a:r>
            <a:r>
              <a:rPr sz="1600" spc="-135">
                <a:latin typeface="Arial MT"/>
                <a:cs typeface="Arial MT"/>
              </a:rPr>
              <a:t>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traba</a:t>
            </a:r>
            <a:r>
              <a:rPr sz="1600" spc="-75">
                <a:latin typeface="Arial MT"/>
                <a:cs typeface="Arial MT"/>
              </a:rPr>
              <a:t>jo</a:t>
            </a:r>
            <a:endParaRPr sz="1600">
              <a:latin typeface="Arial MT"/>
              <a:cs typeface="Arial MT"/>
            </a:endParaRPr>
          </a:p>
          <a:p>
            <a:pPr marL="584200" indent="-571500">
              <a:lnSpc>
                <a:spcPts val="1730"/>
              </a:lnSpc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05">
                <a:latin typeface="Arial MT"/>
                <a:cs typeface="Arial MT"/>
              </a:rPr>
              <a:t>Administrar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mejor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manera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insumos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ya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falta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recursos</a:t>
            </a:r>
            <a:endParaRPr sz="1600">
              <a:latin typeface="Arial MT"/>
              <a:cs typeface="Arial MT"/>
            </a:endParaRPr>
          </a:p>
          <a:p>
            <a:pPr marL="584200" marR="5715" indent="-571500">
              <a:lnSpc>
                <a:spcPts val="1730"/>
              </a:lnSpc>
              <a:spcBef>
                <a:spcPts val="120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14">
                <a:latin typeface="Arial MT"/>
                <a:cs typeface="Arial MT"/>
              </a:rPr>
              <a:t>Los </a:t>
            </a:r>
            <a:r>
              <a:rPr sz="1600" spc="-110">
                <a:latin typeface="Arial MT"/>
                <a:cs typeface="Arial MT"/>
              </a:rPr>
              <a:t>superiores jerárquicos </a:t>
            </a:r>
            <a:r>
              <a:rPr sz="1600" spc="-150">
                <a:latin typeface="Arial MT"/>
                <a:cs typeface="Arial MT"/>
              </a:rPr>
              <a:t>más</a:t>
            </a:r>
            <a:r>
              <a:rPr sz="1600" spc="-1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exigir </a:t>
            </a:r>
            <a:r>
              <a:rPr sz="1600" spc="-114">
                <a:latin typeface="Arial MT"/>
                <a:cs typeface="Arial MT"/>
              </a:rPr>
              <a:t>deben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favorecer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condiciones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trabajo, </a:t>
            </a:r>
            <a:r>
              <a:rPr sz="1600" spc="-85">
                <a:latin typeface="Arial MT"/>
                <a:cs typeface="Arial MT"/>
              </a:rPr>
              <a:t>por </a:t>
            </a:r>
            <a:r>
              <a:rPr sz="1600" spc="-75">
                <a:latin typeface="Arial MT"/>
                <a:cs typeface="Arial MT"/>
              </a:rPr>
              <a:t>lo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deberían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ser</a:t>
            </a:r>
            <a:r>
              <a:rPr sz="1600" spc="-114">
                <a:latin typeface="Arial MT"/>
                <a:cs typeface="Arial MT"/>
              </a:rPr>
              <a:t> capacitados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en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cuanto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65">
                <a:latin typeface="Arial MT"/>
                <a:cs typeface="Arial MT"/>
              </a:rPr>
              <a:t>trato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humano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comunicación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efectiva.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80">
                <a:latin typeface="Arial MT"/>
                <a:cs typeface="Arial MT"/>
              </a:rPr>
              <a:t>Se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requieren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cursos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pláticas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atención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usuario,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capacitación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primeros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auxilios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pacientes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capacitar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jefes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endParaRPr sz="1600">
              <a:latin typeface="Arial MT"/>
              <a:cs typeface="Arial MT"/>
            </a:endParaRPr>
          </a:p>
          <a:p>
            <a:pPr marL="584200" marR="2418080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120">
                <a:latin typeface="Arial MT"/>
                <a:cs typeface="Arial MT"/>
              </a:rPr>
              <a:t>buen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manejo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personal,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70">
                <a:latin typeface="Arial MT"/>
                <a:cs typeface="Arial MT"/>
              </a:rPr>
              <a:t>Así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mismo,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cursos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deberían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proporcionarse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dentro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horario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laboral.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Facilitar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salida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asistir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cursos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congresos.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20">
                <a:latin typeface="Arial MT"/>
                <a:cs typeface="Arial MT"/>
              </a:rPr>
              <a:t>Sugiero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lleve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cabo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completa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transparencia,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se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debe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llevar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cabo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proceso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escalafón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haga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un</a:t>
            </a:r>
            <a:endParaRPr sz="1600">
              <a:latin typeface="Arial MT"/>
              <a:cs typeface="Arial MT"/>
            </a:endParaRPr>
          </a:p>
          <a:p>
            <a:pPr marL="584200" marR="1743075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110">
                <a:latin typeface="Arial MT"/>
                <a:cs typeface="Arial MT"/>
              </a:rPr>
              <a:t>concurso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objetivo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sea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justo,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honesto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equitativo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evitando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asignación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directa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amistad.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Mejorar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ambiente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material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adecuado,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directivos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más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competentes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sin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faltas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respeto.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10">
                <a:latin typeface="Arial MT"/>
                <a:cs typeface="Arial MT"/>
              </a:rPr>
              <a:t>Implementar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nuevos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programas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permitan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solucionar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problemáticas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propias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nuestros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derechohabientes</a:t>
            </a:r>
            <a:endParaRPr sz="1600">
              <a:latin typeface="Arial MT"/>
              <a:cs typeface="Arial MT"/>
            </a:endParaRPr>
          </a:p>
          <a:p>
            <a:pPr marL="584200" marR="5715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120">
                <a:latin typeface="Arial MT"/>
                <a:cs typeface="Arial MT"/>
              </a:rPr>
              <a:t>Dar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conocer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resultados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encuesta,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especial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Comisión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Seguridad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Higiene,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ya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hay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muchos </a:t>
            </a:r>
            <a:r>
              <a:rPr sz="1600" spc="-4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temas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tratar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respecto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dentro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todo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hospital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65">
                <a:latin typeface="Arial MT"/>
                <a:cs typeface="Arial MT"/>
              </a:rPr>
              <a:t>Qu</a:t>
            </a:r>
            <a:r>
              <a:rPr sz="1600" spc="-145">
                <a:latin typeface="Arial MT"/>
                <a:cs typeface="Arial MT"/>
              </a:rPr>
              <a:t>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-135">
                <a:latin typeface="Arial MT"/>
                <a:cs typeface="Arial MT"/>
              </a:rPr>
              <a:t>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65">
                <a:latin typeface="Arial MT"/>
                <a:cs typeface="Arial MT"/>
              </a:rPr>
              <a:t>m</a:t>
            </a:r>
            <a:r>
              <a:rPr sz="1600" spc="-130">
                <a:latin typeface="Arial MT"/>
                <a:cs typeface="Arial MT"/>
              </a:rPr>
              <a:t>é</a:t>
            </a:r>
            <a:r>
              <a:rPr sz="1600" spc="-135">
                <a:latin typeface="Arial MT"/>
                <a:cs typeface="Arial MT"/>
              </a:rPr>
              <a:t>d</a:t>
            </a:r>
            <a:r>
              <a:rPr sz="1600" spc="-60">
                <a:latin typeface="Arial MT"/>
                <a:cs typeface="Arial MT"/>
              </a:rPr>
              <a:t>i</a:t>
            </a:r>
            <a:r>
              <a:rPr sz="1600" spc="-140">
                <a:latin typeface="Arial MT"/>
                <a:cs typeface="Arial MT"/>
              </a:rPr>
              <a:t>c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-135">
                <a:latin typeface="Arial MT"/>
                <a:cs typeface="Arial MT"/>
              </a:rPr>
              <a:t>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</a:t>
            </a:r>
            <a:r>
              <a:rPr sz="1600" spc="-130">
                <a:latin typeface="Arial MT"/>
                <a:cs typeface="Arial MT"/>
              </a:rPr>
              <a:t>uedan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trabajar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vía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r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-190">
                <a:latin typeface="Arial MT"/>
                <a:cs typeface="Arial MT"/>
              </a:rPr>
              <a:t>m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-80">
                <a:latin typeface="Arial MT"/>
                <a:cs typeface="Arial MT"/>
              </a:rPr>
              <a:t>ta</a:t>
            </a:r>
            <a:endParaRPr sz="1600">
              <a:latin typeface="Arial MT"/>
              <a:cs typeface="Arial MT"/>
            </a:endParaRPr>
          </a:p>
          <a:p>
            <a:pPr marL="584200" marR="5080" algn="just">
              <a:lnSpc>
                <a:spcPct val="90100"/>
              </a:lnSpc>
              <a:spcBef>
                <a:spcPts val="95"/>
              </a:spcBef>
              <a:defRPr/>
            </a:pPr>
            <a:r>
              <a:rPr sz="1600" spc="-114">
                <a:latin typeface="Arial MT"/>
                <a:cs typeface="Arial MT"/>
              </a:rPr>
              <a:t>Los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cursos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deben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ser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asignados,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00">
                <a:latin typeface="Arial MT"/>
                <a:cs typeface="Arial MT"/>
              </a:rPr>
              <a:t> </a:t>
            </a:r>
            <a:r>
              <a:rPr sz="1600" spc="-70">
                <a:latin typeface="Arial MT"/>
                <a:cs typeface="Arial MT"/>
              </a:rPr>
              <a:t>todo </a:t>
            </a:r>
            <a:r>
              <a:rPr sz="1600" spc="-105">
                <a:latin typeface="Arial MT"/>
                <a:cs typeface="Arial MT"/>
              </a:rPr>
              <a:t>el personal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operativo,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 </a:t>
            </a:r>
            <a:r>
              <a:rPr sz="1600" spc="-110">
                <a:latin typeface="Arial MT"/>
                <a:cs typeface="Arial MT"/>
              </a:rPr>
              <a:t>aquellos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son</a:t>
            </a:r>
            <a:r>
              <a:rPr sz="1600" spc="2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elegidos </a:t>
            </a:r>
            <a:r>
              <a:rPr sz="1600" spc="-85">
                <a:latin typeface="Arial MT"/>
                <a:cs typeface="Arial MT"/>
              </a:rPr>
              <a:t>por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según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10">
                <a:latin typeface="Arial MT"/>
                <a:cs typeface="Arial MT"/>
              </a:rPr>
              <a:t>jefes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 </a:t>
            </a:r>
            <a:r>
              <a:rPr sz="1600" spc="-145">
                <a:latin typeface="Arial MT"/>
                <a:cs typeface="Arial MT"/>
              </a:rPr>
              <a:t>se </a:t>
            </a:r>
            <a:r>
              <a:rPr sz="1600" spc="-125">
                <a:latin typeface="Arial MT"/>
                <a:cs typeface="Arial MT"/>
              </a:rPr>
              <a:t>puede </a:t>
            </a:r>
            <a:r>
              <a:rPr sz="1600" spc="-110">
                <a:latin typeface="Arial MT"/>
                <a:cs typeface="Arial MT"/>
              </a:rPr>
              <a:t>capacitar </a:t>
            </a:r>
            <a:r>
              <a:rPr sz="1600" spc="-95">
                <a:latin typeface="Arial MT"/>
                <a:cs typeface="Arial MT"/>
              </a:rPr>
              <a:t>gente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35">
                <a:latin typeface="Arial MT"/>
                <a:cs typeface="Arial MT"/>
              </a:rPr>
              <a:t>descanse </a:t>
            </a:r>
            <a:r>
              <a:rPr sz="1600" spc="-70">
                <a:latin typeface="Arial MT"/>
                <a:cs typeface="Arial MT"/>
              </a:rPr>
              <a:t>fin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35">
                <a:latin typeface="Arial MT"/>
                <a:cs typeface="Arial MT"/>
              </a:rPr>
              <a:t>semana. y </a:t>
            </a:r>
            <a:r>
              <a:rPr sz="1600" spc="-100">
                <a:latin typeface="Arial MT"/>
                <a:cs typeface="Arial MT"/>
              </a:rPr>
              <a:t>si </a:t>
            </a:r>
            <a:r>
              <a:rPr sz="1600" spc="-140">
                <a:latin typeface="Arial MT"/>
                <a:cs typeface="Arial MT"/>
              </a:rPr>
              <a:t>se </a:t>
            </a:r>
            <a:r>
              <a:rPr sz="1600" spc="-90">
                <a:latin typeface="Arial MT"/>
                <a:cs typeface="Arial MT"/>
              </a:rPr>
              <a:t>solicita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10">
                <a:latin typeface="Arial MT"/>
                <a:cs typeface="Arial MT"/>
              </a:rPr>
              <a:t>curso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capacitación, </a:t>
            </a:r>
            <a:r>
              <a:rPr sz="1600" spc="-145">
                <a:latin typeface="Arial MT"/>
                <a:cs typeface="Arial MT"/>
              </a:rPr>
              <a:t>se </a:t>
            </a:r>
            <a:r>
              <a:rPr sz="1600" spc="-120">
                <a:latin typeface="Arial MT"/>
                <a:cs typeface="Arial MT"/>
              </a:rPr>
              <a:t>debe </a:t>
            </a:r>
            <a:r>
              <a:rPr sz="1600" spc="-95">
                <a:latin typeface="Arial MT"/>
                <a:cs typeface="Arial MT"/>
              </a:rPr>
              <a:t>tomar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114">
                <a:latin typeface="Arial MT"/>
                <a:cs typeface="Arial MT"/>
              </a:rPr>
              <a:t>cuenta </a:t>
            </a:r>
            <a:r>
              <a:rPr sz="1600" spc="-110">
                <a:latin typeface="Arial MT"/>
                <a:cs typeface="Arial MT"/>
              </a:rPr>
              <a:t>al </a:t>
            </a:r>
            <a:r>
              <a:rPr sz="1600" spc="-105">
                <a:latin typeface="Arial MT"/>
                <a:cs typeface="Arial MT"/>
              </a:rPr>
              <a:t> personal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cuente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iniciativa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habilidades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demostradas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730"/>
              </a:lnSpc>
              <a:defRPr/>
            </a:pPr>
            <a:r>
              <a:rPr sz="1600" spc="-105">
                <a:latin typeface="Arial MT"/>
                <a:cs typeface="Arial MT"/>
              </a:rPr>
              <a:t>Interés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Director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General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hacia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personal,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ya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hay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trabajadores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conocen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persona.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505459" y="802004"/>
            <a:ext cx="1101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0" spc="-145">
                <a:solidFill>
                  <a:srgbClr val="000000"/>
                </a:solidFill>
                <a:latin typeface="Arial MT"/>
                <a:cs typeface="Arial MT"/>
              </a:rPr>
              <a:t>Sugerencias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 bwMode="auto">
          <a:xfrm>
            <a:off x="505459" y="2399537"/>
            <a:ext cx="9652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 bwMode="auto">
          <a:xfrm>
            <a:off x="505459" y="3057905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505459" y="1301877"/>
            <a:ext cx="1089215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ts val="1825"/>
              </a:lnSpc>
              <a:spcBef>
                <a:spcPts val="95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70">
                <a:latin typeface="Arial MT"/>
                <a:cs typeface="Arial MT"/>
              </a:rPr>
              <a:t>O</a:t>
            </a:r>
            <a:r>
              <a:rPr sz="1600" spc="-120">
                <a:latin typeface="Arial MT"/>
                <a:cs typeface="Arial MT"/>
              </a:rPr>
              <a:t>p</a:t>
            </a:r>
            <a:r>
              <a:rPr sz="1600" spc="-40">
                <a:latin typeface="Arial MT"/>
                <a:cs typeface="Arial MT"/>
              </a:rPr>
              <a:t>ti</a:t>
            </a:r>
            <a:r>
              <a:rPr sz="1600" spc="-140">
                <a:latin typeface="Arial MT"/>
                <a:cs typeface="Arial MT"/>
              </a:rPr>
              <a:t>m</a:t>
            </a:r>
            <a:r>
              <a:rPr sz="1600" spc="-45">
                <a:latin typeface="Arial MT"/>
                <a:cs typeface="Arial MT"/>
              </a:rPr>
              <a:t>i</a:t>
            </a:r>
            <a:r>
              <a:rPr sz="1600" spc="-95">
                <a:latin typeface="Arial MT"/>
                <a:cs typeface="Arial MT"/>
              </a:rPr>
              <a:t>z</a:t>
            </a:r>
            <a:r>
              <a:rPr sz="1600" spc="-105">
                <a:latin typeface="Arial MT"/>
                <a:cs typeface="Arial MT"/>
              </a:rPr>
              <a:t>aci</a:t>
            </a:r>
            <a:r>
              <a:rPr sz="1600" spc="-130">
                <a:latin typeface="Arial MT"/>
                <a:cs typeface="Arial MT"/>
              </a:rPr>
              <a:t>ó</a:t>
            </a:r>
            <a:r>
              <a:rPr sz="1600" spc="-110">
                <a:latin typeface="Arial MT"/>
                <a:cs typeface="Arial MT"/>
              </a:rPr>
              <a:t>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50">
                <a:latin typeface="Arial MT"/>
                <a:cs typeface="Arial MT"/>
              </a:rPr>
              <a:t>ti</a:t>
            </a:r>
            <a:r>
              <a:rPr sz="1600" spc="-114">
                <a:latin typeface="Arial MT"/>
                <a:cs typeface="Arial MT"/>
              </a:rPr>
              <a:t>e</a:t>
            </a:r>
            <a:r>
              <a:rPr sz="1600" spc="-165">
                <a:latin typeface="Arial MT"/>
                <a:cs typeface="Arial MT"/>
              </a:rPr>
              <a:t>m</a:t>
            </a:r>
            <a:r>
              <a:rPr sz="1600" spc="-95">
                <a:latin typeface="Arial MT"/>
                <a:cs typeface="Arial MT"/>
              </a:rPr>
              <a:t>po</a:t>
            </a:r>
            <a:r>
              <a:rPr sz="1600" spc="-135">
                <a:latin typeface="Arial MT"/>
                <a:cs typeface="Arial MT"/>
              </a:rPr>
              <a:t>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aca</a:t>
            </a:r>
            <a:r>
              <a:rPr sz="1600" spc="-150">
                <a:latin typeface="Arial MT"/>
                <a:cs typeface="Arial MT"/>
              </a:rPr>
              <a:t>d</a:t>
            </a:r>
            <a:r>
              <a:rPr sz="1600" spc="-125">
                <a:latin typeface="Arial MT"/>
                <a:cs typeface="Arial MT"/>
              </a:rPr>
              <a:t>é</a:t>
            </a:r>
            <a:r>
              <a:rPr sz="1600" spc="-190">
                <a:latin typeface="Arial MT"/>
                <a:cs typeface="Arial MT"/>
              </a:rPr>
              <a:t>m</a:t>
            </a:r>
            <a:r>
              <a:rPr sz="1600" spc="-60">
                <a:latin typeface="Arial MT"/>
                <a:cs typeface="Arial MT"/>
              </a:rPr>
              <a:t>i</a:t>
            </a:r>
            <a:r>
              <a:rPr sz="1600" spc="-140">
                <a:latin typeface="Arial MT"/>
                <a:cs typeface="Arial MT"/>
              </a:rPr>
              <a:t>c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-135">
                <a:latin typeface="Arial MT"/>
                <a:cs typeface="Arial MT"/>
              </a:rPr>
              <a:t>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</a:t>
            </a:r>
            <a:r>
              <a:rPr sz="1600" spc="-130">
                <a:latin typeface="Arial MT"/>
                <a:cs typeface="Arial MT"/>
              </a:rPr>
              <a:t>ara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po</a:t>
            </a:r>
            <a:r>
              <a:rPr sz="1600" spc="-130">
                <a:latin typeface="Arial MT"/>
                <a:cs typeface="Arial MT"/>
              </a:rPr>
              <a:t>d</a:t>
            </a:r>
            <a:r>
              <a:rPr sz="1600" spc="-135">
                <a:latin typeface="Arial MT"/>
                <a:cs typeface="Arial MT"/>
              </a:rPr>
              <a:t>e</a:t>
            </a:r>
            <a:r>
              <a:rPr sz="1600" spc="-70">
                <a:latin typeface="Arial MT"/>
                <a:cs typeface="Arial MT"/>
              </a:rPr>
              <a:t>r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di</a:t>
            </a:r>
            <a:r>
              <a:rPr sz="1600" spc="-130">
                <a:latin typeface="Arial MT"/>
                <a:cs typeface="Arial MT"/>
              </a:rPr>
              <a:t>s</a:t>
            </a:r>
            <a:r>
              <a:rPr sz="1600" spc="-55">
                <a:latin typeface="Arial MT"/>
                <a:cs typeface="Arial MT"/>
              </a:rPr>
              <a:t>f</a:t>
            </a:r>
            <a:r>
              <a:rPr sz="1600" spc="-45">
                <a:latin typeface="Arial MT"/>
                <a:cs typeface="Arial MT"/>
              </a:rPr>
              <a:t>r</a:t>
            </a:r>
            <a:r>
              <a:rPr sz="1600" spc="-90">
                <a:latin typeface="Arial MT"/>
                <a:cs typeface="Arial MT"/>
              </a:rPr>
              <a:t>utar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fa</a:t>
            </a:r>
            <a:r>
              <a:rPr sz="1600" spc="-190">
                <a:latin typeface="Arial MT"/>
                <a:cs typeface="Arial MT"/>
              </a:rPr>
              <a:t>m</a:t>
            </a:r>
            <a:r>
              <a:rPr sz="1600" spc="-85">
                <a:latin typeface="Arial MT"/>
                <a:cs typeface="Arial MT"/>
              </a:rPr>
              <a:t>ilia</a:t>
            </a:r>
            <a:endParaRPr sz="1600">
              <a:latin typeface="Arial MT"/>
              <a:cs typeface="Arial MT"/>
            </a:endParaRPr>
          </a:p>
          <a:p>
            <a:pPr marL="584200" indent="-571500">
              <a:lnSpc>
                <a:spcPts val="1730"/>
              </a:lnSpc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80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requiere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aumentar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plantilla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trabajadores.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65">
                <a:latin typeface="Arial MT"/>
                <a:cs typeface="Arial MT"/>
              </a:rPr>
              <a:t>Para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aumentar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calidad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servicios.</a:t>
            </a:r>
            <a:endParaRPr sz="1600">
              <a:latin typeface="Arial MT"/>
              <a:cs typeface="Arial MT"/>
            </a:endParaRPr>
          </a:p>
          <a:p>
            <a:pPr marL="584200" indent="-571500">
              <a:lnSpc>
                <a:spcPts val="1730"/>
              </a:lnSpc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80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requiere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mas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integración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entre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diferentes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áreas,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conocernos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respetar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funciones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todos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realizamos.</a:t>
            </a:r>
            <a:endParaRPr sz="1600">
              <a:latin typeface="Arial MT"/>
              <a:cs typeface="Arial MT"/>
            </a:endParaRPr>
          </a:p>
          <a:p>
            <a:pPr marL="584200" marR="5080" indent="-571500">
              <a:lnSpc>
                <a:spcPts val="1730"/>
              </a:lnSpc>
              <a:spcBef>
                <a:spcPts val="120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14">
                <a:latin typeface="Arial MT"/>
                <a:cs typeface="Arial MT"/>
              </a:rPr>
              <a:t>Los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85">
                <a:latin typeface="Arial MT"/>
                <a:cs typeface="Arial MT"/>
              </a:rPr>
              <a:t>Jefes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Servicio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deberían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ser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más  </a:t>
            </a:r>
            <a:r>
              <a:rPr sz="1600" spc="-120">
                <a:latin typeface="Arial MT"/>
                <a:cs typeface="Arial MT"/>
              </a:rPr>
              <a:t>empáticos,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promover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felicitar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cuándo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trabaje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bien.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Aceptar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sus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errores,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cuando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cometan,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referirse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qué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son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mejores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trabajadores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ellos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demás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servimos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nada,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55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Subdirección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Enfermería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solicite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mas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jornada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trabajo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turno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nocturno.</a:t>
            </a:r>
            <a:endParaRPr sz="1600">
              <a:latin typeface="Arial MT"/>
              <a:cs typeface="Arial MT"/>
            </a:endParaRPr>
          </a:p>
          <a:p>
            <a:pPr marL="584200" marR="5080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125">
                <a:latin typeface="Arial MT"/>
                <a:cs typeface="Arial MT"/>
              </a:rPr>
              <a:t>Sugiero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mi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 </a:t>
            </a:r>
            <a:r>
              <a:rPr sz="1600" spc="-100">
                <a:latin typeface="Arial MT"/>
                <a:cs typeface="Arial MT"/>
              </a:rPr>
              <a:t>también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incluya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personas</a:t>
            </a:r>
            <a:r>
              <a:rPr sz="1600" spc="-114">
                <a:latin typeface="Arial MT"/>
                <a:cs typeface="Arial MT"/>
              </a:rPr>
              <a:t> heterosexuales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puestos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administrativos,</a:t>
            </a:r>
            <a:r>
              <a:rPr sz="1600" spc="229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ya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que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últimamente,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somos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excluidos.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605"/>
              </a:lnSpc>
              <a:defRPr/>
            </a:pPr>
            <a:r>
              <a:rPr sz="1600" spc="-180">
                <a:latin typeface="Arial MT"/>
                <a:cs typeface="Arial MT"/>
              </a:rPr>
              <a:t>Se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debe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brindar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6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mismo</a:t>
            </a:r>
            <a:r>
              <a:rPr sz="1600" spc="2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apoyo</a:t>
            </a:r>
            <a:r>
              <a:rPr sz="1600" spc="2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poder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realizarnos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profesionalmente</a:t>
            </a:r>
            <a:r>
              <a:rPr sz="1600" spc="24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2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6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 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2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del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turno</a:t>
            </a:r>
            <a:r>
              <a:rPr sz="1600" spc="26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matutino,</a:t>
            </a:r>
            <a:r>
              <a:rPr sz="1600" spc="270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me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encuentro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730"/>
              </a:lnSpc>
              <a:defRPr/>
            </a:pPr>
            <a:r>
              <a:rPr sz="1600" spc="-105">
                <a:latin typeface="Arial MT"/>
                <a:cs typeface="Arial MT"/>
              </a:rPr>
              <a:t>estudiando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especialidad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por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ser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turno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vespertino</a:t>
            </a:r>
            <a:r>
              <a:rPr sz="1600" spc="8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me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brindó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beca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completa,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reducción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horario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eso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afecta</a:t>
            </a:r>
            <a:endParaRPr sz="1600">
              <a:latin typeface="Arial MT"/>
              <a:cs typeface="Arial MT"/>
            </a:endParaRPr>
          </a:p>
          <a:p>
            <a:pPr marL="584200">
              <a:lnSpc>
                <a:spcPts val="1825"/>
              </a:lnSpc>
              <a:defRPr/>
            </a:pP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gran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medida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desempeño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académico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laboral.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Gracias!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 bwMode="auto">
          <a:xfrm>
            <a:off x="2875788" y="1739010"/>
            <a:ext cx="2315210" cy="233679"/>
          </a:xfrm>
          <a:custGeom>
            <a:avLst/>
            <a:gdLst/>
            <a:ahLst/>
            <a:cxnLst/>
            <a:rect l="l" t="t" r="r" b="b"/>
            <a:pathLst>
              <a:path w="2315210" h="233680" extrusionOk="0">
                <a:moveTo>
                  <a:pt x="902195" y="0"/>
                </a:moveTo>
                <a:lnTo>
                  <a:pt x="833628" y="0"/>
                </a:lnTo>
                <a:lnTo>
                  <a:pt x="699516" y="0"/>
                </a:lnTo>
                <a:lnTo>
                  <a:pt x="629412" y="0"/>
                </a:lnTo>
                <a:lnTo>
                  <a:pt x="0" y="0"/>
                </a:lnTo>
                <a:lnTo>
                  <a:pt x="0" y="233172"/>
                </a:lnTo>
                <a:lnTo>
                  <a:pt x="629412" y="233172"/>
                </a:lnTo>
                <a:lnTo>
                  <a:pt x="699516" y="233172"/>
                </a:lnTo>
                <a:lnTo>
                  <a:pt x="833628" y="233172"/>
                </a:lnTo>
                <a:lnTo>
                  <a:pt x="902195" y="233172"/>
                </a:lnTo>
                <a:lnTo>
                  <a:pt x="902195" y="0"/>
                </a:lnTo>
                <a:close/>
              </a:path>
              <a:path w="2315210" h="233680" extrusionOk="0">
                <a:moveTo>
                  <a:pt x="1188707" y="0"/>
                </a:moveTo>
                <a:lnTo>
                  <a:pt x="1118616" y="0"/>
                </a:lnTo>
                <a:lnTo>
                  <a:pt x="1072896" y="0"/>
                </a:lnTo>
                <a:lnTo>
                  <a:pt x="902208" y="0"/>
                </a:lnTo>
                <a:lnTo>
                  <a:pt x="902208" y="233172"/>
                </a:lnTo>
                <a:lnTo>
                  <a:pt x="1072896" y="233172"/>
                </a:lnTo>
                <a:lnTo>
                  <a:pt x="1118616" y="233172"/>
                </a:lnTo>
                <a:lnTo>
                  <a:pt x="1188707" y="233172"/>
                </a:lnTo>
                <a:lnTo>
                  <a:pt x="1188707" y="0"/>
                </a:lnTo>
                <a:close/>
              </a:path>
              <a:path w="2315210" h="233680" extrusionOk="0">
                <a:moveTo>
                  <a:pt x="2314943" y="0"/>
                </a:moveTo>
                <a:lnTo>
                  <a:pt x="2246376" y="0"/>
                </a:lnTo>
                <a:lnTo>
                  <a:pt x="1754124" y="0"/>
                </a:lnTo>
                <a:lnTo>
                  <a:pt x="1685544" y="0"/>
                </a:lnTo>
                <a:lnTo>
                  <a:pt x="1188720" y="0"/>
                </a:lnTo>
                <a:lnTo>
                  <a:pt x="1188720" y="233172"/>
                </a:lnTo>
                <a:lnTo>
                  <a:pt x="1685544" y="233172"/>
                </a:lnTo>
                <a:lnTo>
                  <a:pt x="1754124" y="233172"/>
                </a:lnTo>
                <a:lnTo>
                  <a:pt x="2246376" y="233172"/>
                </a:lnTo>
                <a:lnTo>
                  <a:pt x="2314943" y="233172"/>
                </a:lnTo>
                <a:lnTo>
                  <a:pt x="2314943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2918460" y="5030851"/>
            <a:ext cx="1629410" cy="233679"/>
          </a:xfrm>
          <a:custGeom>
            <a:avLst/>
            <a:gdLst/>
            <a:ahLst/>
            <a:cxnLst/>
            <a:rect l="l" t="t" r="r" b="b"/>
            <a:pathLst>
              <a:path w="1629410" h="233679" extrusionOk="0">
                <a:moveTo>
                  <a:pt x="1629156" y="0"/>
                </a:moveTo>
                <a:lnTo>
                  <a:pt x="1629156" y="0"/>
                </a:lnTo>
                <a:lnTo>
                  <a:pt x="0" y="0"/>
                </a:lnTo>
                <a:lnTo>
                  <a:pt x="0" y="233172"/>
                </a:lnTo>
                <a:lnTo>
                  <a:pt x="1629156" y="233172"/>
                </a:lnTo>
                <a:lnTo>
                  <a:pt x="1629156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 bwMode="auto">
          <a:xfrm>
            <a:off x="505459" y="328929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800" b="0" spc="-185">
                <a:solidFill>
                  <a:srgbClr val="000000"/>
                </a:solidFill>
                <a:latin typeface="Arial MT"/>
                <a:cs typeface="Arial MT"/>
              </a:rPr>
              <a:t>Qu</a:t>
            </a:r>
            <a:r>
              <a:rPr sz="1800" b="0" spc="-165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sz="1800" b="0" spc="-130">
                <a:solidFill>
                  <a:srgbClr val="000000"/>
                </a:solidFill>
                <a:latin typeface="Arial MT"/>
                <a:cs typeface="Arial MT"/>
              </a:rPr>
              <a:t>jas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 bwMode="auto">
          <a:xfrm>
            <a:off x="505459" y="1048258"/>
            <a:ext cx="10895330" cy="48831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200" marR="5080" indent="-571500">
              <a:lnSpc>
                <a:spcPts val="1730"/>
              </a:lnSpc>
              <a:spcBef>
                <a:spcPts val="310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14">
                <a:latin typeface="Arial MT"/>
                <a:cs typeface="Arial MT"/>
              </a:rPr>
              <a:t>Existe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desigualdad</a:t>
            </a:r>
            <a:r>
              <a:rPr sz="1600" spc="11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entre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10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contrato</a:t>
            </a:r>
            <a:r>
              <a:rPr sz="1600" spc="9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9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10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base</a:t>
            </a:r>
            <a:r>
              <a:rPr sz="1600" spc="9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federal.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El</a:t>
            </a:r>
            <a:r>
              <a:rPr sz="1600" spc="9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114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base</a:t>
            </a:r>
            <a:r>
              <a:rPr sz="1600" spc="9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federal,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discriminan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8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contrato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desde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simple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echo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portar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un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uniforme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diferente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actividades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distribuyen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manera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equitativa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 bwMode="auto">
          <a:xfrm>
            <a:off x="505459" y="1486865"/>
            <a:ext cx="8763000" cy="48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ts val="1825"/>
              </a:lnSpc>
              <a:spcBef>
                <a:spcPts val="95"/>
              </a:spcBef>
              <a:buChar char="•"/>
              <a:tabLst>
                <a:tab pos="583565" algn="l"/>
                <a:tab pos="584200" algn="l"/>
              </a:tabLst>
              <a:defRPr/>
            </a:pPr>
            <a:r>
              <a:rPr sz="1600" spc="-135">
                <a:latin typeface="Arial MT"/>
                <a:cs typeface="Arial MT"/>
              </a:rPr>
              <a:t>El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hospital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encuentra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desabasto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insumos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carece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recursos</a:t>
            </a:r>
            <a:r>
              <a:rPr sz="1600" spc="458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materiales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uso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hospitalario.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ts val="1825"/>
              </a:lnSpc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 bwMode="auto">
          <a:xfrm>
            <a:off x="1076960" y="1707006"/>
            <a:ext cx="10320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14165" algn="l"/>
              </a:tabLst>
              <a:defRPr/>
            </a:pPr>
            <a:r>
              <a:rPr sz="1600" spc="-140">
                <a:latin typeface="Arial MT"/>
                <a:cs typeface="Arial MT"/>
              </a:rPr>
              <a:t>El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95">
                <a:latin typeface="Arial MT"/>
                <a:cs typeface="Arial MT"/>
              </a:rPr>
              <a:t>Jefe</a:t>
            </a:r>
            <a:r>
              <a:rPr sz="1600" spc="1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Servicio</a:t>
            </a:r>
            <a:r>
              <a:rPr sz="1600" spc="1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	</a:t>
            </a:r>
            <a:r>
              <a:rPr sz="1600" spc="-140">
                <a:latin typeface="Arial MT"/>
                <a:cs typeface="Arial MT"/>
              </a:rPr>
              <a:t>es</a:t>
            </a:r>
            <a:r>
              <a:rPr sz="1600" spc="10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una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persona</a:t>
            </a:r>
            <a:r>
              <a:rPr sz="1600" spc="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sin</a:t>
            </a:r>
            <a:r>
              <a:rPr sz="1600" spc="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valores,</a:t>
            </a:r>
            <a:r>
              <a:rPr sz="1600" spc="10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ética</a:t>
            </a:r>
            <a:r>
              <a:rPr sz="1600" spc="11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profesional</a:t>
            </a:r>
            <a:r>
              <a:rPr sz="1600" spc="13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ni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humana</a:t>
            </a:r>
            <a:r>
              <a:rPr sz="1600" spc="1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le</a:t>
            </a:r>
            <a:r>
              <a:rPr sz="1600" spc="10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114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1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su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 bwMode="auto">
          <a:xfrm>
            <a:off x="1076960" y="1926462"/>
            <a:ext cx="495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40">
                <a:latin typeface="Arial MT"/>
                <a:cs typeface="Arial MT"/>
              </a:rPr>
              <a:t>ca</a:t>
            </a:r>
            <a:r>
              <a:rPr sz="1600" spc="-114">
                <a:latin typeface="Arial MT"/>
                <a:cs typeface="Arial MT"/>
              </a:rPr>
              <a:t>r</a:t>
            </a:r>
            <a:r>
              <a:rPr sz="1600" spc="-90">
                <a:latin typeface="Arial MT"/>
                <a:cs typeface="Arial MT"/>
              </a:rPr>
              <a:t>g</a:t>
            </a:r>
            <a:r>
              <a:rPr sz="1600" spc="-190">
                <a:latin typeface="Arial MT"/>
                <a:cs typeface="Arial MT"/>
              </a:rPr>
              <a:t>o</a:t>
            </a:r>
            <a:r>
              <a:rPr sz="1600" spc="-95">
                <a:latin typeface="Arial MT"/>
                <a:cs typeface="Arial MT"/>
              </a:rPr>
              <a:t>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 bwMode="auto">
          <a:xfrm>
            <a:off x="505459" y="2584830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 bwMode="auto">
          <a:xfrm>
            <a:off x="505459" y="3243452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 bwMode="auto">
          <a:xfrm>
            <a:off x="505459" y="3682365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 bwMode="auto">
          <a:xfrm>
            <a:off x="505459" y="4559884"/>
            <a:ext cx="965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5">
                <a:latin typeface="Arial MT"/>
                <a:cs typeface="Arial MT"/>
              </a:rPr>
              <a:t>•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 bwMode="auto">
          <a:xfrm>
            <a:off x="505459" y="2145918"/>
            <a:ext cx="10893425" cy="268351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584200" marR="5080" indent="-571500" algn="just">
              <a:lnSpc>
                <a:spcPts val="1730"/>
              </a:lnSpc>
              <a:spcBef>
                <a:spcPts val="310"/>
              </a:spcBef>
              <a:buChar char="•"/>
              <a:tabLst>
                <a:tab pos="584200" algn="l"/>
              </a:tabLst>
              <a:defRPr/>
            </a:pPr>
            <a:r>
              <a:rPr sz="1600" spc="-110">
                <a:latin typeface="Arial MT"/>
                <a:cs typeface="Arial MT"/>
              </a:rPr>
              <a:t>Proporcionar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mas</a:t>
            </a:r>
            <a:r>
              <a:rPr sz="1600" spc="-15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mejor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apoyo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uso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guarderías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70">
                <a:latin typeface="Arial MT"/>
                <a:cs typeface="Arial MT"/>
              </a:rPr>
              <a:t>tanto</a:t>
            </a:r>
            <a:r>
              <a:rPr sz="1600" spc="-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le</a:t>
            </a:r>
            <a:r>
              <a:rPr sz="1600" spc="2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suplente</a:t>
            </a:r>
            <a:r>
              <a:rPr sz="1600" spc="2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como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trabajadores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contratos.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605"/>
              </a:lnSpc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Dirección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Operaciones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espacios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trabajo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son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insufientes,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capacitación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actualización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continua.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Falta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más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730"/>
              </a:lnSpc>
              <a:defRPr/>
            </a:pPr>
            <a:r>
              <a:rPr sz="1600" spc="-130">
                <a:latin typeface="Arial MT"/>
                <a:cs typeface="Arial MT"/>
              </a:rPr>
              <a:t>en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pueda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trabajar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con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mejor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calidad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abarcar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mayor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número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pacientes,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además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tenemos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un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sueldo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730"/>
              </a:lnSpc>
              <a:defRPr/>
            </a:pP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va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acorde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nuestras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funciones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responsabilidades.</a:t>
            </a:r>
            <a:endParaRPr sz="1600">
              <a:latin typeface="Arial MT"/>
              <a:cs typeface="Arial MT"/>
            </a:endParaRPr>
          </a:p>
          <a:p>
            <a:pPr marL="584200" marR="6350" algn="just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140">
                <a:latin typeface="Arial MT"/>
                <a:cs typeface="Arial MT"/>
              </a:rPr>
              <a:t>El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trabajo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hago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siempre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proporcionar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atención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primera,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me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gusta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tratar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6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derechohabiente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pero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siento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mi</a:t>
            </a:r>
            <a:r>
              <a:rPr sz="1600" spc="6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jefa</a:t>
            </a:r>
            <a:r>
              <a:rPr sz="1600" spc="7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pareja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65">
                <a:latin typeface="Arial MT"/>
                <a:cs typeface="Arial MT"/>
              </a:rPr>
              <a:t>trato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hacia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diferencia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resto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gremio.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hace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sentir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valorada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respetada.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605"/>
              </a:lnSpc>
              <a:defRPr/>
            </a:pPr>
            <a:r>
              <a:rPr sz="1600" spc="-175">
                <a:latin typeface="Arial MT"/>
                <a:cs typeface="Arial MT"/>
              </a:rPr>
              <a:t>Es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difícil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comunicación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jefes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subdirectores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cuando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no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labora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mismo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turno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ellos,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olvidan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frecuencia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</a:t>
            </a:r>
            <a:endParaRPr sz="1600">
              <a:latin typeface="Arial MT"/>
              <a:cs typeface="Arial MT"/>
            </a:endParaRPr>
          </a:p>
          <a:p>
            <a:pPr marL="584200" marR="5715" algn="just">
              <a:lnSpc>
                <a:spcPts val="1730"/>
              </a:lnSpc>
              <a:spcBef>
                <a:spcPts val="120"/>
              </a:spcBef>
              <a:defRPr/>
            </a:pP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120">
                <a:latin typeface="Arial MT"/>
                <a:cs typeface="Arial MT"/>
              </a:rPr>
              <a:t>estamos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turno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tampoco </a:t>
            </a:r>
            <a:r>
              <a:rPr sz="1600" spc="-120">
                <a:latin typeface="Arial MT"/>
                <a:cs typeface="Arial MT"/>
              </a:rPr>
              <a:t>pueden </a:t>
            </a:r>
            <a:r>
              <a:rPr sz="1600" spc="-105">
                <a:latin typeface="Arial MT"/>
                <a:cs typeface="Arial MT"/>
              </a:rPr>
              <a:t>atendernos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nuestro </a:t>
            </a:r>
            <a:r>
              <a:rPr sz="1600" spc="-95">
                <a:latin typeface="Arial MT"/>
                <a:cs typeface="Arial MT"/>
              </a:rPr>
              <a:t>horario </a:t>
            </a:r>
            <a:r>
              <a:rPr sz="1600" spc="-100">
                <a:latin typeface="Arial MT"/>
                <a:cs typeface="Arial MT"/>
              </a:rPr>
              <a:t>laboral </a:t>
            </a:r>
            <a:r>
              <a:rPr sz="1600" spc="-114">
                <a:latin typeface="Arial MT"/>
                <a:cs typeface="Arial MT"/>
              </a:rPr>
              <a:t>porque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ellos </a:t>
            </a:r>
            <a:r>
              <a:rPr sz="1600" spc="-145">
                <a:latin typeface="Arial MT"/>
                <a:cs typeface="Arial MT"/>
              </a:rPr>
              <a:t>ya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termino,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sin 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embargo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utilizan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redes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sociales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personales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solicitar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información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laboral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horario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estamos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laborando,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aunado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poco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respecto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dirigen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operativo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manera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tan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infrecuente.</a:t>
            </a:r>
            <a:endParaRPr sz="1600">
              <a:latin typeface="Arial MT"/>
              <a:cs typeface="Arial MT"/>
            </a:endParaRPr>
          </a:p>
          <a:p>
            <a:pPr marL="584200" algn="just">
              <a:lnSpc>
                <a:spcPts val="1700"/>
              </a:lnSpc>
              <a:defRPr/>
            </a:pPr>
            <a:r>
              <a:rPr sz="1600" spc="-180">
                <a:latin typeface="Arial MT"/>
                <a:cs typeface="Arial MT"/>
              </a:rPr>
              <a:t>Se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han</a:t>
            </a:r>
            <a:r>
              <a:rPr sz="1600" spc="16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dado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situaciones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acoso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sexual,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sin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tome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cartas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asunto.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Esto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ocasiona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posibles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victimas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 bwMode="auto">
          <a:xfrm>
            <a:off x="505459" y="4780026"/>
            <a:ext cx="10892155" cy="13658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algn="just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95">
                <a:latin typeface="Arial MT"/>
                <a:cs typeface="Arial MT"/>
              </a:rPr>
              <a:t>futuras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7E7E7E"/>
                </a:solidFill>
                <a:latin typeface="Arial MT"/>
                <a:cs typeface="Arial MT"/>
              </a:rPr>
              <a:t>te</a:t>
            </a:r>
            <a:r>
              <a:rPr sz="1600" spc="-110">
                <a:latin typeface="Arial MT"/>
                <a:cs typeface="Arial MT"/>
              </a:rPr>
              <a:t>ngan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miedo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hablar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pues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finalmente</a:t>
            </a:r>
            <a:r>
              <a:rPr sz="1600" spc="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hace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nada.</a:t>
            </a:r>
            <a:endParaRPr sz="1600">
              <a:latin typeface="Arial MT"/>
              <a:cs typeface="Arial MT"/>
            </a:endParaRPr>
          </a:p>
          <a:p>
            <a:pPr marL="584200" marR="5080" indent="-571500" algn="just">
              <a:lnSpc>
                <a:spcPts val="1730"/>
              </a:lnSpc>
              <a:spcBef>
                <a:spcPts val="120"/>
              </a:spcBef>
              <a:buChar char="•"/>
              <a:tabLst>
                <a:tab pos="584200" algn="l"/>
                <a:tab pos="4042410" algn="l"/>
              </a:tabLst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Subdirección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	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beneficios</a:t>
            </a:r>
            <a:r>
              <a:rPr sz="1600" spc="1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como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lugar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asignado,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servicio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asignado,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carga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laboral,etc,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son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muy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electivos,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-13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rige </a:t>
            </a:r>
            <a:r>
              <a:rPr sz="1600" spc="-80">
                <a:latin typeface="Arial MT"/>
                <a:cs typeface="Arial MT"/>
              </a:rPr>
              <a:t>por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60">
                <a:latin typeface="Arial MT"/>
                <a:cs typeface="Arial MT"/>
              </a:rPr>
              <a:t>tipo </a:t>
            </a:r>
            <a:r>
              <a:rPr sz="1600" spc="-120">
                <a:latin typeface="Arial MT"/>
                <a:cs typeface="Arial MT"/>
              </a:rPr>
              <a:t>de </a:t>
            </a:r>
            <a:r>
              <a:rPr sz="1600" spc="-110">
                <a:latin typeface="Arial MT"/>
                <a:cs typeface="Arial MT"/>
              </a:rPr>
              <a:t>amistad </a:t>
            </a:r>
            <a:r>
              <a:rPr sz="1600" spc="-95">
                <a:latin typeface="Arial MT"/>
                <a:cs typeface="Arial MT"/>
              </a:rPr>
              <a:t>o </a:t>
            </a:r>
            <a:r>
              <a:rPr sz="1600" spc="-105">
                <a:latin typeface="Arial MT"/>
                <a:cs typeface="Arial MT"/>
              </a:rPr>
              <a:t>relación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hay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14">
                <a:latin typeface="Arial MT"/>
                <a:cs typeface="Arial MT"/>
              </a:rPr>
              <a:t>persona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autorizar </a:t>
            </a:r>
            <a:r>
              <a:rPr sz="1600" spc="-120">
                <a:latin typeface="Arial MT"/>
                <a:cs typeface="Arial MT"/>
              </a:rPr>
              <a:t>un </a:t>
            </a:r>
            <a:r>
              <a:rPr sz="1600" spc="-110">
                <a:latin typeface="Arial MT"/>
                <a:cs typeface="Arial MT"/>
              </a:rPr>
              <a:t>permiso </a:t>
            </a:r>
            <a:r>
              <a:rPr sz="1600" spc="-95">
                <a:latin typeface="Arial MT"/>
                <a:cs typeface="Arial MT"/>
              </a:rPr>
              <a:t>o </a:t>
            </a:r>
            <a:r>
              <a:rPr sz="1600" spc="-120">
                <a:latin typeface="Arial MT"/>
                <a:cs typeface="Arial MT"/>
              </a:rPr>
              <a:t>un </a:t>
            </a:r>
            <a:r>
              <a:rPr sz="1600" spc="-135">
                <a:latin typeface="Arial MT"/>
                <a:cs typeface="Arial MT"/>
              </a:rPr>
              <a:t>pase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etc.,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100">
                <a:latin typeface="Arial MT"/>
                <a:cs typeface="Arial MT"/>
              </a:rPr>
              <a:t>existe 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empatía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ante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necesidades</a:t>
            </a:r>
            <a:r>
              <a:rPr sz="1600" spc="5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personales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urgencias,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ambiente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clima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pesado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apático.</a:t>
            </a:r>
            <a:endParaRPr sz="1600">
              <a:latin typeface="Arial MT"/>
              <a:cs typeface="Arial MT"/>
            </a:endParaRPr>
          </a:p>
          <a:p>
            <a:pPr marL="584200" indent="-571500" algn="just">
              <a:lnSpc>
                <a:spcPts val="1600"/>
              </a:lnSpc>
              <a:buChar char="•"/>
              <a:tabLst>
                <a:tab pos="584200" algn="l"/>
              </a:tabLst>
              <a:defRPr/>
            </a:pPr>
            <a:r>
              <a:rPr sz="1600" spc="-220">
                <a:latin typeface="Arial MT"/>
                <a:cs typeface="Arial MT"/>
              </a:rPr>
              <a:t>A</a:t>
            </a:r>
            <a:r>
              <a:rPr sz="1600" spc="-114">
                <a:latin typeface="Arial MT"/>
                <a:cs typeface="Arial MT"/>
              </a:rPr>
              <a:t>coso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lab</a:t>
            </a:r>
            <a:r>
              <a:rPr sz="1600" spc="-95">
                <a:latin typeface="Arial MT"/>
                <a:cs typeface="Arial MT"/>
              </a:rPr>
              <a:t>oral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55">
                <a:latin typeface="Arial MT"/>
                <a:cs typeface="Arial MT"/>
              </a:rPr>
              <a:t>f</a:t>
            </a:r>
            <a:r>
              <a:rPr sz="1600" spc="-95">
                <a:latin typeface="Arial MT"/>
                <a:cs typeface="Arial MT"/>
              </a:rPr>
              <a:t>r</a:t>
            </a:r>
            <a:r>
              <a:rPr sz="1600" spc="-150">
                <a:latin typeface="Arial MT"/>
                <a:cs typeface="Arial MT"/>
              </a:rPr>
              <a:t>e</a:t>
            </a:r>
            <a:r>
              <a:rPr sz="1600" spc="-145">
                <a:latin typeface="Arial MT"/>
                <a:cs typeface="Arial MT"/>
              </a:rPr>
              <a:t>c</a:t>
            </a:r>
            <a:r>
              <a:rPr sz="1600" spc="-110">
                <a:latin typeface="Arial MT"/>
                <a:cs typeface="Arial MT"/>
              </a:rPr>
              <a:t>uen</a:t>
            </a:r>
            <a:r>
              <a:rPr sz="1600" spc="-65">
                <a:latin typeface="Arial MT"/>
                <a:cs typeface="Arial MT"/>
              </a:rPr>
              <a:t>t</a:t>
            </a:r>
            <a:r>
              <a:rPr sz="1600" spc="-145"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584200" indent="-571500" algn="just">
              <a:lnSpc>
                <a:spcPts val="1825"/>
              </a:lnSpc>
              <a:buChar char="•"/>
              <a:tabLst>
                <a:tab pos="584200" algn="l"/>
              </a:tabLst>
              <a:defRPr/>
            </a:pPr>
            <a:r>
              <a:rPr sz="1600" spc="-105">
                <a:latin typeface="Arial MT"/>
                <a:cs typeface="Arial MT"/>
              </a:rPr>
              <a:t>Falta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participación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jefes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equidad.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 bwMode="auto">
          <a:xfrm>
            <a:off x="505459" y="629792"/>
            <a:ext cx="11186795" cy="4902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40">
                <a:latin typeface="Arial MT"/>
                <a:cs typeface="Arial MT"/>
              </a:rPr>
              <a:t>Quejas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650">
              <a:latin typeface="Arial MT"/>
              <a:cs typeface="Arial MT"/>
            </a:endParaRPr>
          </a:p>
          <a:p>
            <a:pPr marL="299085" marR="7620" indent="-287020" algn="just">
              <a:lnSpc>
                <a:spcPct val="100000"/>
              </a:lnSpc>
              <a:buChar char="•"/>
              <a:tabLst>
                <a:tab pos="299720" algn="l"/>
              </a:tabLst>
              <a:defRPr/>
            </a:pPr>
            <a:r>
              <a:rPr sz="1600" spc="-125">
                <a:latin typeface="Arial MT"/>
                <a:cs typeface="Arial MT"/>
              </a:rPr>
              <a:t>Este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60">
                <a:latin typeface="Arial MT"/>
                <a:cs typeface="Arial MT"/>
              </a:rPr>
              <a:t>tipo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encuestas,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 </a:t>
            </a:r>
            <a:r>
              <a:rPr sz="1600" spc="-110">
                <a:latin typeface="Arial MT"/>
                <a:cs typeface="Arial MT"/>
              </a:rPr>
              <a:t>ofrecen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perdida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tiempo,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las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exigen</a:t>
            </a:r>
            <a:r>
              <a:rPr sz="1600" spc="2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manera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obligatoria, </a:t>
            </a:r>
            <a:r>
              <a:rPr sz="1600" spc="-110">
                <a:latin typeface="Arial MT"/>
                <a:cs typeface="Arial MT"/>
              </a:rPr>
              <a:t>son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largas,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repetitivas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90">
                <a:latin typeface="Arial MT"/>
                <a:cs typeface="Arial MT"/>
              </a:rPr>
              <a:t>logran </a:t>
            </a:r>
            <a:r>
              <a:rPr sz="1600" spc="-105">
                <a:latin typeface="Arial MT"/>
                <a:cs typeface="Arial MT"/>
              </a:rPr>
              <a:t>ningún </a:t>
            </a:r>
            <a:r>
              <a:rPr sz="1600" spc="-100">
                <a:latin typeface="Arial MT"/>
                <a:cs typeface="Arial MT"/>
              </a:rPr>
              <a:t> impacto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clima</a:t>
            </a:r>
            <a:r>
              <a:rPr sz="1600" spc="-105">
                <a:latin typeface="Arial MT"/>
                <a:cs typeface="Arial MT"/>
              </a:rPr>
              <a:t> organizacional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ni</a:t>
            </a:r>
            <a:r>
              <a:rPr sz="1600" spc="-8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laboral,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uno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errores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comenten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hacia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229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operativo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reconoce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 </a:t>
            </a:r>
            <a:r>
              <a:rPr sz="1600" spc="-95">
                <a:latin typeface="Arial MT"/>
                <a:cs typeface="Arial MT"/>
              </a:rPr>
              <a:t> disponibilidad </a:t>
            </a:r>
            <a:r>
              <a:rPr sz="1600" spc="-110">
                <a:latin typeface="Arial MT"/>
                <a:cs typeface="Arial MT"/>
              </a:rPr>
              <a:t>del trabajador, </a:t>
            </a:r>
            <a:r>
              <a:rPr sz="1600" spc="-120">
                <a:latin typeface="Arial MT"/>
                <a:cs typeface="Arial MT"/>
              </a:rPr>
              <a:t>las </a:t>
            </a:r>
            <a:r>
              <a:rPr sz="1600" spc="-105">
                <a:latin typeface="Arial MT"/>
                <a:cs typeface="Arial MT"/>
              </a:rPr>
              <a:t>actividades </a:t>
            </a:r>
            <a:r>
              <a:rPr sz="1600" spc="-120">
                <a:latin typeface="Arial MT"/>
                <a:cs typeface="Arial MT"/>
              </a:rPr>
              <a:t>extras, </a:t>
            </a:r>
            <a:r>
              <a:rPr sz="1600" spc="-85">
                <a:latin typeface="Arial MT"/>
                <a:cs typeface="Arial MT"/>
              </a:rPr>
              <a:t>ni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90">
                <a:latin typeface="Arial MT"/>
                <a:cs typeface="Arial MT"/>
              </a:rPr>
              <a:t>flexibilidad </a:t>
            </a:r>
            <a:r>
              <a:rPr sz="1600" spc="-125">
                <a:latin typeface="Arial MT"/>
                <a:cs typeface="Arial MT"/>
              </a:rPr>
              <a:t>cuando </a:t>
            </a:r>
            <a:r>
              <a:rPr sz="1600" spc="-95">
                <a:latin typeface="Arial MT"/>
                <a:cs typeface="Arial MT"/>
              </a:rPr>
              <a:t>el </a:t>
            </a:r>
            <a:r>
              <a:rPr sz="1600" spc="-105">
                <a:latin typeface="Arial MT"/>
                <a:cs typeface="Arial MT"/>
              </a:rPr>
              <a:t>jefe </a:t>
            </a:r>
            <a:r>
              <a:rPr sz="1600" spc="-110">
                <a:latin typeface="Arial MT"/>
                <a:cs typeface="Arial MT"/>
              </a:rPr>
              <a:t>del </a:t>
            </a:r>
            <a:r>
              <a:rPr sz="1600" spc="-140">
                <a:latin typeface="Arial MT"/>
                <a:cs typeface="Arial MT"/>
              </a:rPr>
              <a:t>área </a:t>
            </a:r>
            <a:r>
              <a:rPr sz="1600" spc="-120">
                <a:latin typeface="Arial MT"/>
                <a:cs typeface="Arial MT"/>
              </a:rPr>
              <a:t>requiere, </a:t>
            </a:r>
            <a:r>
              <a:rPr sz="1600" spc="-85">
                <a:latin typeface="Arial MT"/>
                <a:cs typeface="Arial MT"/>
              </a:rPr>
              <a:t>por </a:t>
            </a:r>
            <a:r>
              <a:rPr sz="1600" spc="-125">
                <a:latin typeface="Arial MT"/>
                <a:cs typeface="Arial MT"/>
              </a:rPr>
              <a:t>necesidad </a:t>
            </a:r>
            <a:r>
              <a:rPr sz="1600" spc="-110">
                <a:latin typeface="Arial MT"/>
                <a:cs typeface="Arial MT"/>
              </a:rPr>
              <a:t>del </a:t>
            </a:r>
            <a:r>
              <a:rPr sz="1600" spc="-100">
                <a:latin typeface="Arial MT"/>
                <a:cs typeface="Arial MT"/>
              </a:rPr>
              <a:t>servicio modificar 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horarios. </a:t>
            </a:r>
            <a:r>
              <a:rPr sz="1600" spc="-180">
                <a:latin typeface="Arial MT"/>
                <a:cs typeface="Arial MT"/>
              </a:rPr>
              <a:t>NO</a:t>
            </a:r>
            <a:r>
              <a:rPr sz="1600" spc="-17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le </a:t>
            </a:r>
            <a:r>
              <a:rPr sz="1600" spc="-130">
                <a:latin typeface="Arial MT"/>
                <a:cs typeface="Arial MT"/>
              </a:rPr>
              <a:t>reconoce,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las </a:t>
            </a:r>
            <a:r>
              <a:rPr sz="1600" spc="-100">
                <a:latin typeface="Arial MT"/>
                <a:cs typeface="Arial MT"/>
              </a:rPr>
              <a:t>notas </a:t>
            </a:r>
            <a:r>
              <a:rPr sz="1600" spc="-130">
                <a:latin typeface="Arial MT"/>
                <a:cs typeface="Arial MT"/>
              </a:rPr>
              <a:t>buenas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generan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 </a:t>
            </a:r>
            <a:r>
              <a:rPr sz="1600" spc="-105">
                <a:latin typeface="Arial MT"/>
                <a:cs typeface="Arial MT"/>
              </a:rPr>
              <a:t>el jefe </a:t>
            </a:r>
            <a:r>
              <a:rPr sz="1600" spc="-120">
                <a:latin typeface="Arial MT"/>
                <a:cs typeface="Arial MT"/>
              </a:rPr>
              <a:t>dependen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30">
                <a:latin typeface="Arial MT"/>
                <a:cs typeface="Arial MT"/>
              </a:rPr>
              <a:t>una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evaluación </a:t>
            </a:r>
            <a:r>
              <a:rPr sz="1600" spc="-100">
                <a:latin typeface="Arial MT"/>
                <a:cs typeface="Arial MT"/>
              </a:rPr>
              <a:t>subjetiva </a:t>
            </a:r>
            <a:r>
              <a:rPr sz="1600" spc="-105">
                <a:latin typeface="Arial MT"/>
                <a:cs typeface="Arial MT"/>
              </a:rPr>
              <a:t>del </a:t>
            </a:r>
            <a:r>
              <a:rPr sz="1600" spc="-135">
                <a:latin typeface="Arial MT"/>
                <a:cs typeface="Arial MT"/>
              </a:rPr>
              <a:t>encargado,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no </a:t>
            </a:r>
            <a:r>
              <a:rPr sz="1600" spc="-150">
                <a:latin typeface="Arial MT"/>
                <a:cs typeface="Arial MT"/>
              </a:rPr>
              <a:t>se </a:t>
            </a:r>
            <a:r>
              <a:rPr sz="1600" spc="-145">
                <a:latin typeface="Arial MT"/>
                <a:cs typeface="Arial MT"/>
              </a:rPr>
              <a:t> hace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objetivo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desempeño</a:t>
            </a:r>
            <a:r>
              <a:rPr sz="1600" spc="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personal,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cual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genera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inconformidad.</a:t>
            </a:r>
            <a:endParaRPr sz="1600">
              <a:latin typeface="Arial MT"/>
              <a:cs typeface="Arial MT"/>
            </a:endParaRPr>
          </a:p>
          <a:p>
            <a:pPr marL="299085" marR="9525" indent="-287020" algn="just">
              <a:lnSpc>
                <a:spcPct val="100000"/>
              </a:lnSpc>
              <a:spcBef>
                <a:spcPts val="5"/>
              </a:spcBef>
              <a:buChar char="•"/>
              <a:tabLst>
                <a:tab pos="299720" algn="l"/>
              </a:tabLst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-16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85">
                <a:latin typeface="Arial MT"/>
                <a:cs typeface="Arial MT"/>
              </a:rPr>
              <a:t>institución </a:t>
            </a:r>
            <a:r>
              <a:rPr sz="1600" spc="-130">
                <a:latin typeface="Arial MT"/>
                <a:cs typeface="Arial MT"/>
              </a:rPr>
              <a:t>hay </a:t>
            </a:r>
            <a:r>
              <a:rPr sz="1600" spc="-120">
                <a:latin typeface="Arial MT"/>
                <a:cs typeface="Arial MT"/>
              </a:rPr>
              <a:t>un </a:t>
            </a:r>
            <a:r>
              <a:rPr sz="1600" spc="-90">
                <a:latin typeface="Arial MT"/>
                <a:cs typeface="Arial MT"/>
              </a:rPr>
              <a:t>grupo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35">
                <a:latin typeface="Arial MT"/>
                <a:cs typeface="Arial MT"/>
              </a:rPr>
              <a:t>WhatsApp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dónde varios </a:t>
            </a:r>
            <a:r>
              <a:rPr sz="1600" spc="-125">
                <a:latin typeface="Arial MT"/>
                <a:cs typeface="Arial MT"/>
              </a:rPr>
              <a:t>compañeros </a:t>
            </a:r>
            <a:r>
              <a:rPr sz="1600" spc="-110">
                <a:latin typeface="Arial MT"/>
                <a:cs typeface="Arial MT"/>
              </a:rPr>
              <a:t>del </a:t>
            </a:r>
            <a:r>
              <a:rPr sz="1600" spc="-140">
                <a:latin typeface="Arial MT"/>
                <a:cs typeface="Arial MT"/>
              </a:rPr>
              <a:t>área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20">
                <a:latin typeface="Arial MT"/>
                <a:cs typeface="Arial MT"/>
              </a:rPr>
              <a:t>enfermería </a:t>
            </a:r>
            <a:r>
              <a:rPr sz="1600" spc="-100">
                <a:latin typeface="Arial MT"/>
                <a:cs typeface="Arial MT"/>
              </a:rPr>
              <a:t>vespertino </a:t>
            </a:r>
            <a:r>
              <a:rPr sz="1600" spc="-125">
                <a:latin typeface="Arial MT"/>
                <a:cs typeface="Arial MT"/>
              </a:rPr>
              <a:t>en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mayoría, </a:t>
            </a:r>
            <a:r>
              <a:rPr sz="1600" spc="-80">
                <a:latin typeface="Arial MT"/>
                <a:cs typeface="Arial MT"/>
              </a:rPr>
              <a:t>utilizan </a:t>
            </a:r>
            <a:r>
              <a:rPr sz="1600" spc="-120">
                <a:latin typeface="Arial MT"/>
                <a:cs typeface="Arial MT"/>
              </a:rPr>
              <a:t>para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burlarse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muchos </a:t>
            </a:r>
            <a:r>
              <a:rPr sz="1600" spc="-85">
                <a:latin typeface="Arial MT"/>
                <a:cs typeface="Arial MT"/>
              </a:rPr>
              <a:t>otros </a:t>
            </a:r>
            <a:r>
              <a:rPr sz="1600" spc="-125">
                <a:latin typeface="Arial MT"/>
                <a:cs typeface="Arial MT"/>
              </a:rPr>
              <a:t>que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114">
                <a:latin typeface="Arial MT"/>
                <a:cs typeface="Arial MT"/>
              </a:rPr>
              <a:t>son </a:t>
            </a:r>
            <a:r>
              <a:rPr sz="1600" spc="-95">
                <a:latin typeface="Arial MT"/>
                <a:cs typeface="Arial MT"/>
              </a:rPr>
              <a:t>participes </a:t>
            </a:r>
            <a:r>
              <a:rPr sz="1600" spc="-110">
                <a:latin typeface="Arial MT"/>
                <a:cs typeface="Arial MT"/>
              </a:rPr>
              <a:t>del </a:t>
            </a:r>
            <a:r>
              <a:rPr sz="1600" spc="-90">
                <a:latin typeface="Arial MT"/>
                <a:cs typeface="Arial MT"/>
              </a:rPr>
              <a:t>grupo </a:t>
            </a:r>
            <a:r>
              <a:rPr sz="1600" spc="-120">
                <a:latin typeface="Arial MT"/>
                <a:cs typeface="Arial MT"/>
              </a:rPr>
              <a:t>enviando</a:t>
            </a:r>
            <a:r>
              <a:rPr sz="1600" spc="20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haciendo </a:t>
            </a:r>
            <a:r>
              <a:rPr sz="1600" spc="-100">
                <a:latin typeface="Arial MT"/>
                <a:cs typeface="Arial MT"/>
              </a:rPr>
              <a:t>fotomontajes, pornografía </a:t>
            </a:r>
            <a:r>
              <a:rPr sz="1600" spc="-80">
                <a:latin typeface="Arial MT"/>
                <a:cs typeface="Arial MT"/>
              </a:rPr>
              <a:t>(alterando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30">
                <a:latin typeface="Arial MT"/>
                <a:cs typeface="Arial MT"/>
              </a:rPr>
              <a:t>vídeos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 </a:t>
            </a:r>
            <a:r>
              <a:rPr sz="1600" spc="-120">
                <a:latin typeface="Arial MT"/>
                <a:cs typeface="Arial MT"/>
              </a:rPr>
              <a:t>las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caras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compañeros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solo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70">
                <a:latin typeface="Arial MT"/>
                <a:cs typeface="Arial MT"/>
              </a:rPr>
              <a:t>fin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ridiculizar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hacer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burlas.</a:t>
            </a:r>
            <a:endParaRPr sz="1600">
              <a:latin typeface="Arial MT"/>
              <a:cs typeface="Arial MT"/>
            </a:endParaRPr>
          </a:p>
          <a:p>
            <a:pPr marL="299085" marR="8255" indent="-287020" algn="just">
              <a:lnSpc>
                <a:spcPct val="100000"/>
              </a:lnSpc>
              <a:buChar char="•"/>
              <a:tabLst>
                <a:tab pos="299720" algn="l"/>
              </a:tabLst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-16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todos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125">
                <a:latin typeface="Arial MT"/>
                <a:cs typeface="Arial MT"/>
              </a:rPr>
              <a:t>años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trabajando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 </a:t>
            </a:r>
            <a:r>
              <a:rPr sz="1600" spc="-85">
                <a:latin typeface="Arial MT"/>
                <a:cs typeface="Arial MT"/>
              </a:rPr>
              <a:t>institución,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135">
                <a:latin typeface="Arial MT"/>
                <a:cs typeface="Arial MT"/>
              </a:rPr>
              <a:t>había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vivido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14">
                <a:latin typeface="Arial MT"/>
                <a:cs typeface="Arial MT"/>
              </a:rPr>
              <a:t>experiencia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un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sindicato </a:t>
            </a:r>
            <a:r>
              <a:rPr sz="1600" spc="-100">
                <a:latin typeface="Arial MT"/>
                <a:cs typeface="Arial MT"/>
              </a:rPr>
              <a:t>hostigara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trabajadores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 </a:t>
            </a:r>
            <a:r>
              <a:rPr sz="1600" spc="-125">
                <a:latin typeface="Arial MT"/>
                <a:cs typeface="Arial MT"/>
              </a:rPr>
              <a:t>que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es 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peor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3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autoridad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permitiera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dejara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líder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sindical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participare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organización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algunos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departamentos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del</a:t>
            </a:r>
            <a:r>
              <a:rPr sz="1600" spc="15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hospital,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juicio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estaban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mal,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sin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argumentos.</a:t>
            </a:r>
            <a:endParaRPr sz="1600">
              <a:latin typeface="Arial MT"/>
              <a:cs typeface="Arial MT"/>
            </a:endParaRPr>
          </a:p>
          <a:p>
            <a:pPr marL="299085" marR="9525" indent="-287020" algn="just">
              <a:lnSpc>
                <a:spcPct val="100000"/>
              </a:lnSpc>
              <a:buChar char="•"/>
              <a:tabLst>
                <a:tab pos="299720" algn="l"/>
              </a:tabLst>
              <a:defRPr/>
            </a:pPr>
            <a:r>
              <a:rPr sz="1600" spc="-165">
                <a:latin typeface="Arial MT"/>
                <a:cs typeface="Arial MT"/>
              </a:rPr>
              <a:t>En</a:t>
            </a:r>
            <a:r>
              <a:rPr sz="1600" spc="-16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mi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institución</a:t>
            </a:r>
            <a:r>
              <a:rPr sz="1600" spc="-8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hay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muchas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consideraciones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favoritismo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para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algunas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personas</a:t>
            </a:r>
            <a:r>
              <a:rPr sz="1600" spc="20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más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edad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cuanto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la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rotación</a:t>
            </a:r>
            <a:r>
              <a:rPr sz="1600" spc="254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27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 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diferentes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servicios.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gustaría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esas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consideraciones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fueran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extensivas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todo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5">
                <a:latin typeface="Arial MT"/>
                <a:cs typeface="Arial MT"/>
              </a:rPr>
              <a:t>60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más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años.</a:t>
            </a:r>
            <a:endParaRPr sz="1600">
              <a:latin typeface="Arial MT"/>
              <a:cs typeface="Arial MT"/>
            </a:endParaRPr>
          </a:p>
          <a:p>
            <a:pPr marL="299085" marR="5080" indent="-287020" algn="just">
              <a:lnSpc>
                <a:spcPct val="100000"/>
              </a:lnSpc>
              <a:buChar char="•"/>
              <a:tabLst>
                <a:tab pos="299720" algn="l"/>
              </a:tabLst>
              <a:defRPr/>
            </a:pPr>
            <a:r>
              <a:rPr sz="1600" spc="-165">
                <a:latin typeface="Arial MT"/>
                <a:cs typeface="Arial MT"/>
              </a:rPr>
              <a:t>En </a:t>
            </a:r>
            <a:r>
              <a:rPr sz="1600" spc="-110">
                <a:latin typeface="Arial MT"/>
                <a:cs typeface="Arial MT"/>
              </a:rPr>
              <a:t>la </a:t>
            </a:r>
            <a:r>
              <a:rPr sz="1600" spc="-105">
                <a:latin typeface="Arial MT"/>
                <a:cs typeface="Arial MT"/>
              </a:rPr>
              <a:t>Dirección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25">
                <a:latin typeface="Arial MT"/>
                <a:cs typeface="Arial MT"/>
              </a:rPr>
              <a:t>Planeación, </a:t>
            </a:r>
            <a:r>
              <a:rPr sz="1600" spc="-140">
                <a:latin typeface="Arial MT"/>
                <a:cs typeface="Arial MT"/>
              </a:rPr>
              <a:t>Enseñanza </a:t>
            </a:r>
            <a:r>
              <a:rPr sz="1600" spc="-145">
                <a:latin typeface="Arial MT"/>
                <a:cs typeface="Arial MT"/>
              </a:rPr>
              <a:t>e </a:t>
            </a:r>
            <a:r>
              <a:rPr sz="1600" spc="-105">
                <a:latin typeface="Arial MT"/>
                <a:cs typeface="Arial MT"/>
              </a:rPr>
              <a:t>Investigación, </a:t>
            </a:r>
            <a:r>
              <a:rPr sz="1600" spc="-155">
                <a:latin typeface="Arial MT"/>
                <a:cs typeface="Arial MT"/>
              </a:rPr>
              <a:t>me </a:t>
            </a:r>
            <a:r>
              <a:rPr sz="1600" spc="-105">
                <a:latin typeface="Arial MT"/>
                <a:cs typeface="Arial MT"/>
              </a:rPr>
              <a:t>discriminan, </a:t>
            </a:r>
            <a:r>
              <a:rPr sz="1600" spc="-145">
                <a:latin typeface="Arial MT"/>
                <a:cs typeface="Arial MT"/>
              </a:rPr>
              <a:t>me </a:t>
            </a:r>
            <a:r>
              <a:rPr sz="1600" spc="-125">
                <a:latin typeface="Arial MT"/>
                <a:cs typeface="Arial MT"/>
              </a:rPr>
              <a:t>han </a:t>
            </a:r>
            <a:r>
              <a:rPr sz="1600" spc="-100">
                <a:latin typeface="Arial MT"/>
                <a:cs typeface="Arial MT"/>
              </a:rPr>
              <a:t>gritado, </a:t>
            </a:r>
            <a:r>
              <a:rPr sz="1600" spc="-105">
                <a:latin typeface="Arial MT"/>
                <a:cs typeface="Arial MT"/>
              </a:rPr>
              <a:t>denigrado </a:t>
            </a:r>
            <a:r>
              <a:rPr sz="1600" spc="-145">
                <a:latin typeface="Arial MT"/>
                <a:cs typeface="Arial MT"/>
              </a:rPr>
              <a:t>e </a:t>
            </a:r>
            <a:r>
              <a:rPr sz="1600" spc="-110">
                <a:latin typeface="Arial MT"/>
                <a:cs typeface="Arial MT"/>
              </a:rPr>
              <a:t>invalidan mi trabajo, </a:t>
            </a:r>
            <a:r>
              <a:rPr sz="1600" spc="-100">
                <a:latin typeface="Arial MT"/>
                <a:cs typeface="Arial MT"/>
              </a:rPr>
              <a:t>sin </a:t>
            </a:r>
            <a:r>
              <a:rPr sz="1600" spc="-125">
                <a:latin typeface="Arial MT"/>
                <a:cs typeface="Arial MT"/>
              </a:rPr>
              <a:t>darme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reconocimiento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sobre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elaboración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mi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trabajo,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omiten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en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reuniones</a:t>
            </a:r>
            <a:r>
              <a:rPr sz="1600" spc="-1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importancia,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me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demeritan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0">
                <a:latin typeface="Arial MT"/>
                <a:cs typeface="Arial MT"/>
              </a:rPr>
              <a:t> </a:t>
            </a:r>
            <a:r>
              <a:rPr sz="1600" spc="-140">
                <a:latin typeface="Arial MT"/>
                <a:cs typeface="Arial MT"/>
              </a:rPr>
              <a:t>se</a:t>
            </a:r>
            <a:r>
              <a:rPr sz="1600" spc="165">
                <a:latin typeface="Arial MT"/>
                <a:cs typeface="Arial MT"/>
              </a:rPr>
              <a:t> </a:t>
            </a:r>
            <a:r>
              <a:rPr sz="1600" spc="-75">
                <a:latin typeface="Arial MT"/>
                <a:cs typeface="Arial MT"/>
              </a:rPr>
              <a:t>lo</a:t>
            </a:r>
            <a:r>
              <a:rPr sz="1600" spc="29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dan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personal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contratado</a:t>
            </a:r>
            <a:r>
              <a:rPr sz="1600" spc="-9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de</a:t>
            </a:r>
            <a:r>
              <a:rPr sz="1600" spc="-12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manera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externa,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cuando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-100">
                <a:latin typeface="Arial MT"/>
                <a:cs typeface="Arial MT"/>
              </a:rPr>
              <a:t> trabaja,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llega</a:t>
            </a:r>
            <a:r>
              <a:rPr sz="1600" spc="-9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tarde,</a:t>
            </a:r>
            <a:r>
              <a:rPr sz="1600" spc="-105">
                <a:latin typeface="Arial MT"/>
                <a:cs typeface="Arial MT"/>
              </a:rPr>
              <a:t> no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viene,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por </a:t>
            </a:r>
            <a:r>
              <a:rPr sz="1600" spc="-105">
                <a:latin typeface="Arial MT"/>
                <a:cs typeface="Arial MT"/>
              </a:rPr>
              <a:t>el</a:t>
            </a:r>
            <a:r>
              <a:rPr sz="1600" spc="-1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simple</a:t>
            </a:r>
            <a:r>
              <a:rPr sz="1600" spc="22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hecho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no</a:t>
            </a:r>
            <a:r>
              <a:rPr sz="1600" spc="23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tiene </a:t>
            </a:r>
            <a:r>
              <a:rPr sz="1600" spc="-120">
                <a:latin typeface="Arial MT"/>
                <a:cs typeface="Arial MT"/>
              </a:rPr>
              <a:t>un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reloj </a:t>
            </a:r>
            <a:r>
              <a:rPr sz="1600" spc="-130">
                <a:latin typeface="Arial MT"/>
                <a:cs typeface="Arial MT"/>
              </a:rPr>
              <a:t>checador,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un 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prestador </a:t>
            </a:r>
            <a:r>
              <a:rPr sz="1600" spc="-125">
                <a:latin typeface="Arial MT"/>
                <a:cs typeface="Arial MT"/>
              </a:rPr>
              <a:t>de </a:t>
            </a:r>
            <a:r>
              <a:rPr sz="1600" spc="-105">
                <a:latin typeface="Arial MT"/>
                <a:cs typeface="Arial MT"/>
              </a:rPr>
              <a:t>servicios </a:t>
            </a:r>
            <a:r>
              <a:rPr sz="1600" spc="-110">
                <a:latin typeface="Arial MT"/>
                <a:cs typeface="Arial MT"/>
              </a:rPr>
              <a:t>profesionales </a:t>
            </a:r>
            <a:r>
              <a:rPr sz="1600" spc="-125">
                <a:latin typeface="Arial MT"/>
                <a:cs typeface="Arial MT"/>
              </a:rPr>
              <a:t>que </a:t>
            </a:r>
            <a:r>
              <a:rPr sz="1600" spc="-135">
                <a:latin typeface="Arial MT"/>
                <a:cs typeface="Arial MT"/>
              </a:rPr>
              <a:t>gana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00">
                <a:latin typeface="Arial MT"/>
                <a:cs typeface="Arial MT"/>
              </a:rPr>
              <a:t>doble </a:t>
            </a:r>
            <a:r>
              <a:rPr sz="1600" spc="-125">
                <a:latin typeface="Arial MT"/>
                <a:cs typeface="Arial MT"/>
              </a:rPr>
              <a:t>que </a:t>
            </a:r>
            <a:r>
              <a:rPr sz="1600" spc="-160">
                <a:latin typeface="Arial MT"/>
                <a:cs typeface="Arial MT"/>
              </a:rPr>
              <a:t>yo,</a:t>
            </a:r>
            <a:r>
              <a:rPr sz="1600" spc="12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trabaja </a:t>
            </a:r>
            <a:r>
              <a:rPr sz="1600" spc="-130">
                <a:latin typeface="Arial MT"/>
                <a:cs typeface="Arial MT"/>
              </a:rPr>
              <a:t>menos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se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le </a:t>
            </a:r>
            <a:r>
              <a:rPr sz="1600" spc="-120">
                <a:latin typeface="Arial MT"/>
                <a:cs typeface="Arial MT"/>
              </a:rPr>
              <a:t>reconoce </a:t>
            </a:r>
            <a:r>
              <a:rPr sz="1600" spc="-165">
                <a:latin typeface="Arial MT"/>
                <a:cs typeface="Arial MT"/>
              </a:rPr>
              <a:t>mas,</a:t>
            </a:r>
            <a:r>
              <a:rPr sz="1600" spc="114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además</a:t>
            </a:r>
            <a:r>
              <a:rPr sz="1600" spc="15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darle la </a:t>
            </a:r>
            <a:r>
              <a:rPr sz="1600" spc="-85">
                <a:latin typeface="Arial MT"/>
                <a:cs typeface="Arial MT"/>
              </a:rPr>
              <a:t>oportunidad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faltar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-1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llegar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hora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sea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indispensable.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419201" y="1035812"/>
            <a:ext cx="812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000" spc="-120">
                <a:latin typeface="Arial MT"/>
                <a:cs typeface="Arial MT"/>
              </a:rPr>
              <a:t>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 bwMode="auto">
          <a:xfrm>
            <a:off x="847445" y="912622"/>
            <a:ext cx="1042606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1600" spc="-140">
                <a:latin typeface="Arial MT"/>
                <a:cs typeface="Arial MT"/>
              </a:rPr>
              <a:t>Quejas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defRPr/>
            </a:pPr>
            <a:endParaRPr sz="1650">
              <a:latin typeface="Arial MT"/>
              <a:cs typeface="Arial MT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  <a:defRPr/>
            </a:pPr>
            <a:r>
              <a:rPr sz="1600" spc="-140">
                <a:latin typeface="Arial MT"/>
                <a:cs typeface="Arial MT"/>
              </a:rPr>
              <a:t>El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personal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Base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Federal</a:t>
            </a:r>
            <a:r>
              <a:rPr sz="1600" spc="30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ha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sido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víctimas</a:t>
            </a:r>
            <a:r>
              <a:rPr sz="1600" spc="3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hostigamiento</a:t>
            </a:r>
            <a:r>
              <a:rPr sz="1600" spc="70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laborar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discriminación</a:t>
            </a:r>
            <a:r>
              <a:rPr sz="1600" spc="4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por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parte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algunos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00">
                <a:latin typeface="Arial MT"/>
                <a:cs typeface="Arial MT"/>
              </a:rPr>
              <a:t>directivos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35">
                <a:latin typeface="Arial MT"/>
                <a:cs typeface="Arial MT"/>
              </a:rPr>
              <a:t>y/o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jefes </a:t>
            </a:r>
            <a:r>
              <a:rPr sz="1600" spc="-43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inmediatos.</a:t>
            </a:r>
            <a:r>
              <a:rPr sz="1600" spc="-10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Hago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su</a:t>
            </a:r>
            <a:r>
              <a:rPr sz="1600" spc="-13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conocimiento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05">
                <a:latin typeface="Arial MT"/>
                <a:cs typeface="Arial MT"/>
              </a:rPr>
              <a:t>no </a:t>
            </a:r>
            <a:r>
              <a:rPr sz="1600" spc="-100">
                <a:latin typeface="Arial MT"/>
                <a:cs typeface="Arial MT"/>
              </a:rPr>
              <a:t>incluyo </a:t>
            </a:r>
            <a:r>
              <a:rPr sz="1600" spc="-130">
                <a:latin typeface="Arial MT"/>
                <a:cs typeface="Arial MT"/>
              </a:rPr>
              <a:t>nombres,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ni </a:t>
            </a:r>
            <a:r>
              <a:rPr sz="1600" spc="-135">
                <a:latin typeface="Arial MT"/>
                <a:cs typeface="Arial MT"/>
              </a:rPr>
              <a:t>casos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específico</a:t>
            </a:r>
            <a:r>
              <a:rPr sz="1600" spc="204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ya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 </a:t>
            </a:r>
            <a:r>
              <a:rPr sz="1600" spc="-114">
                <a:latin typeface="Arial MT"/>
                <a:cs typeface="Arial MT"/>
              </a:rPr>
              <a:t>tenemos miedo</a:t>
            </a:r>
            <a:r>
              <a:rPr sz="1600" spc="21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de </a:t>
            </a:r>
            <a:r>
              <a:rPr sz="1600" spc="-120">
                <a:latin typeface="Arial MT"/>
                <a:cs typeface="Arial MT"/>
              </a:rPr>
              <a:t>las 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repercusiones.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80">
                <a:latin typeface="Arial MT"/>
                <a:cs typeface="Arial MT"/>
              </a:rPr>
              <a:t>Es</a:t>
            </a:r>
            <a:r>
              <a:rPr sz="1600" spc="-17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importante </a:t>
            </a:r>
            <a:r>
              <a:rPr sz="1600" spc="-120">
                <a:latin typeface="Arial MT"/>
                <a:cs typeface="Arial MT"/>
              </a:rPr>
              <a:t>mencionar</a:t>
            </a:r>
            <a:r>
              <a:rPr sz="1600" spc="-114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10">
                <a:latin typeface="Arial MT"/>
                <a:cs typeface="Arial MT"/>
              </a:rPr>
              <a:t>personal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-125">
                <a:latin typeface="Arial MT"/>
                <a:cs typeface="Arial MT"/>
              </a:rPr>
              <a:t> </a:t>
            </a:r>
            <a:r>
              <a:rPr sz="1600" spc="-155">
                <a:latin typeface="Arial MT"/>
                <a:cs typeface="Arial MT"/>
              </a:rPr>
              <a:t>Base,</a:t>
            </a:r>
            <a:r>
              <a:rPr sz="1600" spc="-150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es</a:t>
            </a:r>
            <a:r>
              <a:rPr sz="1600" spc="-140">
                <a:latin typeface="Arial MT"/>
                <a:cs typeface="Arial MT"/>
              </a:rPr>
              <a:t> </a:t>
            </a:r>
            <a:r>
              <a:rPr sz="1600" spc="-105">
                <a:latin typeface="Arial MT"/>
                <a:cs typeface="Arial MT"/>
              </a:rPr>
              <a:t>el </a:t>
            </a:r>
            <a:r>
              <a:rPr sz="1600" spc="-110">
                <a:latin typeface="Arial MT"/>
                <a:cs typeface="Arial MT"/>
              </a:rPr>
              <a:t>personal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0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casa</a:t>
            </a:r>
            <a:r>
              <a:rPr sz="1600" spc="145">
                <a:latin typeface="Arial MT"/>
                <a:cs typeface="Arial MT"/>
              </a:rPr>
              <a:t> </a:t>
            </a:r>
            <a:r>
              <a:rPr sz="1600" spc="-135">
                <a:latin typeface="Arial MT"/>
                <a:cs typeface="Arial MT"/>
              </a:rPr>
              <a:t>y</a:t>
            </a:r>
            <a:r>
              <a:rPr sz="1600" spc="175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al</a:t>
            </a:r>
            <a:r>
              <a:rPr sz="1600" spc="225">
                <a:latin typeface="Arial MT"/>
                <a:cs typeface="Arial MT"/>
              </a:rPr>
              <a:t> </a:t>
            </a:r>
            <a:r>
              <a:rPr sz="1600" spc="-90">
                <a:latin typeface="Arial MT"/>
                <a:cs typeface="Arial MT"/>
              </a:rPr>
              <a:t>final </a:t>
            </a:r>
            <a:r>
              <a:rPr sz="1600" spc="-130">
                <a:latin typeface="Arial MT"/>
                <a:cs typeface="Arial MT"/>
              </a:rPr>
              <a:t>de</a:t>
            </a:r>
            <a:r>
              <a:rPr sz="1600" spc="185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cuenta</a:t>
            </a:r>
            <a:r>
              <a:rPr sz="1600" spc="21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somos</a:t>
            </a:r>
            <a:r>
              <a:rPr sz="1600" spc="195">
                <a:latin typeface="Arial MT"/>
                <a:cs typeface="Arial MT"/>
              </a:rPr>
              <a:t> </a:t>
            </a:r>
            <a:r>
              <a:rPr sz="1600" spc="-160">
                <a:latin typeface="Arial MT"/>
                <a:cs typeface="Arial MT"/>
              </a:rPr>
              <a:t>a </a:t>
            </a:r>
            <a:r>
              <a:rPr sz="1600" spc="-155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quienes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14">
                <a:latin typeface="Arial MT"/>
                <a:cs typeface="Arial MT"/>
              </a:rPr>
              <a:t>nos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importa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65">
                <a:latin typeface="Arial MT"/>
                <a:cs typeface="Arial MT"/>
              </a:rPr>
              <a:t>más,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que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nuestra</a:t>
            </a:r>
            <a:r>
              <a:rPr sz="1600" spc="20">
                <a:latin typeface="Arial MT"/>
                <a:cs typeface="Arial MT"/>
              </a:rPr>
              <a:t> </a:t>
            </a:r>
            <a:r>
              <a:rPr sz="1600" spc="-80">
                <a:latin typeface="Arial MT"/>
                <a:cs typeface="Arial MT"/>
              </a:rPr>
              <a:t>institución</a:t>
            </a:r>
            <a:r>
              <a:rPr sz="1600" spc="25">
                <a:latin typeface="Arial MT"/>
                <a:cs typeface="Arial MT"/>
              </a:rPr>
              <a:t> </a:t>
            </a:r>
            <a:r>
              <a:rPr sz="1600" spc="-150">
                <a:latin typeface="Arial MT"/>
                <a:cs typeface="Arial MT"/>
              </a:rPr>
              <a:t>sea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10">
                <a:latin typeface="Arial MT"/>
                <a:cs typeface="Arial MT"/>
              </a:rPr>
              <a:t>la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15">
                <a:latin typeface="Arial MT"/>
                <a:cs typeface="Arial MT"/>
              </a:rPr>
              <a:t>1°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30">
                <a:latin typeface="Arial MT"/>
                <a:cs typeface="Arial MT"/>
              </a:rPr>
              <a:t>en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85">
                <a:latin typeface="Arial MT"/>
                <a:cs typeface="Arial MT"/>
              </a:rPr>
              <a:t>todos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los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0">
                <a:latin typeface="Arial MT"/>
                <a:cs typeface="Arial MT"/>
              </a:rPr>
              <a:t>aspectos.</a:t>
            </a:r>
            <a:r>
              <a:rPr sz="1600" spc="15">
                <a:latin typeface="Arial MT"/>
                <a:cs typeface="Arial MT"/>
              </a:rPr>
              <a:t> </a:t>
            </a:r>
            <a:r>
              <a:rPr sz="1600" spc="-145">
                <a:latin typeface="Arial MT"/>
                <a:cs typeface="Arial MT"/>
              </a:rPr>
              <a:t>Porque</a:t>
            </a:r>
            <a:r>
              <a:rPr sz="1600">
                <a:latin typeface="Arial MT"/>
                <a:cs typeface="Arial MT"/>
              </a:rPr>
              <a:t> </a:t>
            </a:r>
            <a:r>
              <a:rPr sz="1600" spc="-95">
                <a:latin typeface="Arial MT"/>
                <a:cs typeface="Arial MT"/>
              </a:rPr>
              <a:t>nosotros</a:t>
            </a:r>
            <a:r>
              <a:rPr sz="1600" spc="10">
                <a:latin typeface="Arial MT"/>
                <a:cs typeface="Arial MT"/>
              </a:rPr>
              <a:t> </a:t>
            </a:r>
            <a:r>
              <a:rPr sz="1600" spc="-125">
                <a:latin typeface="Arial MT"/>
                <a:cs typeface="Arial MT"/>
              </a:rPr>
              <a:t>somos</a:t>
            </a:r>
            <a:r>
              <a:rPr sz="1600" spc="5">
                <a:latin typeface="Arial MT"/>
                <a:cs typeface="Arial MT"/>
              </a:rPr>
              <a:t> </a:t>
            </a:r>
            <a:r>
              <a:rPr sz="1600" spc="-200">
                <a:latin typeface="Arial MT"/>
                <a:cs typeface="Arial MT"/>
              </a:rPr>
              <a:t>HRAEB.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 bwMode="auto">
          <a:xfrm>
            <a:off x="7346059" y="3928313"/>
            <a:ext cx="3218180" cy="708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1825"/>
              </a:lnSpc>
              <a:spcBef>
                <a:spcPts val="95"/>
              </a:spcBef>
              <a:defRPr/>
            </a:pP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Comparación</a:t>
            </a:r>
            <a:r>
              <a:rPr sz="1600" spc="3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de</a:t>
            </a:r>
            <a:r>
              <a:rPr sz="160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6D152D"/>
                </a:solidFill>
                <a:latin typeface="Arial MT"/>
                <a:cs typeface="Arial MT"/>
              </a:rPr>
              <a:t>resultados</a:t>
            </a:r>
            <a:r>
              <a:rPr sz="1600" spc="1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60">
                <a:solidFill>
                  <a:srgbClr val="6D152D"/>
                </a:solidFill>
                <a:latin typeface="Arial MT"/>
                <a:cs typeface="Arial MT"/>
              </a:rPr>
              <a:t>a</a:t>
            </a:r>
            <a:r>
              <a:rPr sz="1600" spc="1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05">
                <a:solidFill>
                  <a:srgbClr val="6D152D"/>
                </a:solidFill>
                <a:latin typeface="Arial MT"/>
                <a:cs typeface="Arial MT"/>
              </a:rPr>
              <a:t>nivel</a:t>
            </a:r>
            <a:r>
              <a:rPr sz="1600" spc="2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210">
                <a:solidFill>
                  <a:srgbClr val="6D152D"/>
                </a:solidFill>
                <a:latin typeface="Arial MT"/>
                <a:cs typeface="Arial MT"/>
              </a:rPr>
              <a:t>APF</a:t>
            </a:r>
            <a:endParaRPr sz="1600">
              <a:latin typeface="Arial MT"/>
              <a:cs typeface="Arial MT"/>
            </a:endParaRPr>
          </a:p>
          <a:p>
            <a:pPr marL="3810" algn="ctr">
              <a:lnSpc>
                <a:spcPts val="1730"/>
              </a:lnSpc>
              <a:defRPr/>
            </a:pPr>
            <a:r>
              <a:rPr sz="1600" spc="-180">
                <a:solidFill>
                  <a:srgbClr val="6D152D"/>
                </a:solidFill>
                <a:latin typeface="Arial MT"/>
                <a:cs typeface="Arial MT"/>
              </a:rPr>
              <a:t>Se</a:t>
            </a:r>
            <a:r>
              <a:rPr sz="1600" spc="-150">
                <a:solidFill>
                  <a:srgbClr val="6D152D"/>
                </a:solidFill>
                <a:latin typeface="Arial MT"/>
                <a:cs typeface="Arial MT"/>
              </a:rPr>
              <a:t>c</a:t>
            </a:r>
            <a:r>
              <a:rPr sz="1600" spc="-55">
                <a:solidFill>
                  <a:srgbClr val="6D152D"/>
                </a:solidFill>
                <a:latin typeface="Arial MT"/>
                <a:cs typeface="Arial MT"/>
              </a:rPr>
              <a:t>tor</a:t>
            </a:r>
            <a:r>
              <a:rPr sz="1600" spc="1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90">
                <a:solidFill>
                  <a:srgbClr val="6D152D"/>
                </a:solidFill>
                <a:latin typeface="Arial MT"/>
                <a:cs typeface="Arial MT"/>
              </a:rPr>
              <a:t>Sa</a:t>
            </a:r>
            <a:r>
              <a:rPr sz="1600" spc="-100">
                <a:solidFill>
                  <a:srgbClr val="6D152D"/>
                </a:solidFill>
                <a:latin typeface="Arial MT"/>
                <a:cs typeface="Arial MT"/>
              </a:rPr>
              <a:t>lud</a:t>
            </a:r>
            <a:endParaRPr sz="1600">
              <a:latin typeface="Arial MT"/>
              <a:cs typeface="Arial MT"/>
            </a:endParaRPr>
          </a:p>
          <a:p>
            <a:pPr algn="ctr">
              <a:lnSpc>
                <a:spcPts val="1825"/>
              </a:lnSpc>
              <a:defRPr/>
            </a:pPr>
            <a:r>
              <a:rPr sz="1600" spc="-150">
                <a:solidFill>
                  <a:srgbClr val="6D152D"/>
                </a:solidFill>
                <a:latin typeface="Arial MT"/>
                <a:cs typeface="Arial MT"/>
              </a:rPr>
              <a:t>H</a:t>
            </a:r>
            <a:r>
              <a:rPr sz="1600" spc="-95">
                <a:solidFill>
                  <a:srgbClr val="6D152D"/>
                </a:solidFill>
                <a:latin typeface="Arial MT"/>
                <a:cs typeface="Arial MT"/>
              </a:rPr>
              <a:t>o</a:t>
            </a:r>
            <a:r>
              <a:rPr sz="1600" spc="-140">
                <a:solidFill>
                  <a:srgbClr val="6D152D"/>
                </a:solidFill>
                <a:latin typeface="Arial MT"/>
                <a:cs typeface="Arial MT"/>
              </a:rPr>
              <a:t>s</a:t>
            </a:r>
            <a:r>
              <a:rPr sz="1600" spc="-95">
                <a:solidFill>
                  <a:srgbClr val="6D152D"/>
                </a:solidFill>
                <a:latin typeface="Arial MT"/>
                <a:cs typeface="Arial MT"/>
              </a:rPr>
              <a:t>p</a:t>
            </a:r>
            <a:r>
              <a:rPr sz="1600" spc="-75">
                <a:solidFill>
                  <a:srgbClr val="6D152D"/>
                </a:solidFill>
                <a:latin typeface="Arial MT"/>
                <a:cs typeface="Arial MT"/>
              </a:rPr>
              <a:t>ital</a:t>
            </a:r>
            <a:r>
              <a:rPr sz="1600" spc="-135">
                <a:solidFill>
                  <a:srgbClr val="6D152D"/>
                </a:solidFill>
                <a:latin typeface="Arial MT"/>
                <a:cs typeface="Arial MT"/>
              </a:rPr>
              <a:t>es</a:t>
            </a:r>
            <a:r>
              <a:rPr sz="1600" spc="15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d</a:t>
            </a:r>
            <a:r>
              <a:rPr sz="1600" spc="-125">
                <a:solidFill>
                  <a:srgbClr val="6D152D"/>
                </a:solidFill>
                <a:latin typeface="Arial MT"/>
                <a:cs typeface="Arial MT"/>
              </a:rPr>
              <a:t>e</a:t>
            </a:r>
            <a:r>
              <a:rPr sz="1600" spc="1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10">
                <a:solidFill>
                  <a:srgbClr val="6D152D"/>
                </a:solidFill>
                <a:latin typeface="Arial MT"/>
                <a:cs typeface="Arial MT"/>
              </a:rPr>
              <a:t>Alta</a:t>
            </a:r>
            <a:r>
              <a:rPr sz="1600" spc="1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50">
                <a:solidFill>
                  <a:srgbClr val="6D152D"/>
                </a:solidFill>
                <a:latin typeface="Arial MT"/>
                <a:cs typeface="Arial MT"/>
              </a:rPr>
              <a:t>Espe</a:t>
            </a:r>
            <a:r>
              <a:rPr sz="1600" spc="-145">
                <a:solidFill>
                  <a:srgbClr val="6D152D"/>
                </a:solidFill>
                <a:latin typeface="Arial MT"/>
                <a:cs typeface="Arial MT"/>
              </a:rPr>
              <a:t>c</a:t>
            </a:r>
            <a:r>
              <a:rPr sz="1600" spc="-100">
                <a:solidFill>
                  <a:srgbClr val="6D152D"/>
                </a:solidFill>
                <a:latin typeface="Arial MT"/>
                <a:cs typeface="Arial MT"/>
              </a:rPr>
              <a:t>ialidad</a:t>
            </a:r>
            <a:r>
              <a:rPr sz="1600" spc="3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30">
                <a:solidFill>
                  <a:srgbClr val="6D152D"/>
                </a:solidFill>
                <a:latin typeface="Arial MT"/>
                <a:cs typeface="Arial MT"/>
              </a:rPr>
              <a:t>d</a:t>
            </a:r>
            <a:r>
              <a:rPr sz="1600" spc="-135">
                <a:solidFill>
                  <a:srgbClr val="6D152D"/>
                </a:solidFill>
                <a:latin typeface="Arial MT"/>
                <a:cs typeface="Arial MT"/>
              </a:rPr>
              <a:t>e</a:t>
            </a:r>
            <a:r>
              <a:rPr sz="1600" spc="-60">
                <a:solidFill>
                  <a:srgbClr val="6D152D"/>
                </a:solidFill>
                <a:latin typeface="Arial MT"/>
                <a:cs typeface="Arial MT"/>
              </a:rPr>
              <a:t>l</a:t>
            </a:r>
            <a:r>
              <a:rPr sz="1600" spc="20">
                <a:solidFill>
                  <a:srgbClr val="6D152D"/>
                </a:solidFill>
                <a:latin typeface="Arial MT"/>
                <a:cs typeface="Arial MT"/>
              </a:rPr>
              <a:t> </a:t>
            </a:r>
            <a:r>
              <a:rPr sz="1600" spc="-125">
                <a:solidFill>
                  <a:srgbClr val="6D152D"/>
                </a:solidFill>
                <a:latin typeface="Arial MT"/>
                <a:cs typeface="Arial MT"/>
              </a:rPr>
              <a:t>Bajío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 bwMode="auto">
          <a:xfrm>
            <a:off x="6664197" y="2505532"/>
            <a:ext cx="4483735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 indent="885825">
              <a:lnSpc>
                <a:spcPts val="4750"/>
              </a:lnSpc>
              <a:spcBef>
                <a:spcPts val="705"/>
              </a:spcBef>
              <a:defRPr/>
            </a:pPr>
            <a:r>
              <a:rPr sz="4400" spc="-408">
                <a:latin typeface="Verdana"/>
                <a:cs typeface="Verdana"/>
              </a:rPr>
              <a:t>ANALISIS </a:t>
            </a:r>
            <a:r>
              <a:rPr sz="4400" spc="-405">
                <a:latin typeface="Verdana"/>
                <a:cs typeface="Verdana"/>
              </a:rPr>
              <a:t> </a:t>
            </a:r>
            <a:r>
              <a:rPr sz="4400" spc="-185">
                <a:latin typeface="Verdana"/>
                <a:cs typeface="Verdana"/>
              </a:rPr>
              <a:t>COMPARATIVO</a:t>
            </a:r>
            <a:endParaRPr sz="4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978204" y="2749676"/>
            <a:ext cx="266954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492125" marR="5080" indent="-480059">
              <a:lnSpc>
                <a:spcPts val="4320"/>
              </a:lnSpc>
              <a:spcBef>
                <a:spcPts val="640"/>
              </a:spcBef>
              <a:defRPr/>
            </a:pPr>
            <a:r>
              <a:t>Índice</a:t>
            </a:r>
            <a:r>
              <a:rPr spc="-150"/>
              <a:t> </a:t>
            </a:r>
            <a:r>
              <a:rPr spc="90"/>
              <a:t>por </a:t>
            </a:r>
            <a:r>
              <a:rPr spc="-1155"/>
              <a:t> </a:t>
            </a:r>
            <a:r>
              <a:rPr spc="60"/>
              <a:t>Sector</a:t>
            </a:r>
            <a:endParaRPr/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792723" y="1053846"/>
          <a:ext cx="5358765" cy="4555490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9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0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350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b="1">
                          <a:latin typeface="Arial"/>
                          <a:cs typeface="Arial"/>
                        </a:rPr>
                        <a:t>ID</a:t>
                      </a:r>
                      <a:r>
                        <a:rPr sz="800" b="1" spc="-5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spc="-5">
                          <a:latin typeface="Arial"/>
                          <a:cs typeface="Arial"/>
                        </a:rPr>
                        <a:t>Sector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b="1" spc="-5">
                          <a:latin typeface="Arial"/>
                          <a:cs typeface="Arial"/>
                        </a:rPr>
                        <a:t>Sector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b="1">
                          <a:latin typeface="Arial"/>
                          <a:cs typeface="Arial"/>
                        </a:rPr>
                        <a:t>Índice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7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Defensa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Nacional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87.90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38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Marina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85.88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46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Comisión</a:t>
                      </a:r>
                      <a:r>
                        <a:rPr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Hidrocarburos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85.70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2540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2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Presidencia</a:t>
                      </a:r>
                      <a:r>
                        <a:rPr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la</a:t>
                      </a:r>
                      <a:r>
                        <a:rPr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República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85.69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2540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6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Hacienda</a:t>
                      </a:r>
                      <a:r>
                        <a:rPr sz="800">
                          <a:latin typeface="Arial MT"/>
                          <a:cs typeface="Arial MT"/>
                        </a:rPr>
                        <a:t> y</a:t>
                      </a:r>
                      <a:r>
                        <a:rPr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Crédito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Público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84.53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38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Consejo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de Ciencia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 Tecnología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84.53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Función</a:t>
                      </a:r>
                      <a:r>
                        <a:rPr sz="800" spc="-4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Pública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83.89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3383">
                <a:tc>
                  <a:txBody>
                    <a:bodyPr/>
                    <a:lstStyle/>
                    <a:p>
                      <a:pPr marL="2540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5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Relaciones Exteriores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82.87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2540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8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Agricultura</a:t>
                      </a:r>
                      <a:r>
                        <a:rPr sz="800">
                          <a:latin typeface="Arial MT"/>
                          <a:cs typeface="Arial MT"/>
                        </a:rPr>
                        <a:t> y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 Desarrollo</a:t>
                      </a:r>
                      <a:r>
                        <a:rPr sz="80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Rural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82.25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Energía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81.97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47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Entidades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no</a:t>
                      </a:r>
                      <a:r>
                        <a:rPr sz="80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sectorizadas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81.68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21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Turismo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80.46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Educación</a:t>
                      </a:r>
                      <a:r>
                        <a:rPr sz="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Pública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80.44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635"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50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Mexicano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del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Seguro</a:t>
                      </a:r>
                      <a:r>
                        <a:rPr sz="800">
                          <a:latin typeface="Arial MT"/>
                          <a:cs typeface="Arial MT"/>
                        </a:rPr>
                        <a:t> Social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60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80.39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3383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Medio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Ambiente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 Recursos Naturales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80.36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48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Cultura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80.33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45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Comisión</a:t>
                      </a:r>
                      <a:r>
                        <a:rPr sz="800" spc="-3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Reguladora</a:t>
                      </a:r>
                      <a:r>
                        <a:rPr sz="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Energía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80.24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2540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9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Comunicaciones</a:t>
                      </a:r>
                      <a:r>
                        <a:rPr sz="800" spc="-2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Transportes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79.84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37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Consejería</a:t>
                      </a:r>
                      <a:r>
                        <a:rPr sz="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Jurídica</a:t>
                      </a:r>
                      <a:r>
                        <a:rPr sz="80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del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Ejecutivo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Federal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79.77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20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Bienestar</a:t>
                      </a: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79.72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Economía</a:t>
                      </a: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79.53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889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32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25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Administración</a:t>
                      </a:r>
                      <a:r>
                        <a:rPr sz="800" spc="-3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Federal</a:t>
                      </a:r>
                      <a:r>
                        <a:rPr sz="8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Servicios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Educativos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en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el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D.F.</a:t>
                      </a: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79.19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Trabajo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Previsión</a:t>
                      </a:r>
                      <a:r>
                        <a:rPr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Social</a:t>
                      </a: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79.04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2540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4</a:t>
                      </a: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Gobernación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78.75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62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51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0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Seguridad</a:t>
                      </a:r>
                      <a:r>
                        <a:rPr sz="8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 Servicios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Sociales</a:t>
                      </a:r>
                      <a:r>
                        <a:rPr sz="800" spc="-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de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los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 Trabajadores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ct val="100000"/>
                        </a:lnSpc>
                        <a:spcBef>
                          <a:spcPts val="100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78.68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270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15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Desarrollo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Agrario,</a:t>
                      </a:r>
                      <a:r>
                        <a:rPr sz="8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Territorial</a:t>
                      </a:r>
                      <a:r>
                        <a:rPr sz="800">
                          <a:latin typeface="Arial MT"/>
                          <a:cs typeface="Arial MT"/>
                        </a:rPr>
                        <a:t> y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Urbano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78.59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43509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36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Seguridad</a:t>
                      </a:r>
                      <a:r>
                        <a:rPr sz="8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800" spc="-2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Ciudadana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78.27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3383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31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Tribunales Agrarios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77.88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200914">
                <a:tc>
                  <a:txBody>
                    <a:bodyPr/>
                    <a:lstStyle/>
                    <a:p>
                      <a:pPr marL="635" algn="ctr">
                        <a:lnSpc>
                          <a:spcPts val="1435"/>
                        </a:lnSpc>
                        <a:spcBef>
                          <a:spcPts val="45"/>
                        </a:spcBef>
                        <a:defRPr/>
                      </a:pPr>
                      <a:r>
                        <a:rPr sz="1200" b="1" spc="-5">
                          <a:solidFill>
                            <a:srgbClr val="375522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5"/>
                        </a:lnSpc>
                        <a:spcBef>
                          <a:spcPts val="45"/>
                        </a:spcBef>
                        <a:defRPr/>
                      </a:pPr>
                      <a:r>
                        <a:rPr sz="1200" b="1">
                          <a:solidFill>
                            <a:srgbClr val="375522"/>
                          </a:solidFill>
                          <a:latin typeface="Arial"/>
                          <a:cs typeface="Arial"/>
                        </a:rPr>
                        <a:t>Salud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ts val="1435"/>
                        </a:lnSpc>
                        <a:spcBef>
                          <a:spcPts val="45"/>
                        </a:spcBef>
                        <a:defRPr/>
                      </a:pPr>
                      <a:r>
                        <a:rPr sz="1200" b="1">
                          <a:solidFill>
                            <a:srgbClr val="375522"/>
                          </a:solidFill>
                          <a:latin typeface="Arial"/>
                          <a:cs typeface="Arial"/>
                        </a:rPr>
                        <a:t>77.43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3522">
                <a:tc>
                  <a:txBody>
                    <a:bodyPr/>
                    <a:lstStyle/>
                    <a:p>
                      <a:pPr marL="635"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28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>
                          <a:latin typeface="Arial MT"/>
                          <a:cs typeface="Arial MT"/>
                        </a:rPr>
                        <a:t>Participación</a:t>
                      </a:r>
                      <a:r>
                        <a:rPr sz="8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a</a:t>
                      </a:r>
                      <a:r>
                        <a:rPr sz="8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Entidades</a:t>
                      </a:r>
                      <a:r>
                        <a:rPr sz="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Federativas</a:t>
                      </a:r>
                      <a:r>
                        <a:rPr sz="8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800">
                          <a:latin typeface="Arial MT"/>
                          <a:cs typeface="Arial MT"/>
                        </a:rPr>
                        <a:t>y </a:t>
                      </a:r>
                      <a:r>
                        <a:rPr sz="800" spc="-5">
                          <a:latin typeface="Arial MT"/>
                          <a:cs typeface="Arial MT"/>
                        </a:rPr>
                        <a:t>Municipios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232410">
                        <a:lnSpc>
                          <a:spcPts val="955"/>
                        </a:lnSpc>
                        <a:spcBef>
                          <a:spcPts val="75"/>
                        </a:spcBef>
                        <a:defRPr/>
                      </a:pPr>
                      <a:r>
                        <a:rPr sz="800" spc="-5">
                          <a:latin typeface="Arial MT"/>
                          <a:cs typeface="Arial MT"/>
                        </a:rPr>
                        <a:t>76.63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 bwMode="auto">
          <a:xfrm>
            <a:off x="898652" y="2712796"/>
            <a:ext cx="3319145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574675" marR="5080" indent="-562610">
              <a:lnSpc>
                <a:spcPts val="4320"/>
              </a:lnSpc>
              <a:spcBef>
                <a:spcPts val="640"/>
              </a:spcBef>
              <a:defRPr/>
            </a:pPr>
            <a:r>
              <a:rPr spc="60"/>
              <a:t>Sector</a:t>
            </a:r>
            <a:r>
              <a:rPr spc="-150"/>
              <a:t> </a:t>
            </a:r>
            <a:r>
              <a:rPr spc="70"/>
              <a:t>Salud </a:t>
            </a:r>
            <a:r>
              <a:rPr spc="-1155"/>
              <a:t> </a:t>
            </a:r>
            <a:r>
              <a:rPr spc="135"/>
              <a:t>Ramo</a:t>
            </a:r>
            <a:r>
              <a:rPr spc="-90"/>
              <a:t> </a:t>
            </a:r>
            <a:r>
              <a:rPr spc="-625"/>
              <a:t>12</a:t>
            </a:r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576442" y="155829"/>
          <a:ext cx="4223385" cy="6049645"/>
        </p:xfrm>
        <a:graphic>
          <a:graphicData uri="http://schemas.openxmlformats.org/drawingml/2006/table">
            <a:tbl>
              <a:tblPr firstRow="1" bandRow="1">
                <a:tableStyleId>{0F9D4903-41FB-6D74-EED3-6EB06E0CD8C2}</a:tableStyleId>
              </a:tblPr>
              <a:tblGrid>
                <a:gridCol w="274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91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defRPr/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400" b="1" spc="-50">
                          <a:latin typeface="Arial"/>
                          <a:cs typeface="Arial"/>
                        </a:rPr>
                        <a:t>Clave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defRPr/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400" b="1" spc="-55">
                          <a:latin typeface="Arial"/>
                          <a:cs typeface="Arial"/>
                        </a:rPr>
                        <a:t>Ramo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defRPr/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400" b="1" spc="10">
                          <a:latin typeface="Arial"/>
                          <a:cs typeface="Arial"/>
                        </a:rPr>
                        <a:t>N</a:t>
                      </a:r>
                      <a:r>
                        <a:rPr sz="400" b="1" spc="15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-10">
                          <a:latin typeface="Arial"/>
                          <a:cs typeface="Arial"/>
                        </a:rPr>
                        <a:t>m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10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d</a:t>
                      </a:r>
                      <a:r>
                        <a:rPr sz="400" b="1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1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 spc="-2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In</a:t>
                      </a:r>
                      <a:r>
                        <a:rPr sz="400" b="1" spc="10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-5">
                          <a:latin typeface="Arial"/>
                          <a:cs typeface="Arial"/>
                        </a:rPr>
                        <a:t>tit</a:t>
                      </a:r>
                      <a:r>
                        <a:rPr sz="400" b="1">
                          <a:latin typeface="Arial"/>
                          <a:cs typeface="Arial"/>
                        </a:rPr>
                        <a:t>uc</a:t>
                      </a:r>
                      <a:r>
                        <a:rPr sz="400" b="1" spc="-5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EBEB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defRPr/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  <a:defRPr/>
                      </a:pPr>
                      <a:endParaRPr sz="3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  <a:spcBef>
                          <a:spcPts val="5"/>
                        </a:spcBef>
                        <a:defRPr/>
                      </a:pPr>
                      <a:r>
                        <a:rPr sz="400" b="1" spc="5">
                          <a:latin typeface="Arial"/>
                          <a:cs typeface="Arial"/>
                        </a:rPr>
                        <a:t>Índ</a:t>
                      </a:r>
                      <a:r>
                        <a:rPr sz="400" b="1" spc="-5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-10">
                          <a:latin typeface="Arial"/>
                          <a:cs typeface="Arial"/>
                        </a:rPr>
                        <a:t>c</a:t>
                      </a:r>
                      <a:r>
                        <a:rPr sz="400" b="1">
                          <a:latin typeface="Arial"/>
                          <a:cs typeface="Arial"/>
                        </a:rPr>
                        <a:t>e</a:t>
                      </a:r>
                      <a:r>
                        <a:rPr sz="400" b="1" spc="-35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10">
                          <a:latin typeface="Arial"/>
                          <a:cs typeface="Arial"/>
                        </a:rPr>
                        <a:t>G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spc="15">
                          <a:latin typeface="Arial"/>
                          <a:cs typeface="Arial"/>
                        </a:rPr>
                        <a:t>o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b</a:t>
                      </a:r>
                      <a:r>
                        <a:rPr sz="400" b="1" spc="-15">
                          <a:latin typeface="Arial"/>
                          <a:cs typeface="Arial"/>
                        </a:rPr>
                        <a:t>a</a:t>
                      </a:r>
                      <a:r>
                        <a:rPr sz="400" b="1">
                          <a:latin typeface="Arial"/>
                          <a:cs typeface="Arial"/>
                        </a:rPr>
                        <a:t>l</a:t>
                      </a:r>
                      <a:r>
                        <a:rPr sz="400" b="1" spc="-3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15">
                          <a:latin typeface="Arial"/>
                          <a:cs typeface="Arial"/>
                        </a:rPr>
                        <a:t>po</a:t>
                      </a:r>
                      <a:r>
                        <a:rPr sz="400" b="1">
                          <a:latin typeface="Arial"/>
                          <a:cs typeface="Arial"/>
                        </a:rPr>
                        <a:t>r</a:t>
                      </a:r>
                      <a:r>
                        <a:rPr sz="400" b="1" spc="-40">
                          <a:latin typeface="Arial"/>
                          <a:cs typeface="Arial"/>
                        </a:rPr>
                        <a:t> 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In</a:t>
                      </a:r>
                      <a:r>
                        <a:rPr sz="400" b="1">
                          <a:latin typeface="Arial"/>
                          <a:cs typeface="Arial"/>
                        </a:rPr>
                        <a:t>s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t</a:t>
                      </a:r>
                      <a:r>
                        <a:rPr sz="400" b="1" spc="-5">
                          <a:latin typeface="Arial"/>
                          <a:cs typeface="Arial"/>
                        </a:rPr>
                        <a:t>it</a:t>
                      </a:r>
                      <a:r>
                        <a:rPr sz="400" b="1">
                          <a:latin typeface="Arial"/>
                          <a:cs typeface="Arial"/>
                        </a:rPr>
                        <a:t>uc</a:t>
                      </a:r>
                      <a:r>
                        <a:rPr sz="400" b="1" spc="-5">
                          <a:latin typeface="Arial"/>
                          <a:cs typeface="Arial"/>
                        </a:rPr>
                        <a:t>i</a:t>
                      </a:r>
                      <a:r>
                        <a:rPr sz="400" b="1" spc="5">
                          <a:latin typeface="Arial"/>
                          <a:cs typeface="Arial"/>
                        </a:rPr>
                        <a:t>ó</a:t>
                      </a:r>
                      <a:r>
                        <a:rPr sz="400" b="1">
                          <a:latin typeface="Arial"/>
                          <a:cs typeface="Arial"/>
                        </a:rPr>
                        <a:t>n</a:t>
                      </a:r>
                      <a:endParaRPr sz="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BEBE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SE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RÍ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>
                          <a:latin typeface="Arial MT"/>
                          <a:cs typeface="Arial MT"/>
                        </a:rPr>
                        <a:t>UD</a:t>
                      </a: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75.77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ADMINISTRACIÓN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DEL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PATRIMONIO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BENEFICENCIA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PÚBLICA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81.33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>
                          <a:latin typeface="Arial MT"/>
                          <a:cs typeface="Arial MT"/>
                        </a:rPr>
                        <a:t>FU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ÓN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SA</a:t>
                      </a:r>
                      <a:r>
                        <a:rPr sz="400">
                          <a:latin typeface="Arial MT"/>
                          <a:cs typeface="Arial MT"/>
                        </a:rPr>
                        <a:t>NGU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Í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72.65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6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PREVENCIÓN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EL</a:t>
                      </a:r>
                      <a:r>
                        <a:rPr sz="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CONTROL</a:t>
                      </a:r>
                      <a:r>
                        <a:rPr sz="4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DEL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35">
                          <a:latin typeface="Arial MT"/>
                          <a:cs typeface="Arial MT"/>
                        </a:rPr>
                        <a:t>VIH/SIDA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81.52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6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  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EQUIDAD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GÉNERO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SALUD 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REPRODUCTIVA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74.07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COMISIÓN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5">
                          <a:latin typeface="Arial MT"/>
                          <a:cs typeface="Arial MT"/>
                        </a:rPr>
                        <a:t>ARBITRAJE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MÉDICO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79.47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LT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LID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>
                          <a:latin typeface="Arial MT"/>
                          <a:cs typeface="Arial MT"/>
                        </a:rPr>
                        <a:t>H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S</a:t>
                      </a: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73.95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TIT</a:t>
                      </a:r>
                      <a:r>
                        <a:rPr sz="40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>
                          <a:latin typeface="Arial MT"/>
                          <a:cs typeface="Arial MT"/>
                        </a:rPr>
                        <a:t>UD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R</a:t>
                      </a: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78.87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PSIQUIATRÍA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"RAMÓN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FUENTE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MUÑIZ"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80.33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>
                          <a:latin typeface="Arial MT"/>
                          <a:cs typeface="Arial MT"/>
                        </a:rPr>
                        <a:t>OS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VE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IL</a:t>
                      </a:r>
                      <a:r>
                        <a:rPr sz="400">
                          <a:latin typeface="Arial MT"/>
                          <a:cs typeface="Arial MT"/>
                        </a:rPr>
                        <a:t>,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.C</a:t>
                      </a:r>
                      <a:r>
                        <a:rPr sz="400">
                          <a:latin typeface="Arial MT"/>
                          <a:cs typeface="Arial MT"/>
                        </a:rPr>
                        <a:t>.</a:t>
                      </a: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85.15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SE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V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OS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QU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Á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TRIC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72.79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latin typeface="Arial MT"/>
                          <a:cs typeface="Arial MT"/>
                        </a:rPr>
                        <a:t>HO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PIT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J</a:t>
                      </a:r>
                      <a:r>
                        <a:rPr sz="40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Á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Z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MÉX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IC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76.49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latin typeface="Arial MT"/>
                          <a:cs typeface="Arial MT"/>
                        </a:rPr>
                        <a:t>HO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PIT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"DR</a:t>
                      </a:r>
                      <a:r>
                        <a:rPr sz="40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MANU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A GON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ZÁ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EZ</a:t>
                      </a:r>
                      <a:r>
                        <a:rPr sz="400">
                          <a:latin typeface="Arial MT"/>
                          <a:cs typeface="Arial MT"/>
                        </a:rPr>
                        <a:t>"</a:t>
                      </a: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90.57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latin typeface="Arial MT"/>
                          <a:cs typeface="Arial MT"/>
                        </a:rPr>
                        <a:t>HO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PIT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MÉX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IC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"DR</a:t>
                      </a:r>
                      <a:r>
                        <a:rPr sz="400">
                          <a:latin typeface="Arial MT"/>
                          <a:cs typeface="Arial MT"/>
                        </a:rPr>
                        <a:t>.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U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RD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LIC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EA</a:t>
                      </a:r>
                      <a:r>
                        <a:rPr sz="400">
                          <a:latin typeface="Arial MT"/>
                          <a:cs typeface="Arial MT"/>
                        </a:rPr>
                        <a:t>G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"</a:t>
                      </a: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78.15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INFANTIL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MÉXICO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"FEDERICO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GÓMEZ"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75.83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HOS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PIT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AL</a:t>
                      </a:r>
                      <a:r>
                        <a:rPr sz="400" spc="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R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EG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ONAL</a:t>
                      </a:r>
                      <a:r>
                        <a:rPr sz="400" spc="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LT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ES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P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LI</a:t>
                      </a:r>
                      <a:r>
                        <a:rPr sz="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AD</a:t>
                      </a:r>
                      <a:r>
                        <a:rPr sz="400" spc="2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1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EL</a:t>
                      </a:r>
                      <a:r>
                        <a:rPr sz="400" spc="1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BA</a:t>
                      </a: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JÍ</a:t>
                      </a:r>
                      <a:r>
                        <a:rPr sz="400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552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solidFill>
                            <a:srgbClr val="FFFFFF"/>
                          </a:solidFill>
                          <a:latin typeface="Arial MT"/>
                          <a:cs typeface="Arial MT"/>
                        </a:rPr>
                        <a:t>77.09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  <a:solidFill>
                      <a:srgbClr val="3755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ALTA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ESPECIALIDAD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OAXACA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77.29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ALTA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ESPECIALIDAD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PENÍNSULA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YUCATÁN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80.44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2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ALTA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ESPECIALIDAD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CIUDAD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VICTORIA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"BICENTENARIO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2010"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80.3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3746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HOSPITAL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REGIONAL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ALTA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ESPECIALIDAD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IXTAPALUCA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80.17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CANCEROLOGÍA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76.15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CARDIOLOGÍA</a:t>
                      </a:r>
                      <a:r>
                        <a:rPr sz="4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"IGNACIO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CHÁVEZ"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76.6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ENFERMEDADES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RESPIRATORIAS</a:t>
                      </a:r>
                      <a:r>
                        <a:rPr sz="400" spc="5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"ISMAEL 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COSÍO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VILLEGAS"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75.95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  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GERIATRÍA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81.76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CIENCIAS</a:t>
                      </a:r>
                      <a:r>
                        <a:rPr sz="4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MÉDICAS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NUTRICIÓN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"SALVADOR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ZUBIRÁN"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77.47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MEDICINA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GENÓMICA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79.34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55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NEUROLOGÍA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NEUROCIRUGÍA</a:t>
                      </a:r>
                      <a:r>
                        <a:rPr sz="4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"MANUEL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VELASCO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SUÁREZ"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79.64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4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  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PEDIATRÍA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76.05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  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PERINATOLOGÍA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"ISIDRO</a:t>
                      </a:r>
                      <a:r>
                        <a:rPr sz="4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ESPINOSA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LOS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REYES"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>
                          <a:latin typeface="Arial MT"/>
                          <a:cs typeface="Arial MT"/>
                        </a:rPr>
                        <a:t>12</a:t>
                      </a: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REHABILITACIÓN</a:t>
                      </a:r>
                      <a:r>
                        <a:rPr sz="4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"LUIS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GUILLERMO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IBARRA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IBARRA"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73.52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44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INSTITUTO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 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PÚBLICA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81.26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5">
                          <a:latin typeface="Arial MT"/>
                          <a:cs typeface="Arial MT"/>
                        </a:rPr>
                        <a:t>LABORATORIOS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BIOLÓGICOS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REACTIVOS</a:t>
                      </a:r>
                      <a:r>
                        <a:rPr sz="400" spc="3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MÉXICO,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S.A.</a:t>
                      </a:r>
                      <a:r>
                        <a:rPr sz="400" spc="-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C.V.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73.11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445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0">
                          <a:latin typeface="Arial MT"/>
                          <a:cs typeface="Arial MT"/>
                        </a:rPr>
                        <a:t>SISTEMA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  </a:t>
                      </a:r>
                      <a:r>
                        <a:rPr sz="400" spc="-6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EL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DESARROLLO</a:t>
                      </a:r>
                      <a:r>
                        <a:rPr sz="400" spc="4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INTEGRAL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0">
                          <a:latin typeface="Arial MT"/>
                          <a:cs typeface="Arial MT"/>
                        </a:rPr>
                        <a:t>FAMILIA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79.7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518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sz="400" spc="-6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PROGRAMAS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PREVENTIVOS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CONTROL</a:t>
                      </a:r>
                      <a:r>
                        <a:rPr sz="400" spc="3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ENFERMEDADES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9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75.98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5719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44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PL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S</a:t>
                      </a: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81.07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6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INFANCIA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70">
                          <a:latin typeface="Arial MT"/>
                          <a:cs typeface="Arial MT"/>
                        </a:rPr>
                        <a:t>Y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ADOLESCENCIA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76.39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44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COMISIÓN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FEDERAL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5">
                          <a:latin typeface="Arial MT"/>
                          <a:cs typeface="Arial MT"/>
                        </a:rPr>
                        <a:t>PARA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LA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PROTECCIÓN</a:t>
                      </a:r>
                      <a:r>
                        <a:rPr sz="400" spc="4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CONTRA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60">
                          <a:latin typeface="Arial MT"/>
                          <a:cs typeface="Arial MT"/>
                        </a:rPr>
                        <a:t>RIESGOS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SANITARIOS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75.57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60">
                          <a:latin typeface="Arial MT"/>
                          <a:cs typeface="Arial MT"/>
                        </a:rPr>
                        <a:t>CENTRO</a:t>
                      </a:r>
                      <a:r>
                        <a:rPr sz="400" spc="2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NACIONAL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0">
                          <a:latin typeface="Arial MT"/>
                          <a:cs typeface="Arial MT"/>
                        </a:rPr>
                        <a:t>DE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EXCELENCIA</a:t>
                      </a:r>
                      <a:r>
                        <a:rPr sz="400" spc="1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5">
                          <a:latin typeface="Arial MT"/>
                          <a:cs typeface="Arial MT"/>
                        </a:rPr>
                        <a:t>TECNOLÓGICA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EN</a:t>
                      </a:r>
                      <a:r>
                        <a:rPr sz="40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81.14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445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>
                          <a:latin typeface="Arial MT"/>
                          <a:cs typeface="Arial MT"/>
                        </a:rPr>
                        <a:t>OM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</a:t>
                      </a:r>
                      <a:r>
                        <a:rPr sz="400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 spc="10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B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É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TIC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80.99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5">
                          <a:latin typeface="Arial MT"/>
                          <a:cs typeface="Arial MT"/>
                        </a:rPr>
                        <a:t>12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1270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45">
                          <a:latin typeface="Arial MT"/>
                          <a:cs typeface="Arial MT"/>
                        </a:rPr>
                        <a:t>SALUD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>
                          <a:latin typeface="Arial MT"/>
                          <a:cs typeface="Arial MT"/>
                        </a:rPr>
                        <a:t>OM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S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I</a:t>
                      </a:r>
                      <a:r>
                        <a:rPr sz="400">
                          <a:latin typeface="Arial MT"/>
                          <a:cs typeface="Arial MT"/>
                        </a:rPr>
                        <a:t>ÓN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>
                          <a:latin typeface="Arial MT"/>
                          <a:cs typeface="Arial MT"/>
                        </a:rPr>
                        <a:t>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C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TR</a:t>
                      </a:r>
                      <a:r>
                        <a:rPr sz="400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25">
                          <a:latin typeface="Arial MT"/>
                          <a:cs typeface="Arial MT"/>
                        </a:rPr>
                        <a:t> 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L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>
                          <a:latin typeface="Arial MT"/>
                          <a:cs typeface="Arial MT"/>
                        </a:rPr>
                        <a:t>S 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A</a:t>
                      </a:r>
                      <a:r>
                        <a:rPr sz="400" spc="-5">
                          <a:latin typeface="Arial MT"/>
                          <a:cs typeface="Arial MT"/>
                        </a:rPr>
                        <a:t>DICCI</a:t>
                      </a:r>
                      <a:r>
                        <a:rPr sz="400">
                          <a:latin typeface="Arial MT"/>
                          <a:cs typeface="Arial MT"/>
                        </a:rPr>
                        <a:t>ON</a:t>
                      </a:r>
                      <a:r>
                        <a:rPr sz="400" spc="5">
                          <a:latin typeface="Arial MT"/>
                          <a:cs typeface="Arial MT"/>
                        </a:rPr>
                        <a:t>E</a:t>
                      </a:r>
                      <a:r>
                        <a:rPr sz="400">
                          <a:latin typeface="Arial MT"/>
                          <a:cs typeface="Arial MT"/>
                        </a:rPr>
                        <a:t>S</a:t>
                      </a: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  <a:defRPr/>
                      </a:pPr>
                      <a:r>
                        <a:rPr sz="400" spc="-5">
                          <a:latin typeface="Arial MT"/>
                          <a:cs typeface="Arial MT"/>
                        </a:rPr>
                        <a:t>74.59</a:t>
                      </a:r>
                      <a:endParaRPr sz="400">
                        <a:latin typeface="Arial MT"/>
                        <a:cs typeface="Arial MT"/>
                      </a:endParaRPr>
                    </a:p>
                  </a:txBody>
                  <a:tcPr marL="0" marR="0" marT="41910" marB="0">
                    <a:lnL w="6350" algn="ctr">
                      <a:solidFill>
                        <a:srgbClr val="000000"/>
                      </a:solidFill>
                    </a:lnL>
                    <a:lnR w="6350" algn="ctr">
                      <a:solidFill>
                        <a:srgbClr val="000000"/>
                      </a:solidFill>
                    </a:lnR>
                    <a:lnT w="6350" algn="ctr">
                      <a:solidFill>
                        <a:srgbClr val="000000"/>
                      </a:solidFill>
                    </a:lnT>
                    <a:lnB w="635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538683" y="1615821"/>
            <a:ext cx="3573779" cy="282956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0440" marR="969644" algn="ctr">
              <a:lnSpc>
                <a:spcPts val="4320"/>
              </a:lnSpc>
              <a:spcBef>
                <a:spcPts val="640"/>
              </a:spcBef>
              <a:defRPr/>
            </a:pPr>
            <a:r>
              <a:rPr sz="4000" b="1">
                <a:solidFill>
                  <a:srgbClr val="6D152D"/>
                </a:solidFill>
                <a:latin typeface="Tahoma"/>
                <a:cs typeface="Tahoma"/>
              </a:rPr>
              <a:t>Índice  </a:t>
            </a:r>
            <a:r>
              <a:rPr sz="4000" b="1" spc="90">
                <a:solidFill>
                  <a:srgbClr val="6D152D"/>
                </a:solidFill>
                <a:latin typeface="Tahoma"/>
                <a:cs typeface="Tahoma"/>
              </a:rPr>
              <a:t>por</a:t>
            </a:r>
            <a:endParaRPr sz="4000">
              <a:latin typeface="Tahoma"/>
              <a:cs typeface="Tahoma"/>
            </a:endParaRPr>
          </a:p>
          <a:p>
            <a:pPr algn="ctr">
              <a:lnSpc>
                <a:spcPts val="4015"/>
              </a:lnSpc>
              <a:defRPr/>
            </a:pPr>
            <a:r>
              <a:rPr sz="4000" b="1" spc="55">
                <a:solidFill>
                  <a:srgbClr val="6D152D"/>
                </a:solidFill>
                <a:latin typeface="Tahoma"/>
                <a:cs typeface="Tahoma"/>
              </a:rPr>
              <a:t>Hospitales</a:t>
            </a:r>
            <a:r>
              <a:rPr sz="4000" b="1" spc="-120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170">
                <a:solidFill>
                  <a:srgbClr val="6D152D"/>
                </a:solidFill>
                <a:latin typeface="Tahoma"/>
                <a:cs typeface="Tahoma"/>
              </a:rPr>
              <a:t>de</a:t>
            </a:r>
            <a:endParaRPr sz="4000">
              <a:latin typeface="Tahoma"/>
              <a:cs typeface="Tahoma"/>
            </a:endParaRPr>
          </a:p>
          <a:p>
            <a:pPr marL="131445" marR="121920" algn="ctr">
              <a:lnSpc>
                <a:spcPts val="4320"/>
              </a:lnSpc>
              <a:spcBef>
                <a:spcPts val="305"/>
              </a:spcBef>
              <a:defRPr/>
            </a:pPr>
            <a:r>
              <a:rPr sz="4000" b="1" spc="65">
                <a:solidFill>
                  <a:srgbClr val="6D152D"/>
                </a:solidFill>
                <a:latin typeface="Tahoma"/>
                <a:cs typeface="Tahoma"/>
              </a:rPr>
              <a:t>Alta </a:t>
            </a:r>
            <a:r>
              <a:rPr sz="4000" b="1" spc="70">
                <a:solidFill>
                  <a:srgbClr val="6D152D"/>
                </a:solidFill>
                <a:latin typeface="Tahoma"/>
                <a:cs typeface="Tahoma"/>
              </a:rPr>
              <a:t> </a:t>
            </a:r>
            <a:r>
              <a:rPr sz="4000" b="1" spc="100">
                <a:solidFill>
                  <a:srgbClr val="6D152D"/>
                </a:solidFill>
                <a:latin typeface="Tahoma"/>
                <a:cs typeface="Tahoma"/>
              </a:rPr>
              <a:t>Especia</a:t>
            </a:r>
            <a:r>
              <a:rPr sz="4000" b="1" spc="75">
                <a:solidFill>
                  <a:srgbClr val="6D152D"/>
                </a:solidFill>
                <a:latin typeface="Tahoma"/>
                <a:cs typeface="Tahoma"/>
              </a:rPr>
              <a:t>lidad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 bwMode="auto">
          <a:xfrm>
            <a:off x="5094732" y="1574291"/>
            <a:ext cx="6772909" cy="0"/>
          </a:xfrm>
          <a:custGeom>
            <a:avLst/>
            <a:gdLst/>
            <a:ahLst/>
            <a:cxnLst/>
            <a:rect l="l" t="t" r="r" b="b"/>
            <a:pathLst>
              <a:path w="6772909" extrusionOk="0">
                <a:moveTo>
                  <a:pt x="0" y="0"/>
                </a:moveTo>
                <a:lnTo>
                  <a:pt x="6772656" y="0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6" name="object 6"/>
          <p:cNvGrpSpPr/>
          <p:nvPr/>
        </p:nvGrpSpPr>
        <p:grpSpPr bwMode="auto">
          <a:xfrm>
            <a:off x="5094732" y="1863851"/>
            <a:ext cx="6772909" cy="2812415"/>
            <a:chOff x="5094732" y="1863851"/>
            <a:chExt cx="6772909" cy="2812415"/>
          </a:xfrm>
        </p:grpSpPr>
        <p:sp>
          <p:nvSpPr>
            <p:cNvPr id="7" name="object 7"/>
            <p:cNvSpPr/>
            <p:nvPr/>
          </p:nvSpPr>
          <p:spPr bwMode="auto">
            <a:xfrm>
              <a:off x="5094732" y="3639311"/>
              <a:ext cx="1819909" cy="515620"/>
            </a:xfrm>
            <a:custGeom>
              <a:avLst/>
              <a:gdLst/>
              <a:ahLst/>
              <a:cxnLst/>
              <a:rect l="l" t="t" r="r" b="b"/>
              <a:pathLst>
                <a:path w="1819909" h="515620" extrusionOk="0">
                  <a:moveTo>
                    <a:pt x="0" y="515112"/>
                  </a:moveTo>
                  <a:lnTo>
                    <a:pt x="464819" y="515112"/>
                  </a:lnTo>
                </a:path>
                <a:path w="1819909" h="515620" extrusionOk="0">
                  <a:moveTo>
                    <a:pt x="890015" y="515112"/>
                  </a:moveTo>
                  <a:lnTo>
                    <a:pt x="1819656" y="515112"/>
                  </a:lnTo>
                </a:path>
                <a:path w="1819909" h="515620" extrusionOk="0">
                  <a:moveTo>
                    <a:pt x="0" y="0"/>
                  </a:moveTo>
                  <a:lnTo>
                    <a:pt x="464819" y="0"/>
                  </a:lnTo>
                </a:path>
                <a:path w="1819909" h="515620" extrusionOk="0">
                  <a:moveTo>
                    <a:pt x="890015" y="0"/>
                  </a:moveTo>
                  <a:lnTo>
                    <a:pt x="1819656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5559552" y="3592067"/>
              <a:ext cx="425450" cy="1079500"/>
            </a:xfrm>
            <a:custGeom>
              <a:avLst/>
              <a:gdLst/>
              <a:ahLst/>
              <a:cxnLst/>
              <a:rect l="l" t="t" r="r" b="b"/>
              <a:pathLst>
                <a:path w="425450" h="1079500" extrusionOk="0">
                  <a:moveTo>
                    <a:pt x="425196" y="0"/>
                  </a:moveTo>
                  <a:lnTo>
                    <a:pt x="0" y="0"/>
                  </a:lnTo>
                  <a:lnTo>
                    <a:pt x="0" y="1078991"/>
                  </a:lnTo>
                  <a:lnTo>
                    <a:pt x="425196" y="1078991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A32045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7339583" y="3639311"/>
              <a:ext cx="929640" cy="515620"/>
            </a:xfrm>
            <a:custGeom>
              <a:avLst/>
              <a:gdLst/>
              <a:ahLst/>
              <a:cxnLst/>
              <a:rect l="l" t="t" r="r" b="b"/>
              <a:pathLst>
                <a:path w="929640" h="515620" extrusionOk="0">
                  <a:moveTo>
                    <a:pt x="0" y="515112"/>
                  </a:moveTo>
                  <a:lnTo>
                    <a:pt x="929640" y="515112"/>
                  </a:lnTo>
                </a:path>
                <a:path w="929640" h="515620" extrusionOk="0">
                  <a:moveTo>
                    <a:pt x="0" y="0"/>
                  </a:moveTo>
                  <a:lnTo>
                    <a:pt x="92964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6914388" y="3489959"/>
              <a:ext cx="425450" cy="1181099"/>
            </a:xfrm>
            <a:custGeom>
              <a:avLst/>
              <a:gdLst/>
              <a:ahLst/>
              <a:cxnLst/>
              <a:rect l="l" t="t" r="r" b="b"/>
              <a:pathLst>
                <a:path w="425450" h="1181100" extrusionOk="0">
                  <a:moveTo>
                    <a:pt x="425195" y="0"/>
                  </a:moveTo>
                  <a:lnTo>
                    <a:pt x="0" y="0"/>
                  </a:lnTo>
                  <a:lnTo>
                    <a:pt x="0" y="1181100"/>
                  </a:lnTo>
                  <a:lnTo>
                    <a:pt x="425195" y="1181100"/>
                  </a:lnTo>
                  <a:lnTo>
                    <a:pt x="4251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5094732" y="2090926"/>
              <a:ext cx="4528185" cy="2063750"/>
            </a:xfrm>
            <a:custGeom>
              <a:avLst/>
              <a:gdLst/>
              <a:ahLst/>
              <a:cxnLst/>
              <a:rect l="l" t="t" r="r" b="b"/>
              <a:pathLst>
                <a:path w="4528184" h="2063750" extrusionOk="0">
                  <a:moveTo>
                    <a:pt x="3598164" y="2063496"/>
                  </a:moveTo>
                  <a:lnTo>
                    <a:pt x="4527803" y="2063496"/>
                  </a:lnTo>
                </a:path>
                <a:path w="4528184" h="2063750" extrusionOk="0">
                  <a:moveTo>
                    <a:pt x="3598164" y="1548384"/>
                  </a:moveTo>
                  <a:lnTo>
                    <a:pt x="4527803" y="1548384"/>
                  </a:lnTo>
                </a:path>
                <a:path w="4528184" h="2063750" extrusionOk="0">
                  <a:moveTo>
                    <a:pt x="0" y="1031748"/>
                  </a:moveTo>
                  <a:lnTo>
                    <a:pt x="3174491" y="1031748"/>
                  </a:lnTo>
                </a:path>
                <a:path w="4528184" h="2063750" extrusionOk="0">
                  <a:moveTo>
                    <a:pt x="3598164" y="1031748"/>
                  </a:moveTo>
                  <a:lnTo>
                    <a:pt x="4527803" y="1031748"/>
                  </a:lnTo>
                </a:path>
                <a:path w="4528184" h="2063750" extrusionOk="0">
                  <a:moveTo>
                    <a:pt x="0" y="515112"/>
                  </a:moveTo>
                  <a:lnTo>
                    <a:pt x="3174491" y="515112"/>
                  </a:lnTo>
                </a:path>
                <a:path w="4528184" h="2063750" extrusionOk="0">
                  <a:moveTo>
                    <a:pt x="3598164" y="515112"/>
                  </a:moveTo>
                  <a:lnTo>
                    <a:pt x="4527803" y="515112"/>
                  </a:lnTo>
                </a:path>
                <a:path w="4528184" h="2063750" extrusionOk="0">
                  <a:moveTo>
                    <a:pt x="0" y="0"/>
                  </a:moveTo>
                  <a:lnTo>
                    <a:pt x="3174491" y="0"/>
                  </a:lnTo>
                </a:path>
                <a:path w="4528184" h="2063750" extrusionOk="0">
                  <a:moveTo>
                    <a:pt x="3598164" y="0"/>
                  </a:moveTo>
                  <a:lnTo>
                    <a:pt x="4527803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8269224" y="1863851"/>
              <a:ext cx="424180" cy="2807334"/>
            </a:xfrm>
            <a:custGeom>
              <a:avLst/>
              <a:gdLst/>
              <a:ahLst/>
              <a:cxnLst/>
              <a:rect l="l" t="t" r="r" b="b"/>
              <a:pathLst>
                <a:path w="424179" h="2807335" extrusionOk="0">
                  <a:moveTo>
                    <a:pt x="423672" y="0"/>
                  </a:moveTo>
                  <a:lnTo>
                    <a:pt x="0" y="0"/>
                  </a:lnTo>
                  <a:lnTo>
                    <a:pt x="0" y="2807208"/>
                  </a:lnTo>
                  <a:lnTo>
                    <a:pt x="423672" y="2807208"/>
                  </a:lnTo>
                  <a:lnTo>
                    <a:pt x="4236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0047731" y="2090926"/>
              <a:ext cx="929640" cy="2063750"/>
            </a:xfrm>
            <a:custGeom>
              <a:avLst/>
              <a:gdLst/>
              <a:ahLst/>
              <a:cxnLst/>
              <a:rect l="l" t="t" r="r" b="b"/>
              <a:pathLst>
                <a:path w="929640" h="2063750" extrusionOk="0">
                  <a:moveTo>
                    <a:pt x="0" y="2063496"/>
                  </a:moveTo>
                  <a:lnTo>
                    <a:pt x="929640" y="2063496"/>
                  </a:lnTo>
                </a:path>
                <a:path w="929640" h="2063750" extrusionOk="0">
                  <a:moveTo>
                    <a:pt x="0" y="1548384"/>
                  </a:moveTo>
                  <a:lnTo>
                    <a:pt x="929640" y="1548384"/>
                  </a:lnTo>
                </a:path>
                <a:path w="929640" h="2063750" extrusionOk="0">
                  <a:moveTo>
                    <a:pt x="0" y="1031748"/>
                  </a:moveTo>
                  <a:lnTo>
                    <a:pt x="929640" y="1031748"/>
                  </a:lnTo>
                </a:path>
                <a:path w="929640" h="2063750" extrusionOk="0">
                  <a:moveTo>
                    <a:pt x="0" y="515112"/>
                  </a:moveTo>
                  <a:lnTo>
                    <a:pt x="929640" y="515112"/>
                  </a:lnTo>
                </a:path>
                <a:path w="929640" h="2063750" extrusionOk="0">
                  <a:moveTo>
                    <a:pt x="0" y="0"/>
                  </a:moveTo>
                  <a:lnTo>
                    <a:pt x="92964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9622535" y="1935479"/>
              <a:ext cx="425450" cy="2735580"/>
            </a:xfrm>
            <a:custGeom>
              <a:avLst/>
              <a:gdLst/>
              <a:ahLst/>
              <a:cxnLst/>
              <a:rect l="l" t="t" r="r" b="b"/>
              <a:pathLst>
                <a:path w="425450" h="2735579" extrusionOk="0">
                  <a:moveTo>
                    <a:pt x="425196" y="0"/>
                  </a:moveTo>
                  <a:lnTo>
                    <a:pt x="0" y="0"/>
                  </a:lnTo>
                  <a:lnTo>
                    <a:pt x="0" y="2735580"/>
                  </a:lnTo>
                  <a:lnTo>
                    <a:pt x="425196" y="2735580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1402567" y="2090926"/>
              <a:ext cx="464820" cy="2063750"/>
            </a:xfrm>
            <a:custGeom>
              <a:avLst/>
              <a:gdLst/>
              <a:ahLst/>
              <a:cxnLst/>
              <a:rect l="l" t="t" r="r" b="b"/>
              <a:pathLst>
                <a:path w="464820" h="2063750" extrusionOk="0">
                  <a:moveTo>
                    <a:pt x="0" y="2063496"/>
                  </a:moveTo>
                  <a:lnTo>
                    <a:pt x="464820" y="2063496"/>
                  </a:lnTo>
                </a:path>
                <a:path w="464820" h="2063750" extrusionOk="0">
                  <a:moveTo>
                    <a:pt x="0" y="1548384"/>
                  </a:moveTo>
                  <a:lnTo>
                    <a:pt x="464820" y="1548384"/>
                  </a:lnTo>
                </a:path>
                <a:path w="464820" h="2063750" extrusionOk="0">
                  <a:moveTo>
                    <a:pt x="0" y="1031748"/>
                  </a:moveTo>
                  <a:lnTo>
                    <a:pt x="464820" y="1031748"/>
                  </a:lnTo>
                </a:path>
                <a:path w="464820" h="2063750" extrusionOk="0">
                  <a:moveTo>
                    <a:pt x="0" y="515112"/>
                  </a:moveTo>
                  <a:lnTo>
                    <a:pt x="464820" y="515112"/>
                  </a:lnTo>
                </a:path>
                <a:path w="464820" h="2063750" extrusionOk="0">
                  <a:moveTo>
                    <a:pt x="0" y="0"/>
                  </a:moveTo>
                  <a:lnTo>
                    <a:pt x="464820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0977372" y="2002535"/>
              <a:ext cx="425450" cy="2668905"/>
            </a:xfrm>
            <a:custGeom>
              <a:avLst/>
              <a:gdLst/>
              <a:ahLst/>
              <a:cxnLst/>
              <a:rect l="l" t="t" r="r" b="b"/>
              <a:pathLst>
                <a:path w="425450" h="2668904" extrusionOk="0">
                  <a:moveTo>
                    <a:pt x="425196" y="0"/>
                  </a:moveTo>
                  <a:lnTo>
                    <a:pt x="0" y="0"/>
                  </a:lnTo>
                  <a:lnTo>
                    <a:pt x="0" y="2668524"/>
                  </a:lnTo>
                  <a:lnTo>
                    <a:pt x="425196" y="2668524"/>
                  </a:lnTo>
                  <a:lnTo>
                    <a:pt x="42519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5094732" y="4671059"/>
              <a:ext cx="6772909" cy="0"/>
            </a:xfrm>
            <a:custGeom>
              <a:avLst/>
              <a:gdLst/>
              <a:ahLst/>
              <a:cxnLst/>
              <a:rect l="l" t="t" r="r" b="b"/>
              <a:pathLst>
                <a:path w="6772909" extrusionOk="0">
                  <a:moveTo>
                    <a:pt x="0" y="0"/>
                  </a:moveTo>
                  <a:lnTo>
                    <a:pt x="6772656" y="0"/>
                  </a:lnTo>
                </a:path>
              </a:pathLst>
            </a:custGeom>
            <a:grpFill/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53303" y="3072511"/>
            <a:ext cx="83946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defRPr/>
            </a:pPr>
            <a:r>
              <a:rPr sz="2800" b="1" spc="-10">
                <a:solidFill>
                  <a:srgbClr val="385622"/>
                </a:solidFill>
                <a:latin typeface="Calibri"/>
                <a:cs typeface="Calibri"/>
              </a:rPr>
              <a:t>77.09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6941057" y="3226434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200" spc="5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sz="1200" spc="-5">
                <a:solidFill>
                  <a:srgbClr val="404040"/>
                </a:solidFill>
                <a:latin typeface="Calibri"/>
                <a:cs typeface="Calibri"/>
              </a:rPr>
              <a:t>.29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 bwMode="auto">
          <a:xfrm>
            <a:off x="8295258" y="1599640"/>
            <a:ext cx="3740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r>
              <a:rPr sz="1200" spc="-5">
                <a:solidFill>
                  <a:srgbClr val="404040"/>
                </a:solidFill>
                <a:latin typeface="Calibri"/>
                <a:cs typeface="Calibri"/>
              </a:rPr>
              <a:t>.44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 bwMode="auto">
          <a:xfrm>
            <a:off x="9687814" y="1672590"/>
            <a:ext cx="2965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200" spc="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200" spc="-5">
                <a:solidFill>
                  <a:srgbClr val="404040"/>
                </a:solidFill>
                <a:latin typeface="Calibri"/>
                <a:cs typeface="Calibri"/>
              </a:rPr>
              <a:t>.3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 bwMode="auto">
          <a:xfrm>
            <a:off x="11004295" y="1739646"/>
            <a:ext cx="3740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sz="1200" spc="5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sz="1200" spc="-5">
                <a:solidFill>
                  <a:srgbClr val="404040"/>
                </a:solidFill>
                <a:latin typeface="Calibri"/>
                <a:cs typeface="Calibri"/>
              </a:rPr>
              <a:t>.17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 bwMode="auto">
          <a:xfrm>
            <a:off x="4788153" y="455079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 bwMode="auto">
          <a:xfrm>
            <a:off x="4788153" y="4034408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 bwMode="auto">
          <a:xfrm>
            <a:off x="4788153" y="351815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 bwMode="auto">
          <a:xfrm>
            <a:off x="4788153" y="300177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4788153" y="2485771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4788153" y="1969389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 bwMode="auto">
          <a:xfrm>
            <a:off x="4788153" y="1453133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 bwMode="auto">
          <a:xfrm>
            <a:off x="5125972" y="4748276"/>
            <a:ext cx="1294765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635" algn="ctr">
              <a:lnSpc>
                <a:spcPct val="101499"/>
              </a:lnSpc>
              <a:spcBef>
                <a:spcPts val="75"/>
              </a:spcBef>
              <a:defRPr/>
            </a:pP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Hospital Regional de </a:t>
            </a:r>
            <a:r>
              <a:rPr sz="1200" spc="-2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Alta</a:t>
            </a:r>
            <a:r>
              <a:rPr sz="12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Especialidad</a:t>
            </a:r>
            <a:r>
              <a:rPr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del </a:t>
            </a:r>
            <a:r>
              <a:rPr sz="1200" spc="-25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Bajío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6890384" y="5119496"/>
            <a:ext cx="475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Oax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aca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 bwMode="auto">
          <a:xfrm>
            <a:off x="6482841" y="4748276"/>
            <a:ext cx="262826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7305" marR="5080" indent="-15240">
              <a:lnSpc>
                <a:spcPct val="101499"/>
              </a:lnSpc>
              <a:spcBef>
                <a:spcPts val="75"/>
              </a:spcBef>
              <a:defRPr/>
            </a:pP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Hospital Regional de</a:t>
            </a:r>
            <a:r>
              <a:rPr sz="1200" spc="2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Hospital Regional de </a:t>
            </a:r>
            <a:r>
              <a:rPr sz="1200" spc="-2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Alta</a:t>
            </a:r>
            <a:r>
              <a:rPr sz="1200" spc="-1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Especialidad de</a:t>
            </a:r>
            <a:r>
              <a:rPr sz="1200" spc="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Alta</a:t>
            </a: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Especialidad</a:t>
            </a:r>
            <a:r>
              <a:rPr sz="1200" spc="-1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de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 bwMode="auto">
          <a:xfrm>
            <a:off x="7988300" y="5119496"/>
            <a:ext cx="953135" cy="3943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29235" marR="5080" indent="-217170">
              <a:lnSpc>
                <a:spcPct val="101499"/>
              </a:lnSpc>
              <a:spcBef>
                <a:spcPts val="75"/>
              </a:spcBef>
              <a:defRPr/>
            </a:pP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la</a:t>
            </a:r>
            <a:r>
              <a:rPr sz="1200" spc="-5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Peninsula</a:t>
            </a:r>
            <a:r>
              <a:rPr sz="1200" spc="-4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200" spc="-25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Yucatán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 bwMode="auto">
          <a:xfrm>
            <a:off x="9174606" y="4748276"/>
            <a:ext cx="1290955" cy="7651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75"/>
              </a:spcBef>
              <a:defRPr/>
            </a:pP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Hospital</a:t>
            </a:r>
            <a:r>
              <a:rPr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Regional</a:t>
            </a:r>
            <a:r>
              <a:rPr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200" spc="-2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Alta Especialidad de </a:t>
            </a:r>
            <a:r>
              <a:rPr sz="1200" spc="-2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Ciudad Victoria 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"Bicentenario</a:t>
            </a:r>
            <a:r>
              <a:rPr sz="1200" spc="-5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>
                <a:solidFill>
                  <a:srgbClr val="585858"/>
                </a:solidFill>
                <a:latin typeface="Calibri"/>
                <a:cs typeface="Calibri"/>
              </a:rPr>
              <a:t>2010"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 bwMode="auto">
          <a:xfrm>
            <a:off x="10546206" y="4748276"/>
            <a:ext cx="1290955" cy="57975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01499"/>
              </a:lnSpc>
              <a:spcBef>
                <a:spcPts val="75"/>
              </a:spcBef>
              <a:defRPr/>
            </a:pP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Hosptial</a:t>
            </a:r>
            <a:r>
              <a:rPr sz="1200" spc="-35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Regional</a:t>
            </a:r>
            <a:r>
              <a:rPr sz="1200" spc="-3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de </a:t>
            </a:r>
            <a:r>
              <a:rPr sz="1200" spc="-254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Alta Especialidad de </a:t>
            </a:r>
            <a:r>
              <a:rPr sz="1200" spc="-260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sz="1200" spc="-5">
                <a:solidFill>
                  <a:srgbClr val="585858"/>
                </a:solidFill>
                <a:latin typeface="Calibri"/>
                <a:cs typeface="Calibri"/>
              </a:rPr>
              <a:t>Ixtapaluca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3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 bwMode="auto">
          <a:xfrm>
            <a:off x="-685800" y="2039975"/>
            <a:ext cx="6395517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980440" marR="969644" algn="ctr">
              <a:lnSpc>
                <a:spcPts val="4320"/>
              </a:lnSpc>
              <a:spcBef>
                <a:spcPts val="640"/>
              </a:spcBef>
              <a:defRPr/>
            </a:pPr>
            <a:r>
              <a:rPr lang="es-MX" sz="4000" b="1">
                <a:solidFill>
                  <a:srgbClr val="6D152D"/>
                </a:solidFill>
                <a:latin typeface="Tahoma"/>
                <a:cs typeface="Tahoma"/>
              </a:rPr>
              <a:t>Practicas de Transformación </a:t>
            </a:r>
            <a:endParaRPr sz="4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tretch/>
        </p:blipFill>
        <p:spPr bwMode="auto">
          <a:xfrm>
            <a:off x="9177528" y="335279"/>
            <a:ext cx="2587752" cy="539496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 bwMode="auto">
          <a:xfrm>
            <a:off x="4788153" y="1453133"/>
            <a:ext cx="180975" cy="197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defRPr/>
            </a:pPr>
            <a:endParaRPr sz="1200">
              <a:latin typeface="Calibri"/>
              <a:cs typeface="Calibri"/>
            </a:endParaRPr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4"/>
          <a:srcRect l="21875" t="16667" r="43750" b="6667"/>
          <a:stretch/>
        </p:blipFill>
        <p:spPr bwMode="auto">
          <a:xfrm>
            <a:off x="6068567" y="1022466"/>
            <a:ext cx="3836504" cy="48130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</TotalTime>
  <Words>9638</Words>
  <Application>Microsoft Office PowerPoint</Application>
  <DocSecurity>0</DocSecurity>
  <PresentationFormat>Panorámica</PresentationFormat>
  <Paragraphs>2530</Paragraphs>
  <Slides>101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101</vt:i4>
      </vt:variant>
    </vt:vector>
  </HeadingPairs>
  <TitlesOfParts>
    <vt:vector size="108" baseType="lpstr">
      <vt:lpstr>Arial</vt:lpstr>
      <vt:lpstr>Arial MT</vt:lpstr>
      <vt:lpstr>Calibri</vt:lpstr>
      <vt:lpstr>Tahoma</vt:lpstr>
      <vt:lpstr>Times New Roman</vt:lpstr>
      <vt:lpstr>Verdana</vt:lpstr>
      <vt:lpstr>Office Theme</vt:lpstr>
      <vt:lpstr>ENCUESTA DE CLIMA Y CULTURA  ORGANIZACIONAL</vt:lpstr>
      <vt:lpstr>ÍNDICE</vt:lpstr>
      <vt:lpstr>INTRODUCCIÓN El Clima y la Cultura Organizacional son el conjunto de factores que afectan positiva o negativamente el desempeño, la  productividad, la calidad de los servicios y la imagen de la Institución, como resultado de las relaciones internas, actitudes,  percepciones y conductas de las personas servidoras públicas, retroalimentadas por las motivaciones personales, las prácticas al  interior de la organización, el tipo de liderazgo, la evaluación y el reconocimiento de resultados.</vt:lpstr>
      <vt:lpstr>INTRODUCCIÓN En consecuencia y considerando que el desarrollo de las personas servidoras públicas es pieza fundamental para el cumplimiento  de los objetivos y principios rectores del Gobierno de México, el presente informe comprende un análisis de resultados de la  Encuesta de Clima y Cultura Organizacional (ECCO-2021), proporcionados por parte de la APF durante el ejercicio 2021 dirigida  a 1,315 servidores públicos activos del Hospital Regional de Alta Especialidad del Bajío al momento de la aplicación toda vez que  se establece que “... La Unidad de Administración y Finanzas o equivalente, registrará anualmente en el sistema RHnet su  Programa de Prácticas de Transformación de Clima y Cultura Organizacional”, conforme a las etapas de: Planeación, Aplicación y  Resultados</vt:lpstr>
      <vt:lpstr>OBJETIVO La Secretaría de la Función Pública (SFP) utiliza la Encuesta de Clima y Cultura Organizacional (ECCO) desde 2002, como una  herramienta de medición que se aplica a todas las instituciones del Gobierno Federal cuyo objetivo es conocer a nivel de la  Administración Pública Federal la percepción de las personas servidoras públicas en la Administración Pública Federal que laboran  a distancia, de forma presencial y mixta, respecto a… · Las medidas y condiciones con las que cuentan o se han implementado  en sus instituciones para hacer frente a la emergencia sanitaria generada por la COVID-19, y otros aspectos que pueden afectar  positiva o negativamente su desempeño, productividad, la calidad de los servicios o la imagen institucional.</vt:lpstr>
      <vt:lpstr>MARCO NORMATIVO</vt:lpstr>
      <vt:lpstr>Presentación de PowerPoint</vt:lpstr>
      <vt:lpstr>Género</vt:lpstr>
      <vt:lpstr>Edad</vt:lpstr>
      <vt:lpstr>Estado Civil</vt:lpstr>
      <vt:lpstr>Nivel Escolar</vt:lpstr>
      <vt:lpstr>Nivel de puesto</vt:lpstr>
      <vt:lpstr>Servicio civil, profesional  o público de carrera</vt:lpstr>
      <vt:lpstr>Sector privado</vt:lpstr>
      <vt:lpstr>Años en la APF</vt:lpstr>
      <vt:lpstr>Años en el puesto actual</vt:lpstr>
      <vt:lpstr>Estudios actuales</vt:lpstr>
      <vt:lpstr>ESTRUCTURA  DE LA ECCO-2021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F29.Sector Salud</vt:lpstr>
      <vt:lpstr>F79.Austeridad Republicana</vt:lpstr>
      <vt:lpstr>F80.Derechos Humanos</vt:lpstr>
      <vt:lpstr>F81.Igualdad de género</vt:lpstr>
      <vt:lpstr>F82.Igualdad y no Discriminación</vt:lpstr>
      <vt:lpstr>F83.Profesionalización de la APF</vt:lpstr>
      <vt:lpstr>F85.Transparencia y combate a la</vt:lpstr>
      <vt:lpstr>F86.Administrar eficientemente  los recursos TIC’s</vt:lpstr>
      <vt:lpstr>F87.Balance trabajo-familia</vt:lpstr>
      <vt:lpstr>F88.Calidad de vida laboral</vt:lpstr>
      <vt:lpstr>F89.Calidad y orientación  a la ciudadania</vt:lpstr>
      <vt:lpstr>F90.Colaboración y trabajo en equipo</vt:lpstr>
      <vt:lpstr>F91.Comunicación</vt:lpstr>
      <vt:lpstr>F92.Covid-19</vt:lpstr>
      <vt:lpstr>F93.Disponibilidad de  recursos materiales</vt:lpstr>
      <vt:lpstr>F94.Identidad con la institución  y valores</vt:lpstr>
      <vt:lpstr>F95.Impacto de la encuesta</vt:lpstr>
      <vt:lpstr>F96.Liderazgo Positivo</vt:lpstr>
      <vt:lpstr>F97.Mejora de la gestión pública</vt:lpstr>
      <vt:lpstr>F98.Normatividad y procesos</vt:lpstr>
      <vt:lpstr>F99.Reconocimiento laboral</vt:lpstr>
      <vt:lpstr>F100.Trabajo a distancia</vt:lpstr>
      <vt:lpstr>Calificación por factor</vt:lpstr>
      <vt:lpstr>Factores ECCO  por áreas</vt:lpstr>
      <vt:lpstr>F29.Sector Salud</vt:lpstr>
      <vt:lpstr>F79.Austeridad Republicana</vt:lpstr>
      <vt:lpstr>F80.Derechos Humanos</vt:lpstr>
      <vt:lpstr>F81.Igualdad de género</vt:lpstr>
      <vt:lpstr>F82.Igualdad y no Discriminación</vt:lpstr>
      <vt:lpstr>F83.Profesionalización de la APF</vt:lpstr>
      <vt:lpstr>F85.Transparencia y combate a la  corrupción</vt:lpstr>
      <vt:lpstr>F86.Aplicar eficientemente los recursos  TIC´s</vt:lpstr>
      <vt:lpstr>F87.Balance trabajo-familia</vt:lpstr>
      <vt:lpstr>F88.Calidad de vida laboral</vt:lpstr>
      <vt:lpstr>F89.Calidad y orientación  a la ciudadania</vt:lpstr>
      <vt:lpstr>F90.Colaboración y trabajo en equipo</vt:lpstr>
      <vt:lpstr>F91.Comunicación</vt:lpstr>
      <vt:lpstr>F92.COVID-19</vt:lpstr>
      <vt:lpstr>F93.Disponibilidad de recursos  materiales</vt:lpstr>
      <vt:lpstr>F94.Identidad con la institución</vt:lpstr>
      <vt:lpstr>F95.Impacto de la encuesta en mi  institución</vt:lpstr>
      <vt:lpstr>F96.Liderazgo positivo</vt:lpstr>
      <vt:lpstr>F97.Mejora de la gestión pública</vt:lpstr>
      <vt:lpstr>F98.Normatividad y procesos 90</vt:lpstr>
      <vt:lpstr>F99.Reconocimiento laboral 90</vt:lpstr>
      <vt:lpstr>F100. Trabajo a distancia</vt:lpstr>
      <vt:lpstr>Dirección General</vt:lpstr>
      <vt:lpstr>Dirección Médica</vt:lpstr>
      <vt:lpstr>Dirección Administración y Finanzas</vt:lpstr>
      <vt:lpstr>Dirección de Operaciones</vt:lpstr>
      <vt:lpstr>Dirección de Planeación, Enseñanza e  Investigación</vt:lpstr>
      <vt:lpstr>Órgano Interno de Control</vt:lpstr>
      <vt:lpstr>Subdirección de Enfermería</vt:lpstr>
      <vt:lpstr>Global por área</vt:lpstr>
      <vt:lpstr>Factor Mejor calificado</vt:lpstr>
      <vt:lpstr>Factor Menor calificados</vt:lpstr>
      <vt:lpstr>Administración  del cambio  estratégico Teoría de Tichy</vt:lpstr>
      <vt:lpstr>Resultado por Matriz Tichy</vt:lpstr>
      <vt:lpstr>Resultado por Matriz Tichy</vt:lpstr>
      <vt:lpstr>Resultado por Matriz Tichy</vt:lpstr>
      <vt:lpstr>Presentación de PowerPoint</vt:lpstr>
      <vt:lpstr>Presentación de PowerPoint</vt:lpstr>
      <vt:lpstr>Presentación de PowerPoint</vt:lpstr>
      <vt:lpstr>DE COMENTARIOS Y SUGERENCIAS</vt:lpstr>
      <vt:lpstr>Presentación de PowerPoint</vt:lpstr>
      <vt:lpstr>Felicitaciones</vt:lpstr>
      <vt:lpstr>Sugerencias</vt:lpstr>
      <vt:lpstr>Sugerencias</vt:lpstr>
      <vt:lpstr>Quejas</vt:lpstr>
      <vt:lpstr>Presentación de PowerPoint</vt:lpstr>
      <vt:lpstr>Presentación de PowerPoint</vt:lpstr>
      <vt:lpstr>ANALISIS  COMPARATIVO</vt:lpstr>
      <vt:lpstr>Índice por  Sector</vt:lpstr>
      <vt:lpstr>Sector Salud  Ramo 12</vt:lpstr>
      <vt:lpstr>Presentación de PowerPoint</vt:lpstr>
      <vt:lpstr>Presentación de PowerPoint</vt:lpstr>
      <vt:lpstr>Presentación de PowerPoint</vt:lpstr>
      <vt:lpstr>Gracias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cp:keywords/>
  <dc:description/>
  <cp:lastModifiedBy>Roxana Rivero</cp:lastModifiedBy>
  <cp:revision>2</cp:revision>
  <dcterms:created xsi:type="dcterms:W3CDTF">2023-03-17T22:07:18Z</dcterms:created>
  <dcterms:modified xsi:type="dcterms:W3CDTF">2023-07-05T15:41:12Z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2023-03-17T00:00:00Z</vt:filetime>
  </property>
</Properties>
</file>