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</p:sldIdLst>
  <p:sldSz cx="9144000" cy="6858000" type="screen4x3"/>
  <p:notesSz cx="7010400" cy="92964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4254" autoAdjust="0"/>
    <p:restoredTop sz="94660" autoAdjust="0"/>
  </p:normalViewPr>
  <p:slideViewPr>
    <p:cSldViewPr>
      <p:cViewPr>
        <p:scale>
          <a:sx n="150" d="100"/>
          <a:sy n="150" d="100"/>
        </p:scale>
        <p:origin x="1110" y="-25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BE3D4A-3EAB-4E51-8698-1EEA2967BE43}" type="datetimeFigureOut">
              <a:rPr lang="es-MX" smtClean="0"/>
              <a:t>17/07/2019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98253-5F5E-4ECE-9808-25E55CEE601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459055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BE3D4A-3EAB-4E51-8698-1EEA2967BE43}" type="datetimeFigureOut">
              <a:rPr lang="es-MX" smtClean="0"/>
              <a:t>17/07/2019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98253-5F5E-4ECE-9808-25E55CEE601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7977693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BE3D4A-3EAB-4E51-8698-1EEA2967BE43}" type="datetimeFigureOut">
              <a:rPr lang="es-MX" smtClean="0"/>
              <a:t>17/07/2019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98253-5F5E-4ECE-9808-25E55CEE601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0940381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BE3D4A-3EAB-4E51-8698-1EEA2967BE43}" type="datetimeFigureOut">
              <a:rPr lang="es-MX" smtClean="0"/>
              <a:t>17/07/2019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98253-5F5E-4ECE-9808-25E55CEE601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8407316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BE3D4A-3EAB-4E51-8698-1EEA2967BE43}" type="datetimeFigureOut">
              <a:rPr lang="es-MX" smtClean="0"/>
              <a:t>17/07/2019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98253-5F5E-4ECE-9808-25E55CEE601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4150736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BE3D4A-3EAB-4E51-8698-1EEA2967BE43}" type="datetimeFigureOut">
              <a:rPr lang="es-MX" smtClean="0"/>
              <a:t>17/07/2019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98253-5F5E-4ECE-9808-25E55CEE601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3996902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BE3D4A-3EAB-4E51-8698-1EEA2967BE43}" type="datetimeFigureOut">
              <a:rPr lang="es-MX" smtClean="0"/>
              <a:t>17/07/2019</a:t>
            </a:fld>
            <a:endParaRPr lang="es-MX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98253-5F5E-4ECE-9808-25E55CEE601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7599263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BE3D4A-3EAB-4E51-8698-1EEA2967BE43}" type="datetimeFigureOut">
              <a:rPr lang="es-MX" smtClean="0"/>
              <a:t>17/07/2019</a:t>
            </a:fld>
            <a:endParaRPr lang="es-MX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98253-5F5E-4ECE-9808-25E55CEE601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6621866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BE3D4A-3EAB-4E51-8698-1EEA2967BE43}" type="datetimeFigureOut">
              <a:rPr lang="es-MX" smtClean="0"/>
              <a:t>17/07/2019</a:t>
            </a:fld>
            <a:endParaRPr lang="es-MX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98253-5F5E-4ECE-9808-25E55CEE601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1321917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BE3D4A-3EAB-4E51-8698-1EEA2967BE43}" type="datetimeFigureOut">
              <a:rPr lang="es-MX" smtClean="0"/>
              <a:t>17/07/2019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98253-5F5E-4ECE-9808-25E55CEE601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0085697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BE3D4A-3EAB-4E51-8698-1EEA2967BE43}" type="datetimeFigureOut">
              <a:rPr lang="es-MX" smtClean="0"/>
              <a:t>17/07/2019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98253-5F5E-4ECE-9808-25E55CEE601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2277665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BE3D4A-3EAB-4E51-8698-1EEA2967BE43}" type="datetimeFigureOut">
              <a:rPr lang="es-MX" smtClean="0"/>
              <a:t>17/07/2019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098253-5F5E-4ECE-9808-25E55CEE601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7065390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44 CuadroTexto"/>
          <p:cNvSpPr txBox="1"/>
          <p:nvPr/>
        </p:nvSpPr>
        <p:spPr>
          <a:xfrm>
            <a:off x="1259632" y="880529"/>
            <a:ext cx="585191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000" b="1" dirty="0" smtClean="0">
                <a:latin typeface="Arial" pitchFamily="34" charset="0"/>
                <a:cs typeface="Arial" pitchFamily="34" charset="0"/>
              </a:rPr>
              <a:t>PP E022  </a:t>
            </a:r>
            <a:r>
              <a:rPr lang="es-MX" sz="1000" b="1" dirty="0" smtClean="0">
                <a:latin typeface="Arial" pitchFamily="34" charset="0"/>
                <a:cs typeface="Arial" pitchFamily="34" charset="0"/>
                <a:sym typeface="Symbol"/>
              </a:rPr>
              <a:t></a:t>
            </a:r>
            <a:r>
              <a:rPr lang="es-MX" sz="1000" b="1" dirty="0" smtClean="0">
                <a:latin typeface="Arial" pitchFamily="34" charset="0"/>
                <a:cs typeface="Arial" pitchFamily="34" charset="0"/>
              </a:rPr>
              <a:t>Investigación y Desarrollo Tecnológico en Salud</a:t>
            </a:r>
            <a:r>
              <a:rPr lang="es-MX" sz="1000" b="1" dirty="0" smtClean="0">
                <a:latin typeface="Arial" pitchFamily="34" charset="0"/>
                <a:cs typeface="Arial" pitchFamily="34" charset="0"/>
                <a:sym typeface="Symbol"/>
              </a:rPr>
              <a:t></a:t>
            </a:r>
            <a:endParaRPr lang="es-MX" sz="1000" b="1" dirty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" name="Grupo 1"/>
          <p:cNvGrpSpPr/>
          <p:nvPr/>
        </p:nvGrpSpPr>
        <p:grpSpPr>
          <a:xfrm>
            <a:off x="2125055" y="1150967"/>
            <a:ext cx="4001422" cy="1115575"/>
            <a:chOff x="2124331" y="790927"/>
            <a:chExt cx="3579464" cy="1115575"/>
          </a:xfrm>
        </p:grpSpPr>
        <p:sp>
          <p:nvSpPr>
            <p:cNvPr id="46" name="45 Rectángulo"/>
            <p:cNvSpPr/>
            <p:nvPr/>
          </p:nvSpPr>
          <p:spPr>
            <a:xfrm>
              <a:off x="2124331" y="1412752"/>
              <a:ext cx="3563712" cy="49375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171450" indent="-171450">
                <a:buFontTx/>
                <a:buChar char="-"/>
              </a:pPr>
              <a:endParaRPr lang="es-MX" sz="800" b="1" dirty="0">
                <a:solidFill>
                  <a:schemeClr val="tx1"/>
                </a:solidFill>
                <a:cs typeface="Arial" pitchFamily="34" charset="0"/>
              </a:endParaRPr>
            </a:p>
            <a:p>
              <a:pPr marL="88900" indent="-88900">
                <a:buFontTx/>
                <a:buChar char="-"/>
              </a:pPr>
              <a:endParaRPr lang="es-MX" sz="800" b="1" dirty="0">
                <a:solidFill>
                  <a:schemeClr val="tx1"/>
                </a:solidFill>
                <a:cs typeface="Arial" pitchFamily="34" charset="0"/>
              </a:endParaRPr>
            </a:p>
            <a:p>
              <a:pPr marL="88900" indent="-88900">
                <a:buFontTx/>
                <a:buChar char="-"/>
              </a:pPr>
              <a:endParaRPr lang="es-MX" sz="800" b="1" dirty="0" smtClean="0">
                <a:solidFill>
                  <a:schemeClr val="tx1"/>
                </a:solidFill>
                <a:cs typeface="Arial" pitchFamily="34" charset="0"/>
              </a:endParaRPr>
            </a:p>
            <a:p>
              <a:pPr marL="88900" indent="-88900">
                <a:buFontTx/>
                <a:buChar char="-"/>
              </a:pPr>
              <a:endParaRPr lang="es-MX" sz="800" b="1" i="1" dirty="0" smtClean="0">
                <a:solidFill>
                  <a:schemeClr val="tx1"/>
                </a:solidFill>
                <a:cs typeface="Arial" pitchFamily="34" charset="0"/>
              </a:endParaRPr>
            </a:p>
            <a:p>
              <a:pPr marL="88900" indent="-88900">
                <a:buFontTx/>
                <a:buChar char="-"/>
              </a:pPr>
              <a:r>
                <a:rPr lang="es-MX" sz="900" b="1" dirty="0" smtClean="0">
                  <a:solidFill>
                    <a:schemeClr val="tx1"/>
                  </a:solidFill>
                  <a:cs typeface="Arial" pitchFamily="34" charset="0"/>
                </a:rPr>
                <a:t>Porcentaje </a:t>
              </a:r>
              <a:r>
                <a:rPr lang="es-MX" sz="900" b="1" dirty="0">
                  <a:solidFill>
                    <a:schemeClr val="tx1"/>
                  </a:solidFill>
                  <a:cs typeface="Arial" pitchFamily="34" charset="0"/>
                </a:rPr>
                <a:t>de artículos </a:t>
              </a:r>
              <a:r>
                <a:rPr lang="es-MX" sz="900" b="1" dirty="0" smtClean="0">
                  <a:solidFill>
                    <a:schemeClr val="tx1"/>
                  </a:solidFill>
                  <a:cs typeface="Arial" pitchFamily="34" charset="0"/>
                </a:rPr>
                <a:t>científicos publicados en revistas de impacto alto </a:t>
              </a:r>
              <a:r>
                <a:rPr lang="es-MX" sz="900" b="1" dirty="0">
                  <a:solidFill>
                    <a:schemeClr val="tx1"/>
                  </a:solidFill>
                  <a:cs typeface="Arial" pitchFamily="34" charset="0"/>
                </a:rPr>
                <a:t>(S)</a:t>
              </a:r>
            </a:p>
            <a:p>
              <a:pPr marL="88900" indent="-88900">
                <a:buFontTx/>
                <a:buChar char="-"/>
              </a:pPr>
              <a:endParaRPr lang="es-MX" sz="900" b="1" dirty="0">
                <a:solidFill>
                  <a:schemeClr val="tx1"/>
                </a:solidFill>
                <a:cs typeface="Arial" pitchFamily="34" charset="0"/>
              </a:endParaRPr>
            </a:p>
            <a:p>
              <a:pPr marL="88900" indent="-88900">
                <a:buFontTx/>
                <a:buChar char="-"/>
              </a:pPr>
              <a:r>
                <a:rPr lang="es-MX" sz="900" b="1" dirty="0" smtClean="0">
                  <a:solidFill>
                    <a:schemeClr val="tx1"/>
                  </a:solidFill>
                  <a:cs typeface="Arial" pitchFamily="34" charset="0"/>
                </a:rPr>
                <a:t>Promedio </a:t>
              </a:r>
              <a:r>
                <a:rPr lang="es-MX" sz="900" b="1" dirty="0">
                  <a:solidFill>
                    <a:schemeClr val="tx1"/>
                  </a:solidFill>
                  <a:cs typeface="Arial" pitchFamily="34" charset="0"/>
                </a:rPr>
                <a:t>de </a:t>
              </a:r>
              <a:r>
                <a:rPr lang="es-MX" sz="900" b="1" dirty="0" smtClean="0">
                  <a:solidFill>
                    <a:schemeClr val="tx1"/>
                  </a:solidFill>
                  <a:cs typeface="Arial" pitchFamily="34" charset="0"/>
                </a:rPr>
                <a:t>productos de la investigación </a:t>
              </a:r>
              <a:r>
                <a:rPr lang="es-MX" sz="900" b="1" dirty="0">
                  <a:solidFill>
                    <a:schemeClr val="tx1"/>
                  </a:solidFill>
                  <a:cs typeface="Arial" pitchFamily="34" charset="0"/>
                </a:rPr>
                <a:t>por investigador Institucional (S)</a:t>
              </a:r>
            </a:p>
            <a:p>
              <a:pPr marL="88900" indent="-88900">
                <a:buFontTx/>
                <a:buChar char="-"/>
              </a:pPr>
              <a:endParaRPr lang="es-MX" sz="800" b="1" dirty="0">
                <a:solidFill>
                  <a:schemeClr val="tx1"/>
                </a:solidFill>
                <a:cs typeface="Arial" pitchFamily="34" charset="0"/>
              </a:endParaRPr>
            </a:p>
            <a:p>
              <a:pPr marL="88900" indent="-88900">
                <a:buFontTx/>
                <a:buChar char="-"/>
              </a:pPr>
              <a:endParaRPr lang="es-MX" sz="800" b="1" dirty="0">
                <a:solidFill>
                  <a:schemeClr val="tx1"/>
                </a:solidFill>
                <a:cs typeface="Arial" pitchFamily="34" charset="0"/>
              </a:endParaRPr>
            </a:p>
            <a:p>
              <a:pPr marL="88900" indent="-88900">
                <a:buFontTx/>
                <a:buChar char="-"/>
              </a:pPr>
              <a:endParaRPr lang="es-MX" sz="800" b="1" dirty="0">
                <a:solidFill>
                  <a:schemeClr val="tx1"/>
                </a:solidFill>
                <a:cs typeface="Arial" pitchFamily="34" charset="0"/>
              </a:endParaRPr>
            </a:p>
            <a:p>
              <a:pPr marL="171450" indent="-171450">
                <a:buFontTx/>
                <a:buChar char="-"/>
              </a:pPr>
              <a:endParaRPr lang="es-MX" sz="800" b="1" dirty="0" smtClean="0">
                <a:solidFill>
                  <a:schemeClr val="tx1"/>
                </a:solidFill>
                <a:cs typeface="Arial" pitchFamily="34" charset="0"/>
              </a:endParaRPr>
            </a:p>
          </p:txBody>
        </p:sp>
        <p:sp>
          <p:nvSpPr>
            <p:cNvPr id="47" name="46 Rectángulo"/>
            <p:cNvSpPr/>
            <p:nvPr/>
          </p:nvSpPr>
          <p:spPr>
            <a:xfrm>
              <a:off x="2141199" y="790927"/>
              <a:ext cx="3562596" cy="504715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171450" indent="-171450">
                <a:buFontTx/>
                <a:buChar char="-"/>
              </a:pPr>
              <a:r>
                <a:rPr lang="es-MX" sz="900" b="1" dirty="0" smtClean="0">
                  <a:solidFill>
                    <a:schemeClr val="tx1"/>
                  </a:solidFill>
                  <a:cs typeface="Arial" pitchFamily="34" charset="0"/>
                </a:rPr>
                <a:t>Porcentaje de </a:t>
              </a:r>
              <a:r>
                <a:rPr lang="es-MX" sz="900" b="1" dirty="0">
                  <a:solidFill>
                    <a:schemeClr val="tx1"/>
                  </a:solidFill>
                  <a:cs typeface="Arial" pitchFamily="34" charset="0"/>
                </a:rPr>
                <a:t>investigadores institucionales de alto </a:t>
              </a:r>
              <a:r>
                <a:rPr lang="es-MX" sz="900" b="1" dirty="0" smtClean="0">
                  <a:solidFill>
                    <a:schemeClr val="tx1"/>
                  </a:solidFill>
                  <a:cs typeface="Arial" pitchFamily="34" charset="0"/>
                </a:rPr>
                <a:t>nivel (</a:t>
              </a:r>
              <a:r>
                <a:rPr lang="es-MX" sz="900" b="1" dirty="0">
                  <a:solidFill>
                    <a:schemeClr val="tx1"/>
                  </a:solidFill>
                  <a:cs typeface="Arial" pitchFamily="34" charset="0"/>
                </a:rPr>
                <a:t>A</a:t>
              </a:r>
              <a:r>
                <a:rPr lang="es-MX" sz="900" b="1" dirty="0" smtClean="0">
                  <a:solidFill>
                    <a:schemeClr val="tx1"/>
                  </a:solidFill>
                  <a:cs typeface="Arial" pitchFamily="34" charset="0"/>
                </a:rPr>
                <a:t>)</a:t>
              </a:r>
              <a:endParaRPr lang="es-MX" sz="900" b="1" dirty="0">
                <a:solidFill>
                  <a:schemeClr val="tx1"/>
                </a:solidFill>
                <a:cs typeface="Arial" pitchFamily="34" charset="0"/>
              </a:endParaRPr>
            </a:p>
          </p:txBody>
        </p:sp>
      </p:grpSp>
      <p:cxnSp>
        <p:nvCxnSpPr>
          <p:cNvPr id="65" name="64 Conector recto"/>
          <p:cNvCxnSpPr>
            <a:endCxn id="46" idx="0"/>
          </p:cNvCxnSpPr>
          <p:nvPr/>
        </p:nvCxnSpPr>
        <p:spPr>
          <a:xfrm>
            <a:off x="4116338" y="1679574"/>
            <a:ext cx="624" cy="9321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6" name="85 Rectángulo"/>
          <p:cNvSpPr/>
          <p:nvPr/>
        </p:nvSpPr>
        <p:spPr>
          <a:xfrm>
            <a:off x="227742" y="1052989"/>
            <a:ext cx="1967994" cy="71273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MX" sz="800" b="1" i="1" dirty="0">
                <a:solidFill>
                  <a:schemeClr val="accent1">
                    <a:lumMod val="75000"/>
                  </a:schemeClr>
                </a:solidFill>
                <a:cs typeface="Calibri" pitchFamily="34" charset="0"/>
              </a:rPr>
              <a:t>Contribuir al desarrollo económico incluyente mediante el desarrollo de la investigación científica para  generar conocimiento sobre temas prioritarios en salud</a:t>
            </a:r>
          </a:p>
        </p:txBody>
      </p:sp>
      <p:sp>
        <p:nvSpPr>
          <p:cNvPr id="87" name="86 Rectángulo"/>
          <p:cNvSpPr/>
          <p:nvPr/>
        </p:nvSpPr>
        <p:spPr>
          <a:xfrm>
            <a:off x="250962" y="1772816"/>
            <a:ext cx="1800758" cy="56834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MX" sz="800" b="1" i="1" dirty="0">
                <a:solidFill>
                  <a:schemeClr val="accent1">
                    <a:lumMod val="75000"/>
                  </a:schemeClr>
                </a:solidFill>
                <a:cs typeface="Calibri" pitchFamily="34" charset="0"/>
              </a:rPr>
              <a:t>Los investigadores </a:t>
            </a:r>
            <a:r>
              <a:rPr lang="es-MX" sz="800" b="1" i="1" dirty="0" smtClean="0">
                <a:solidFill>
                  <a:schemeClr val="accent1">
                    <a:lumMod val="75000"/>
                  </a:schemeClr>
                </a:solidFill>
                <a:cs typeface="Calibri" pitchFamily="34" charset="0"/>
              </a:rPr>
              <a:t>de las entidades coordinadas por la CCINSHAE generan conocimiento </a:t>
            </a:r>
            <a:r>
              <a:rPr lang="es-MX" sz="800" b="1" i="1" dirty="0">
                <a:solidFill>
                  <a:schemeClr val="accent1">
                    <a:lumMod val="75000"/>
                  </a:schemeClr>
                </a:solidFill>
                <a:cs typeface="Calibri" pitchFamily="34" charset="0"/>
              </a:rPr>
              <a:t>sobre </a:t>
            </a:r>
            <a:r>
              <a:rPr lang="es-MX" sz="800" b="1" i="1" dirty="0" smtClean="0">
                <a:solidFill>
                  <a:schemeClr val="accent1">
                    <a:lumMod val="75000"/>
                  </a:schemeClr>
                </a:solidFill>
                <a:cs typeface="Calibri" pitchFamily="34" charset="0"/>
              </a:rPr>
              <a:t>temas prioritarios en salud</a:t>
            </a:r>
            <a:endParaRPr lang="es-MX" sz="800" b="1" i="1" dirty="0">
              <a:solidFill>
                <a:schemeClr val="accent1">
                  <a:lumMod val="75000"/>
                </a:schemeClr>
              </a:solidFill>
              <a:cs typeface="Calibri" pitchFamily="34" charset="0"/>
            </a:endParaRPr>
          </a:p>
        </p:txBody>
      </p:sp>
      <p:sp>
        <p:nvSpPr>
          <p:cNvPr id="72" name="Text Box 6"/>
          <p:cNvSpPr txBox="1">
            <a:spLocks noChangeArrowheads="1"/>
          </p:cNvSpPr>
          <p:nvPr/>
        </p:nvSpPr>
        <p:spPr bwMode="auto">
          <a:xfrm>
            <a:off x="13240" y="59002"/>
            <a:ext cx="5713732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MX" sz="800" dirty="0"/>
              <a:t>Comisión Coordinadora de Institutos Nacionales de Salud y Hospitales de Alta </a:t>
            </a:r>
            <a:r>
              <a:rPr lang="es-MX" sz="800" dirty="0" smtClean="0"/>
              <a:t>especialidad</a:t>
            </a:r>
          </a:p>
          <a:p>
            <a:pPr eaLnBrk="1" hangingPunct="1"/>
            <a:r>
              <a:rPr lang="es-MX" sz="800" dirty="0" smtClean="0"/>
              <a:t>Coordinación de Proyectos Estratégicos</a:t>
            </a:r>
            <a:endParaRPr lang="es-ES" sz="800" dirty="0"/>
          </a:p>
        </p:txBody>
      </p:sp>
      <p:sp>
        <p:nvSpPr>
          <p:cNvPr id="31" name="30 CuadroTexto"/>
          <p:cNvSpPr txBox="1"/>
          <p:nvPr/>
        </p:nvSpPr>
        <p:spPr>
          <a:xfrm>
            <a:off x="1114082" y="477201"/>
            <a:ext cx="585191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000" b="1" dirty="0" smtClean="0">
                <a:latin typeface="Arial" pitchFamily="34" charset="0"/>
                <a:cs typeface="Arial" pitchFamily="34" charset="0"/>
              </a:rPr>
              <a:t>Matriz de Indicadores para Resultados 2020 </a:t>
            </a:r>
            <a:r>
              <a:rPr lang="es-MX" sz="1000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</a:p>
          <a:p>
            <a:pPr algn="ctr"/>
            <a:endParaRPr lang="es-MX" sz="1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7" name="22 Rectángulo"/>
          <p:cNvSpPr/>
          <p:nvPr/>
        </p:nvSpPr>
        <p:spPr>
          <a:xfrm>
            <a:off x="6199444" y="1196752"/>
            <a:ext cx="2160240" cy="50471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88900" indent="-88900">
              <a:buFont typeface="+mj-lt"/>
              <a:buAutoNum type="arabicPeriod"/>
            </a:pPr>
            <a:r>
              <a:rPr lang="es-MX" sz="800" b="1" dirty="0">
                <a:solidFill>
                  <a:schemeClr val="accent3">
                    <a:lumMod val="50000"/>
                  </a:schemeClr>
                </a:solidFill>
              </a:rPr>
              <a:t>Los conocimientos generados por los investigadores son utilizados para modificar las condiciones de salud de la población.</a:t>
            </a:r>
          </a:p>
        </p:txBody>
      </p:sp>
      <p:sp>
        <p:nvSpPr>
          <p:cNvPr id="38" name="22 Rectángulo"/>
          <p:cNvSpPr/>
          <p:nvPr/>
        </p:nvSpPr>
        <p:spPr>
          <a:xfrm>
            <a:off x="6189062" y="1628800"/>
            <a:ext cx="2487394" cy="117107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88900" indent="-88900">
              <a:buFont typeface="+mj-lt"/>
              <a:buAutoNum type="arabicPeriod"/>
            </a:pPr>
            <a:endParaRPr lang="es-MX" sz="800" b="1" dirty="0" smtClean="0">
              <a:solidFill>
                <a:schemeClr val="accent3">
                  <a:lumMod val="50000"/>
                </a:schemeClr>
              </a:solidFill>
            </a:endParaRPr>
          </a:p>
          <a:p>
            <a:pPr marL="88900" indent="-88900">
              <a:buFont typeface="+mj-lt"/>
              <a:buAutoNum type="arabicPeriod"/>
            </a:pPr>
            <a:r>
              <a:rPr lang="es-MX" sz="800" b="1" dirty="0">
                <a:solidFill>
                  <a:schemeClr val="accent3">
                    <a:lumMod val="50000"/>
                  </a:schemeClr>
                </a:solidFill>
                <a:cs typeface="Arial" pitchFamily="34" charset="0"/>
              </a:rPr>
              <a:t> </a:t>
            </a:r>
            <a:r>
              <a:rPr lang="es-MX" sz="800" b="1" dirty="0" smtClean="0">
                <a:solidFill>
                  <a:schemeClr val="accent3">
                    <a:lumMod val="50000"/>
                  </a:schemeClr>
                </a:solidFill>
                <a:cs typeface="Arial" pitchFamily="34" charset="0"/>
              </a:rPr>
              <a:t>Los Comités editoriales de revistas arbitradas emiten sus evaluaciones oportunamente.</a:t>
            </a:r>
          </a:p>
          <a:p>
            <a:pPr marL="88900" indent="-88900">
              <a:buFont typeface="+mj-lt"/>
              <a:buAutoNum type="arabicPeriod"/>
            </a:pPr>
            <a:endParaRPr lang="es-MX" sz="800" b="1" dirty="0" smtClean="0">
              <a:solidFill>
                <a:schemeClr val="accent3">
                  <a:lumMod val="50000"/>
                </a:schemeClr>
              </a:solidFill>
              <a:cs typeface="Arial" pitchFamily="34" charset="0"/>
            </a:endParaRPr>
          </a:p>
          <a:p>
            <a:pPr marL="88900" indent="-88900">
              <a:buFont typeface="+mj-lt"/>
              <a:buAutoNum type="arabicPeriod"/>
            </a:pPr>
            <a:r>
              <a:rPr lang="es-MX" sz="800" b="1" dirty="0">
                <a:solidFill>
                  <a:schemeClr val="accent3">
                    <a:lumMod val="50000"/>
                  </a:schemeClr>
                </a:solidFill>
              </a:rPr>
              <a:t>Los investigadores institucionales realizan investigación acorde a la agenda prioritaria sectorial para la investigación y el desarrollo tecnológico para la salud.</a:t>
            </a:r>
          </a:p>
          <a:p>
            <a:pPr marL="88900" indent="-88900">
              <a:buFont typeface="+mj-lt"/>
              <a:buAutoNum type="arabicPeriod"/>
            </a:pPr>
            <a:endParaRPr lang="es-MX" sz="800" b="1" dirty="0" smtClean="0">
              <a:solidFill>
                <a:schemeClr val="accent3">
                  <a:lumMod val="50000"/>
                </a:schemeClr>
              </a:solidFill>
              <a:cs typeface="Arial" pitchFamily="34" charset="0"/>
            </a:endParaRPr>
          </a:p>
        </p:txBody>
      </p:sp>
      <p:cxnSp>
        <p:nvCxnSpPr>
          <p:cNvPr id="62" name="68 Conector recto"/>
          <p:cNvCxnSpPr>
            <a:stCxn id="58" idx="2"/>
            <a:endCxn id="60" idx="0"/>
          </p:cNvCxnSpPr>
          <p:nvPr/>
        </p:nvCxnSpPr>
        <p:spPr>
          <a:xfrm flipH="1">
            <a:off x="4117850" y="5733256"/>
            <a:ext cx="1" cy="14401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22 Rectángulo"/>
          <p:cNvSpPr/>
          <p:nvPr/>
        </p:nvSpPr>
        <p:spPr>
          <a:xfrm>
            <a:off x="7765105" y="4077072"/>
            <a:ext cx="1186844" cy="34043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88900" indent="-88900">
              <a:spcAft>
                <a:spcPts val="600"/>
              </a:spcAft>
              <a:buFont typeface="+mj-lt"/>
              <a:buAutoNum type="arabicPeriod"/>
            </a:pPr>
            <a:endParaRPr lang="es-MX" sz="600" b="1" dirty="0">
              <a:solidFill>
                <a:schemeClr val="accent3">
                  <a:lumMod val="50000"/>
                </a:schemeClr>
              </a:solidFill>
            </a:endParaRPr>
          </a:p>
          <a:p>
            <a:pPr marL="88900" indent="-88900">
              <a:spcAft>
                <a:spcPts val="600"/>
              </a:spcAft>
              <a:buFont typeface="+mj-lt"/>
              <a:buAutoNum type="arabicPeriod"/>
            </a:pPr>
            <a:endParaRPr lang="es-MX" sz="600" b="1" i="1" dirty="0">
              <a:solidFill>
                <a:schemeClr val="accent3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3" name="Grupo 2"/>
          <p:cNvGrpSpPr/>
          <p:nvPr/>
        </p:nvGrpSpPr>
        <p:grpSpPr>
          <a:xfrm>
            <a:off x="1259632" y="2405035"/>
            <a:ext cx="6840759" cy="4264325"/>
            <a:chOff x="-737374" y="1998749"/>
            <a:chExt cx="6399312" cy="4264325"/>
          </a:xfrm>
        </p:grpSpPr>
        <p:sp>
          <p:nvSpPr>
            <p:cNvPr id="58" name="47 Rectángulo"/>
            <p:cNvSpPr/>
            <p:nvPr/>
          </p:nvSpPr>
          <p:spPr>
            <a:xfrm>
              <a:off x="475126" y="1998749"/>
              <a:ext cx="2922544" cy="3328221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171450" indent="-171450">
                <a:buFontTx/>
                <a:buChar char="-"/>
              </a:pPr>
              <a:endParaRPr lang="es-MX" sz="800" b="1" i="1" dirty="0" smtClean="0">
                <a:solidFill>
                  <a:schemeClr val="tx1"/>
                </a:solidFill>
                <a:cs typeface="Arial" pitchFamily="34" charset="0"/>
              </a:endParaRPr>
            </a:p>
            <a:p>
              <a:pPr marL="171450" indent="-171450">
                <a:buFontTx/>
                <a:buChar char="-"/>
              </a:pPr>
              <a:endParaRPr lang="es-MX" sz="800" b="1" i="1" dirty="0">
                <a:solidFill>
                  <a:schemeClr val="tx1"/>
                </a:solidFill>
                <a:cs typeface="Arial" pitchFamily="34" charset="0"/>
              </a:endParaRPr>
            </a:p>
            <a:p>
              <a:pPr marL="171450" indent="-171450">
                <a:buFontTx/>
                <a:buChar char="-"/>
              </a:pPr>
              <a:endParaRPr lang="es-MX" sz="800" b="1" i="1" dirty="0" smtClean="0">
                <a:solidFill>
                  <a:schemeClr val="tx1"/>
                </a:solidFill>
                <a:cs typeface="Arial" pitchFamily="34" charset="0"/>
              </a:endParaRPr>
            </a:p>
            <a:p>
              <a:pPr marL="171450" indent="-171450">
                <a:buFontTx/>
                <a:buChar char="-"/>
              </a:pPr>
              <a:endParaRPr lang="es-MX" sz="800" b="1" i="1" dirty="0" smtClean="0">
                <a:solidFill>
                  <a:schemeClr val="tx1"/>
                </a:solidFill>
                <a:cs typeface="Arial" pitchFamily="34" charset="0"/>
              </a:endParaRPr>
            </a:p>
            <a:p>
              <a:pPr marL="171450" indent="-171450">
                <a:buFontTx/>
                <a:buChar char="-"/>
              </a:pPr>
              <a:endParaRPr lang="es-MX" sz="800" b="1" i="1" dirty="0">
                <a:solidFill>
                  <a:schemeClr val="tx1"/>
                </a:solidFill>
                <a:cs typeface="Arial" pitchFamily="34" charset="0"/>
              </a:endParaRPr>
            </a:p>
            <a:p>
              <a:pPr marL="171450" indent="-171450">
                <a:buFontTx/>
                <a:buChar char="-"/>
              </a:pPr>
              <a:endParaRPr lang="es-MX" sz="800" b="1" i="1" dirty="0" smtClean="0">
                <a:solidFill>
                  <a:schemeClr val="tx1"/>
                </a:solidFill>
                <a:cs typeface="Arial" pitchFamily="34" charset="0"/>
              </a:endParaRPr>
            </a:p>
            <a:p>
              <a:pPr marL="171450" indent="-171450">
                <a:buFontTx/>
                <a:buChar char="-"/>
              </a:pPr>
              <a:endParaRPr lang="es-MX" sz="800" b="1" i="1" dirty="0" smtClean="0">
                <a:solidFill>
                  <a:schemeClr val="tx1"/>
                </a:solidFill>
                <a:cs typeface="Arial" pitchFamily="34" charset="0"/>
              </a:endParaRPr>
            </a:p>
            <a:p>
              <a:pPr marL="88900" indent="-88900">
                <a:buFontTx/>
                <a:buChar char="-"/>
              </a:pPr>
              <a:r>
                <a:rPr lang="es-MX" sz="900" b="1" dirty="0">
                  <a:solidFill>
                    <a:schemeClr val="tx1"/>
                  </a:solidFill>
                  <a:cs typeface="Arial" pitchFamily="34" charset="0"/>
                </a:rPr>
                <a:t>Proporción de investigadores </a:t>
              </a:r>
              <a:r>
                <a:rPr lang="es-MX" sz="900" b="1" dirty="0" smtClean="0">
                  <a:solidFill>
                    <a:schemeClr val="tx1"/>
                  </a:solidFill>
                  <a:cs typeface="Arial" pitchFamily="34" charset="0"/>
                </a:rPr>
                <a:t>del Sistema Institucional que </a:t>
              </a:r>
              <a:r>
                <a:rPr lang="es-MX" sz="900" b="1" dirty="0">
                  <a:solidFill>
                    <a:schemeClr val="tx1"/>
                  </a:solidFill>
                  <a:cs typeface="Arial" pitchFamily="34" charset="0"/>
                </a:rPr>
                <a:t>se hacen acreedores del estímulo al desempeño (A)</a:t>
              </a:r>
            </a:p>
            <a:p>
              <a:pPr marL="88900" indent="-88900">
                <a:buFontTx/>
                <a:buChar char="-"/>
              </a:pPr>
              <a:endParaRPr lang="es-MX" sz="900" b="1" dirty="0">
                <a:solidFill>
                  <a:schemeClr val="tx1"/>
                </a:solidFill>
                <a:cs typeface="Arial" pitchFamily="34" charset="0"/>
              </a:endParaRPr>
            </a:p>
            <a:p>
              <a:pPr marL="88900" indent="-88900">
                <a:buFontTx/>
                <a:buChar char="-"/>
              </a:pPr>
              <a:r>
                <a:rPr lang="es-MX" sz="900" b="1" dirty="0">
                  <a:solidFill>
                    <a:schemeClr val="tx1"/>
                  </a:solidFill>
                  <a:cs typeface="Arial" pitchFamily="34" charset="0"/>
                </a:rPr>
                <a:t>Proporción de investigadores que se hacen acreedores al estímulo a la permanencia (A</a:t>
              </a:r>
              <a:r>
                <a:rPr lang="es-MX" sz="900" b="1" dirty="0" smtClean="0">
                  <a:solidFill>
                    <a:schemeClr val="tx1"/>
                  </a:solidFill>
                  <a:cs typeface="Arial" pitchFamily="34" charset="0"/>
                </a:rPr>
                <a:t>)</a:t>
              </a:r>
            </a:p>
            <a:p>
              <a:pPr marL="88900" indent="-88900">
                <a:buFontTx/>
                <a:buChar char="-"/>
              </a:pPr>
              <a:endParaRPr lang="es-MX" sz="900" b="1" dirty="0">
                <a:solidFill>
                  <a:schemeClr val="tx1"/>
                </a:solidFill>
                <a:cs typeface="Arial" pitchFamily="34" charset="0"/>
              </a:endParaRPr>
            </a:p>
            <a:p>
              <a:pPr marL="93663" indent="-93663"/>
              <a:r>
                <a:rPr lang="es-MX" sz="900" b="1" dirty="0" smtClean="0">
                  <a:solidFill>
                    <a:schemeClr val="tx1"/>
                  </a:solidFill>
                  <a:cs typeface="Arial" pitchFamily="34" charset="0"/>
                </a:rPr>
                <a:t>-  Tasa </a:t>
              </a:r>
              <a:r>
                <a:rPr lang="es-MX" sz="900" b="1" dirty="0">
                  <a:solidFill>
                    <a:schemeClr val="tx1"/>
                  </a:solidFill>
                  <a:cs typeface="Arial" pitchFamily="34" charset="0"/>
                </a:rPr>
                <a:t>de variación del financiamiento del FOSISS para </a:t>
              </a:r>
              <a:r>
                <a:rPr lang="es-MX" sz="900" b="1" dirty="0" smtClean="0">
                  <a:solidFill>
                    <a:schemeClr val="tx1"/>
                  </a:solidFill>
                  <a:cs typeface="Arial" pitchFamily="34" charset="0"/>
                </a:rPr>
                <a:t>    proyectos </a:t>
              </a:r>
              <a:r>
                <a:rPr lang="es-MX" sz="900" b="1" dirty="0">
                  <a:solidFill>
                    <a:schemeClr val="tx1"/>
                  </a:solidFill>
                  <a:cs typeface="Arial" pitchFamily="34" charset="0"/>
                </a:rPr>
                <a:t>de investigación (A)</a:t>
              </a:r>
            </a:p>
            <a:p>
              <a:pPr marL="171450" indent="-171450">
                <a:buFontTx/>
                <a:buChar char="-"/>
              </a:pPr>
              <a:endParaRPr lang="es-MX" sz="900" b="1" dirty="0">
                <a:solidFill>
                  <a:schemeClr val="tx1"/>
                </a:solidFill>
                <a:cs typeface="Arial" pitchFamily="34" charset="0"/>
              </a:endParaRPr>
            </a:p>
            <a:p>
              <a:pPr marL="93663" indent="-93663"/>
              <a:r>
                <a:rPr lang="es-MX" sz="900" b="1" dirty="0" smtClean="0">
                  <a:solidFill>
                    <a:schemeClr val="tx1"/>
                  </a:solidFill>
                  <a:cs typeface="Arial" pitchFamily="34" charset="0"/>
                </a:rPr>
                <a:t>-  Tasa </a:t>
              </a:r>
              <a:r>
                <a:rPr lang="es-MX" sz="900" b="1" dirty="0">
                  <a:solidFill>
                    <a:schemeClr val="tx1"/>
                  </a:solidFill>
                  <a:cs typeface="Arial" pitchFamily="34" charset="0"/>
                </a:rPr>
                <a:t>de variación de recursos destinados a apoyar la investigación (A)</a:t>
              </a:r>
            </a:p>
            <a:p>
              <a:pPr marL="88900" indent="-88900">
                <a:buFontTx/>
                <a:buChar char="-"/>
              </a:pPr>
              <a:endParaRPr lang="es-MX" sz="900" b="1" dirty="0" smtClean="0">
                <a:solidFill>
                  <a:schemeClr val="tx1"/>
                </a:solidFill>
                <a:cs typeface="Arial" pitchFamily="34" charset="0"/>
              </a:endParaRPr>
            </a:p>
            <a:p>
              <a:pPr marL="88900" indent="-88900">
                <a:buFontTx/>
                <a:buChar char="-"/>
              </a:pPr>
              <a:r>
                <a:rPr lang="es-MX" sz="900" b="1" dirty="0">
                  <a:solidFill>
                    <a:schemeClr val="tx1"/>
                  </a:solidFill>
                  <a:cs typeface="Arial" pitchFamily="34" charset="0"/>
                </a:rPr>
                <a:t>Proporción del presupuesto complementario obtenido para investigación científica y desarrollo tecnológico para la salud (A</a:t>
              </a:r>
              <a:r>
                <a:rPr lang="es-MX" sz="900" b="1" dirty="0" smtClean="0">
                  <a:solidFill>
                    <a:schemeClr val="tx1"/>
                  </a:solidFill>
                  <a:cs typeface="Arial" pitchFamily="34" charset="0"/>
                </a:rPr>
                <a:t>)</a:t>
              </a:r>
            </a:p>
            <a:p>
              <a:pPr marL="88900" indent="-88900">
                <a:buFontTx/>
                <a:buChar char="-"/>
              </a:pPr>
              <a:endParaRPr lang="es-MX" sz="900" b="1" dirty="0" smtClean="0">
                <a:solidFill>
                  <a:schemeClr val="tx1"/>
                </a:solidFill>
                <a:cs typeface="Arial" pitchFamily="34" charset="0"/>
              </a:endParaRPr>
            </a:p>
            <a:p>
              <a:pPr marL="88900" indent="-88900">
                <a:buFontTx/>
                <a:buChar char="-"/>
              </a:pPr>
              <a:r>
                <a:rPr lang="es-MX" sz="900" b="1" dirty="0" smtClean="0">
                  <a:solidFill>
                    <a:schemeClr val="tx1"/>
                  </a:solidFill>
                  <a:cs typeface="Arial" pitchFamily="34" charset="0"/>
                </a:rPr>
                <a:t>Porcentaje de presupuesto federal destinado por la Secretaría de Salud a investigación científica y desarrollo tecnológico para la salud (A)</a:t>
              </a:r>
            </a:p>
            <a:p>
              <a:pPr marL="88900" indent="-88900">
                <a:buFontTx/>
                <a:buChar char="-"/>
              </a:pPr>
              <a:endParaRPr lang="es-MX" sz="900" b="1" dirty="0">
                <a:solidFill>
                  <a:schemeClr val="tx1"/>
                </a:solidFill>
                <a:cs typeface="Arial" pitchFamily="34" charset="0"/>
              </a:endParaRPr>
            </a:p>
            <a:p>
              <a:pPr marL="88900" indent="-88900">
                <a:buFontTx/>
                <a:buChar char="-"/>
              </a:pPr>
              <a:r>
                <a:rPr lang="es-MX" sz="900" b="1" dirty="0" smtClean="0">
                  <a:solidFill>
                    <a:schemeClr val="tx1"/>
                  </a:solidFill>
                  <a:cs typeface="Arial" pitchFamily="34" charset="0"/>
                </a:rPr>
                <a:t>Porcentaje del presupuesto federal institucional destinado a investigación científica y desarrollo tecnológico para la salud (A) </a:t>
              </a:r>
              <a:endParaRPr lang="es-MX" sz="900" b="1" dirty="0">
                <a:solidFill>
                  <a:schemeClr val="tx1"/>
                </a:solidFill>
                <a:cs typeface="Arial" pitchFamily="34" charset="0"/>
              </a:endParaRPr>
            </a:p>
            <a:p>
              <a:pPr marL="88900" indent="-88900">
                <a:buFontTx/>
                <a:buChar char="-"/>
              </a:pPr>
              <a:endParaRPr lang="es-MX" sz="900" b="1" dirty="0">
                <a:solidFill>
                  <a:schemeClr val="tx1"/>
                </a:solidFill>
                <a:cs typeface="Arial" pitchFamily="34" charset="0"/>
              </a:endParaRPr>
            </a:p>
            <a:p>
              <a:pPr marL="88900" indent="-88900">
                <a:buFontTx/>
                <a:buChar char="-"/>
              </a:pPr>
              <a:endParaRPr lang="es-MX" sz="800" b="1" dirty="0">
                <a:solidFill>
                  <a:schemeClr val="tx1"/>
                </a:solidFill>
                <a:cs typeface="Arial" pitchFamily="34" charset="0"/>
              </a:endParaRPr>
            </a:p>
            <a:p>
              <a:pPr marL="88900" indent="-88900">
                <a:buFontTx/>
                <a:buChar char="-"/>
              </a:pPr>
              <a:endParaRPr lang="es-MX" sz="800" b="1" i="1" dirty="0">
                <a:solidFill>
                  <a:schemeClr val="tx1"/>
                </a:solidFill>
                <a:cs typeface="Arial" pitchFamily="34" charset="0"/>
              </a:endParaRPr>
            </a:p>
            <a:p>
              <a:pPr marL="88900" indent="-88900">
                <a:buFontTx/>
                <a:buChar char="-"/>
              </a:pPr>
              <a:endParaRPr lang="es-MX" sz="800" b="1" dirty="0">
                <a:solidFill>
                  <a:schemeClr val="tx1"/>
                </a:solidFill>
                <a:cs typeface="Arial" pitchFamily="34" charset="0"/>
              </a:endParaRPr>
            </a:p>
            <a:p>
              <a:pPr marL="171450" indent="-171450">
                <a:buFontTx/>
                <a:buChar char="-"/>
              </a:pPr>
              <a:endParaRPr lang="es-MX" sz="800" b="1" i="1" dirty="0" smtClean="0">
                <a:solidFill>
                  <a:schemeClr val="tx1"/>
                </a:solidFill>
                <a:cs typeface="Arial" pitchFamily="34" charset="0"/>
              </a:endParaRPr>
            </a:p>
            <a:p>
              <a:pPr marL="171450" indent="-171450">
                <a:buFontTx/>
                <a:buChar char="-"/>
              </a:pPr>
              <a:endParaRPr lang="es-MX" sz="800" b="1" i="1" dirty="0" smtClean="0">
                <a:solidFill>
                  <a:schemeClr val="tx1"/>
                </a:solidFill>
                <a:cs typeface="Arial" pitchFamily="34" charset="0"/>
              </a:endParaRPr>
            </a:p>
            <a:p>
              <a:pPr marL="171450" indent="-171450">
                <a:buFontTx/>
                <a:buChar char="-"/>
              </a:pPr>
              <a:endParaRPr lang="es-MX" sz="800" b="1" i="1" dirty="0">
                <a:solidFill>
                  <a:schemeClr val="tx1"/>
                </a:solidFill>
                <a:cs typeface="Arial" pitchFamily="34" charset="0"/>
              </a:endParaRPr>
            </a:p>
          </p:txBody>
        </p:sp>
        <p:sp>
          <p:nvSpPr>
            <p:cNvPr id="60" name="50 Rectángulo"/>
            <p:cNvSpPr/>
            <p:nvPr/>
          </p:nvSpPr>
          <p:spPr>
            <a:xfrm>
              <a:off x="475125" y="5470986"/>
              <a:ext cx="2922544" cy="338962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88900" indent="-88900">
                <a:buFontTx/>
                <a:buChar char="-"/>
              </a:pPr>
              <a:r>
                <a:rPr lang="es-MX" sz="900" b="1" dirty="0" smtClean="0">
                  <a:solidFill>
                    <a:schemeClr val="tx1"/>
                  </a:solidFill>
                  <a:cs typeface="Arial" pitchFamily="34" charset="0"/>
                </a:rPr>
                <a:t>Porcentaje </a:t>
              </a:r>
              <a:r>
                <a:rPr lang="es-MX" sz="900" b="1" dirty="0">
                  <a:solidFill>
                    <a:schemeClr val="tx1"/>
                  </a:solidFill>
                  <a:cs typeface="Arial" pitchFamily="34" charset="0"/>
                </a:rPr>
                <a:t>de investigadores vigentes en el Sistema Institucional (A</a:t>
              </a:r>
              <a:r>
                <a:rPr lang="es-MX" sz="900" b="1" dirty="0" smtClean="0">
                  <a:solidFill>
                    <a:schemeClr val="tx1"/>
                  </a:solidFill>
                  <a:cs typeface="Arial" pitchFamily="34" charset="0"/>
                </a:rPr>
                <a:t>)</a:t>
              </a:r>
              <a:endParaRPr lang="es-MX" sz="800" b="1" i="1" dirty="0" smtClean="0">
                <a:solidFill>
                  <a:schemeClr val="tx1"/>
                </a:solidFill>
                <a:cs typeface="Arial" pitchFamily="34" charset="0"/>
              </a:endParaRPr>
            </a:p>
          </p:txBody>
        </p:sp>
        <p:sp>
          <p:nvSpPr>
            <p:cNvPr id="74" name="87 Rectángulo"/>
            <p:cNvSpPr/>
            <p:nvPr/>
          </p:nvSpPr>
          <p:spPr>
            <a:xfrm>
              <a:off x="-707283" y="3750003"/>
              <a:ext cx="1293170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s-MX" sz="800" b="1" i="1" dirty="0" smtClean="0">
                  <a:solidFill>
                    <a:schemeClr val="accent1">
                      <a:lumMod val="75000"/>
                    </a:schemeClr>
                  </a:solidFill>
                  <a:cs typeface="Arial" panose="020B0604020202020204" pitchFamily="34" charset="0"/>
                </a:rPr>
                <a:t>Financiamiento otorgado  para el desarrollo de la investigación científica de calidad </a:t>
              </a:r>
              <a:endParaRPr lang="es-MX" sz="800" b="1" i="1" dirty="0">
                <a:solidFill>
                  <a:schemeClr val="accent1">
                    <a:lumMod val="75000"/>
                  </a:schemeClr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75" name="7 Rectángulo"/>
            <p:cNvSpPr/>
            <p:nvPr/>
          </p:nvSpPr>
          <p:spPr>
            <a:xfrm>
              <a:off x="-737374" y="5432077"/>
              <a:ext cx="1293170" cy="8309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s-MX" sz="800" b="1" i="1" dirty="0" smtClean="0">
                  <a:solidFill>
                    <a:schemeClr val="accent1">
                      <a:lumMod val="75000"/>
                    </a:schemeClr>
                  </a:solidFill>
                  <a:cs typeface="Arial" panose="020B0604020202020204" pitchFamily="34" charset="0"/>
                </a:rPr>
                <a:t>Evaluación de la productividad científica de los investigadores</a:t>
              </a:r>
            </a:p>
            <a:p>
              <a:endParaRPr lang="es-MX" sz="800" b="1" i="1" dirty="0">
                <a:solidFill>
                  <a:schemeClr val="accent1">
                    <a:lumMod val="75000"/>
                  </a:schemeClr>
                </a:solidFill>
                <a:cs typeface="Arial" panose="020B0604020202020204" pitchFamily="34" charset="0"/>
              </a:endParaRPr>
            </a:p>
            <a:p>
              <a:r>
                <a:rPr lang="es-MX" sz="800" b="1" i="1" dirty="0" smtClean="0">
                  <a:solidFill>
                    <a:schemeClr val="accent1">
                      <a:lumMod val="75000"/>
                    </a:schemeClr>
                  </a:solidFill>
                  <a:cs typeface="Arial" panose="020B0604020202020204" pitchFamily="34" charset="0"/>
                </a:rPr>
                <a:t>Ocupación de plazas de investigador</a:t>
              </a:r>
              <a:endParaRPr lang="es-MX" sz="800" b="1" i="1" dirty="0">
                <a:solidFill>
                  <a:schemeClr val="accent1">
                    <a:lumMod val="75000"/>
                  </a:schemeClr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39" name="22 Rectángulo"/>
            <p:cNvSpPr/>
            <p:nvPr/>
          </p:nvSpPr>
          <p:spPr>
            <a:xfrm>
              <a:off x="3427532" y="2878698"/>
              <a:ext cx="1853629" cy="203885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88900" indent="-88900">
                <a:spcAft>
                  <a:spcPts val="600"/>
                </a:spcAft>
                <a:buFont typeface="+mj-lt"/>
                <a:buAutoNum type="arabicPeriod"/>
              </a:pPr>
              <a:r>
                <a:rPr lang="es-MX" sz="800" b="1" dirty="0" smtClean="0">
                  <a:solidFill>
                    <a:schemeClr val="accent3">
                      <a:lumMod val="50000"/>
                    </a:schemeClr>
                  </a:solidFill>
                </a:rPr>
                <a:t>La </a:t>
              </a:r>
              <a:r>
                <a:rPr lang="es-MX" sz="800" b="1" dirty="0">
                  <a:solidFill>
                    <a:schemeClr val="accent3">
                      <a:lumMod val="50000"/>
                    </a:schemeClr>
                  </a:solidFill>
                </a:rPr>
                <a:t>población de investigadores participa en convocatorias y obtiene financiamiento para el desarrollo de investigación basada en las prioridades en salud. </a:t>
              </a:r>
            </a:p>
            <a:p>
              <a:pPr marL="88900" indent="-88900">
                <a:spcAft>
                  <a:spcPts val="600"/>
                </a:spcAft>
                <a:buFont typeface="+mj-lt"/>
                <a:buAutoNum type="arabicPeriod"/>
              </a:pPr>
              <a:r>
                <a:rPr lang="es-MX" sz="800" b="1" dirty="0" smtClean="0">
                  <a:solidFill>
                    <a:schemeClr val="accent3">
                      <a:lumMod val="50000"/>
                    </a:schemeClr>
                  </a:solidFill>
                </a:rPr>
                <a:t>Los </a:t>
              </a:r>
              <a:r>
                <a:rPr lang="es-MX" sz="800" b="1" dirty="0">
                  <a:solidFill>
                    <a:schemeClr val="accent3">
                      <a:lumMod val="50000"/>
                    </a:schemeClr>
                  </a:solidFill>
                </a:rPr>
                <a:t>niveles de inversión del Gobierno Federal para la investigación y el desarrollo tecnológico en salud se mantienen o incrementan. </a:t>
              </a:r>
            </a:p>
            <a:p>
              <a:pPr marL="88900" indent="-88900">
                <a:spcAft>
                  <a:spcPts val="600"/>
                </a:spcAft>
                <a:buFont typeface="+mj-lt"/>
                <a:buAutoNum type="arabicPeriod"/>
              </a:pPr>
              <a:r>
                <a:rPr lang="es-MX" sz="800" b="1" dirty="0" smtClean="0">
                  <a:solidFill>
                    <a:schemeClr val="accent3">
                      <a:lumMod val="50000"/>
                    </a:schemeClr>
                  </a:solidFill>
                </a:rPr>
                <a:t>El </a:t>
              </a:r>
              <a:r>
                <a:rPr lang="es-MX" sz="800" b="1" dirty="0">
                  <a:solidFill>
                    <a:schemeClr val="accent3">
                      <a:lumMod val="50000"/>
                    </a:schemeClr>
                  </a:solidFill>
                </a:rPr>
                <a:t>sector privado participa en </a:t>
              </a:r>
              <a:r>
                <a:rPr lang="es-MX" sz="800" b="1" dirty="0" smtClean="0">
                  <a:solidFill>
                    <a:schemeClr val="accent3">
                      <a:lumMod val="50000"/>
                    </a:schemeClr>
                  </a:solidFill>
                </a:rPr>
                <a:t> el financiamiento y la realización de la investigación </a:t>
              </a:r>
              <a:r>
                <a:rPr lang="es-MX" sz="800" b="1" dirty="0">
                  <a:solidFill>
                    <a:schemeClr val="accent3">
                      <a:lumMod val="50000"/>
                    </a:schemeClr>
                  </a:solidFill>
                </a:rPr>
                <a:t>y desarrollo tecnológico para la salud. </a:t>
              </a:r>
              <a:endParaRPr lang="es-MX" sz="800" b="1" dirty="0" smtClean="0">
                <a:solidFill>
                  <a:schemeClr val="accent3">
                    <a:lumMod val="50000"/>
                  </a:schemeClr>
                </a:solidFill>
              </a:endParaRPr>
            </a:p>
            <a:p>
              <a:pPr marL="88900" indent="-88900">
                <a:spcAft>
                  <a:spcPts val="600"/>
                </a:spcAft>
                <a:buFont typeface="+mj-lt"/>
                <a:buAutoNum type="arabicPeriod"/>
              </a:pPr>
              <a:r>
                <a:rPr lang="es-MX" sz="800" b="1" dirty="0">
                  <a:solidFill>
                    <a:schemeClr val="accent3">
                      <a:lumMod val="50000"/>
                    </a:schemeClr>
                  </a:solidFill>
                </a:rPr>
                <a:t>Se cuenta con los incentivos para la investigación para la salud. </a:t>
              </a:r>
              <a:endParaRPr lang="es-MX" sz="800" b="1" i="1" dirty="0">
                <a:solidFill>
                  <a:schemeClr val="accent3">
                    <a:lumMod val="50000"/>
                  </a:schemeClr>
                </a:solidFill>
                <a:cs typeface="Arial" pitchFamily="34" charset="0"/>
              </a:endParaRPr>
            </a:p>
            <a:p>
              <a:pPr marL="88900" indent="-88900">
                <a:spcAft>
                  <a:spcPts val="600"/>
                </a:spcAft>
                <a:buFont typeface="+mj-lt"/>
                <a:buAutoNum type="arabicPeriod"/>
              </a:pPr>
              <a:endParaRPr lang="es-MX" sz="800" b="1" dirty="0" smtClean="0">
                <a:solidFill>
                  <a:schemeClr val="accent3">
                    <a:lumMod val="50000"/>
                  </a:schemeClr>
                </a:solidFill>
              </a:endParaRPr>
            </a:p>
            <a:p>
              <a:pPr marL="88900" indent="-88900">
                <a:spcAft>
                  <a:spcPts val="600"/>
                </a:spcAft>
                <a:buFont typeface="+mj-lt"/>
                <a:buAutoNum type="arabicPeriod"/>
              </a:pPr>
              <a:endParaRPr lang="es-MX" sz="800" b="1" dirty="0">
                <a:solidFill>
                  <a:schemeClr val="accent3">
                    <a:lumMod val="50000"/>
                  </a:schemeClr>
                </a:solidFill>
              </a:endParaRPr>
            </a:p>
          </p:txBody>
        </p:sp>
        <p:sp>
          <p:nvSpPr>
            <p:cNvPr id="44" name="22 Rectángulo"/>
            <p:cNvSpPr/>
            <p:nvPr/>
          </p:nvSpPr>
          <p:spPr>
            <a:xfrm>
              <a:off x="3504867" y="5513263"/>
              <a:ext cx="2157071" cy="749811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88900" indent="-88900">
                <a:spcAft>
                  <a:spcPts val="600"/>
                </a:spcAft>
                <a:buFont typeface="+mj-lt"/>
                <a:buAutoNum type="arabicPeriod"/>
              </a:pPr>
              <a:r>
                <a:rPr lang="es-MX" sz="800" b="1" dirty="0" smtClean="0">
                  <a:solidFill>
                    <a:schemeClr val="accent3">
                      <a:lumMod val="50000"/>
                    </a:schemeClr>
                  </a:solidFill>
                </a:rPr>
                <a:t>La población de investigadores acepta </a:t>
              </a:r>
              <a:r>
                <a:rPr lang="es-MX" sz="800" b="1" dirty="0">
                  <a:solidFill>
                    <a:schemeClr val="accent3">
                      <a:lumMod val="50000"/>
                    </a:schemeClr>
                  </a:solidFill>
                </a:rPr>
                <a:t>los lineamientos </a:t>
              </a:r>
              <a:r>
                <a:rPr lang="es-MX" sz="800" b="1" dirty="0" smtClean="0">
                  <a:solidFill>
                    <a:schemeClr val="accent3">
                      <a:lumMod val="50000"/>
                    </a:schemeClr>
                  </a:solidFill>
                </a:rPr>
                <a:t>normativos.</a:t>
              </a:r>
              <a:endParaRPr lang="es-MX" sz="400" b="1" dirty="0" smtClean="0">
                <a:solidFill>
                  <a:schemeClr val="accent3">
                    <a:lumMod val="50000"/>
                  </a:schemeClr>
                </a:solidFill>
              </a:endParaRPr>
            </a:p>
            <a:p>
              <a:pPr marL="88900" indent="-88900">
                <a:spcAft>
                  <a:spcPts val="600"/>
                </a:spcAft>
                <a:buFont typeface="+mj-lt"/>
                <a:buAutoNum type="arabicPeriod"/>
              </a:pPr>
              <a:endParaRPr lang="es-MX" sz="400" b="1" dirty="0" smtClean="0">
                <a:solidFill>
                  <a:schemeClr val="accent3">
                    <a:lumMod val="50000"/>
                  </a:schemeClr>
                </a:solidFill>
              </a:endParaRPr>
            </a:p>
            <a:p>
              <a:pPr marL="92075" indent="-92075">
                <a:spcAft>
                  <a:spcPts val="600"/>
                </a:spcAft>
              </a:pPr>
              <a:r>
                <a:rPr lang="es-MX" sz="800" b="1" dirty="0" smtClean="0">
                  <a:solidFill>
                    <a:schemeClr val="accent3">
                      <a:lumMod val="50000"/>
                    </a:schemeClr>
                  </a:solidFill>
                </a:rPr>
                <a:t>1. Existen profesionales de la salud con el  perfil para ocupar las plazas vacantes de investigador</a:t>
              </a:r>
            </a:p>
          </p:txBody>
        </p:sp>
      </p:grpSp>
      <p:sp>
        <p:nvSpPr>
          <p:cNvPr id="49" name="22 Rectángulo"/>
          <p:cNvSpPr/>
          <p:nvPr/>
        </p:nvSpPr>
        <p:spPr>
          <a:xfrm>
            <a:off x="3145615" y="6081754"/>
            <a:ext cx="1359221" cy="58760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88900" indent="-88900">
              <a:spcAft>
                <a:spcPts val="600"/>
              </a:spcAft>
              <a:buFont typeface="+mj-lt"/>
              <a:buAutoNum type="arabicPeriod"/>
            </a:pPr>
            <a:endParaRPr lang="es-MX" sz="600" b="1" i="1" dirty="0">
              <a:solidFill>
                <a:schemeClr val="accent3">
                  <a:lumMod val="50000"/>
                </a:schemeClr>
              </a:solidFill>
              <a:cs typeface="Arial" pitchFamily="34" charset="0"/>
            </a:endParaRPr>
          </a:p>
        </p:txBody>
      </p:sp>
      <p:cxnSp>
        <p:nvCxnSpPr>
          <p:cNvPr id="5" name="Conector recto 4"/>
          <p:cNvCxnSpPr>
            <a:stCxn id="46" idx="2"/>
            <a:endCxn id="58" idx="0"/>
          </p:cNvCxnSpPr>
          <p:nvPr/>
        </p:nvCxnSpPr>
        <p:spPr>
          <a:xfrm>
            <a:off x="4116962" y="2266542"/>
            <a:ext cx="889" cy="13849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5" name="Imagen 2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129" y="24752"/>
            <a:ext cx="1891344" cy="4524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" name="50 Rectángulo"/>
          <p:cNvSpPr/>
          <p:nvPr/>
        </p:nvSpPr>
        <p:spPr>
          <a:xfrm>
            <a:off x="2555774" y="6338015"/>
            <a:ext cx="3124151" cy="33134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es-MX" sz="800" b="1" dirty="0" smtClean="0">
              <a:solidFill>
                <a:schemeClr val="tx1"/>
              </a:solidFill>
              <a:cs typeface="Arial" pitchFamily="34" charset="0"/>
            </a:endParaRPr>
          </a:p>
          <a:p>
            <a:endParaRPr lang="es-MX" sz="800" b="1" i="1" dirty="0" smtClean="0">
              <a:solidFill>
                <a:schemeClr val="tx1"/>
              </a:solidFill>
              <a:cs typeface="Arial" pitchFamily="34" charset="0"/>
            </a:endParaRPr>
          </a:p>
          <a:p>
            <a:pPr marL="88900" indent="-88900">
              <a:buFontTx/>
              <a:buChar char="-"/>
            </a:pPr>
            <a:endParaRPr lang="es-MX" sz="800" b="1" i="1" dirty="0">
              <a:solidFill>
                <a:schemeClr val="tx1"/>
              </a:solidFill>
              <a:cs typeface="Arial" pitchFamily="34" charset="0"/>
            </a:endParaRPr>
          </a:p>
          <a:p>
            <a:pPr marL="88900" indent="-88900">
              <a:buFontTx/>
              <a:buChar char="-"/>
            </a:pPr>
            <a:endParaRPr lang="es-MX" sz="800" b="1" i="1" dirty="0" smtClean="0">
              <a:solidFill>
                <a:schemeClr val="tx1"/>
              </a:solidFill>
              <a:cs typeface="Arial" pitchFamily="34" charset="0"/>
            </a:endParaRPr>
          </a:p>
          <a:p>
            <a:endParaRPr lang="es-MX" sz="900" b="1" dirty="0" smtClean="0">
              <a:solidFill>
                <a:schemeClr val="tx1"/>
              </a:solidFill>
              <a:cs typeface="Arial" pitchFamily="34" charset="0"/>
            </a:endParaRPr>
          </a:p>
          <a:p>
            <a:pPr marL="88900" indent="-88900">
              <a:buFontTx/>
              <a:buChar char="-"/>
            </a:pPr>
            <a:r>
              <a:rPr lang="es-MX" sz="900" b="1" dirty="0" smtClean="0">
                <a:solidFill>
                  <a:schemeClr val="tx1"/>
                </a:solidFill>
                <a:cs typeface="Arial" pitchFamily="34" charset="0"/>
              </a:rPr>
              <a:t>Porcentaje de ocupación de plazas de investigadores (S)                                                    </a:t>
            </a:r>
          </a:p>
          <a:p>
            <a:endParaRPr lang="es-MX" sz="800" b="1" dirty="0" smtClean="0">
              <a:solidFill>
                <a:schemeClr val="tx1"/>
              </a:solidFill>
              <a:cs typeface="Arial" pitchFamily="34" charset="0"/>
            </a:endParaRPr>
          </a:p>
          <a:p>
            <a:pPr marL="88900" indent="-88900">
              <a:buFontTx/>
              <a:buChar char="-"/>
            </a:pPr>
            <a:endParaRPr lang="es-MX" sz="800" b="1" dirty="0" smtClean="0">
              <a:solidFill>
                <a:schemeClr val="tx1"/>
              </a:solidFill>
              <a:cs typeface="Arial" pitchFamily="34" charset="0"/>
            </a:endParaRPr>
          </a:p>
          <a:p>
            <a:pPr marL="88900" indent="-88900">
              <a:buFontTx/>
              <a:buChar char="-"/>
            </a:pPr>
            <a:endParaRPr lang="es-MX" sz="800" b="1" i="1" dirty="0" smtClean="0">
              <a:solidFill>
                <a:schemeClr val="tx1"/>
              </a:solidFill>
              <a:cs typeface="Arial" pitchFamily="34" charset="0"/>
            </a:endParaRPr>
          </a:p>
          <a:p>
            <a:pPr marL="88900" indent="-88900">
              <a:buFontTx/>
              <a:buChar char="-"/>
            </a:pPr>
            <a:endParaRPr lang="es-MX" sz="800" b="1" i="1" dirty="0">
              <a:solidFill>
                <a:schemeClr val="tx1"/>
              </a:solidFill>
              <a:cs typeface="Arial" pitchFamily="34" charset="0"/>
            </a:endParaRPr>
          </a:p>
          <a:p>
            <a:pPr marL="88900" indent="-88900">
              <a:buFontTx/>
              <a:buChar char="-"/>
            </a:pPr>
            <a:endParaRPr lang="es-MX" sz="800" b="1" i="1" dirty="0" smtClean="0">
              <a:solidFill>
                <a:schemeClr val="tx1"/>
              </a:solidFill>
              <a:cs typeface="Arial" pitchFamily="34" charset="0"/>
            </a:endParaRPr>
          </a:p>
        </p:txBody>
      </p:sp>
      <p:cxnSp>
        <p:nvCxnSpPr>
          <p:cNvPr id="30" name="Conector recto 29"/>
          <p:cNvCxnSpPr/>
          <p:nvPr/>
        </p:nvCxnSpPr>
        <p:spPr>
          <a:xfrm flipH="1" flipV="1">
            <a:off x="4139951" y="6216234"/>
            <a:ext cx="1" cy="121781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8" name="73 CuadroTexto"/>
          <p:cNvSpPr txBox="1">
            <a:spLocks noChangeArrowheads="1"/>
          </p:cNvSpPr>
          <p:nvPr/>
        </p:nvSpPr>
        <p:spPr bwMode="auto">
          <a:xfrm>
            <a:off x="5046687" y="553831"/>
            <a:ext cx="2159580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s-MX" altLang="es-MX" sz="800" b="1" dirty="0" smtClean="0">
                <a:solidFill>
                  <a:srgbClr val="0000FF"/>
                </a:solidFill>
              </a:rPr>
              <a:t>JULIO 16 2019 DEFINITIVO   </a:t>
            </a:r>
            <a:endParaRPr lang="es-MX" altLang="es-MX" sz="800" b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2492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3632</TotalTime>
  <Words>423</Words>
  <Application>Microsoft Office PowerPoint</Application>
  <PresentationFormat>Presentación en pantalla (4:3)</PresentationFormat>
  <Paragraphs>68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5" baseType="lpstr">
      <vt:lpstr>Arial</vt:lpstr>
      <vt:lpstr>Calibri</vt:lpstr>
      <vt:lpstr>Symbol</vt:lpstr>
      <vt:lpstr>Tema de Office</vt:lpstr>
      <vt:lpstr>Presentación de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CCINSHAE</dc:creator>
  <cp:lastModifiedBy>LUIS JIMENEZ</cp:lastModifiedBy>
  <cp:revision>394</cp:revision>
  <cp:lastPrinted>2018-11-15T23:03:22Z</cp:lastPrinted>
  <dcterms:created xsi:type="dcterms:W3CDTF">2011-05-18T16:50:13Z</dcterms:created>
  <dcterms:modified xsi:type="dcterms:W3CDTF">2019-07-17T19:15:06Z</dcterms:modified>
</cp:coreProperties>
</file>